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4.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5.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60.xml" ContentType="application/vnd.openxmlformats-officedocument.presentationml.notesSlide+xml"/>
  <Override PartName="/ppt/charts/chart9.xml" ContentType="application/vnd.openxmlformats-officedocument.drawingml.chart+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70" r:id="rId4"/>
    <p:sldMasterId id="2147483882" r:id="rId5"/>
    <p:sldMasterId id="2147483894" r:id="rId6"/>
    <p:sldMasterId id="2147483911" r:id="rId7"/>
    <p:sldMasterId id="2147483923" r:id="rId8"/>
    <p:sldMasterId id="2147483935" r:id="rId9"/>
    <p:sldMasterId id="2147483947" r:id="rId10"/>
    <p:sldMasterId id="2147483963" r:id="rId11"/>
    <p:sldMasterId id="2147483980" r:id="rId12"/>
  </p:sldMasterIdLst>
  <p:notesMasterIdLst>
    <p:notesMasterId r:id="rId298"/>
  </p:notesMasterIdLst>
  <p:handoutMasterIdLst>
    <p:handoutMasterId r:id="rId299"/>
  </p:handoutMasterIdLst>
  <p:sldIdLst>
    <p:sldId id="657" r:id="rId13"/>
    <p:sldId id="658" r:id="rId14"/>
    <p:sldId id="659" r:id="rId15"/>
    <p:sldId id="660" r:id="rId16"/>
    <p:sldId id="661" r:id="rId17"/>
    <p:sldId id="662" r:id="rId18"/>
    <p:sldId id="663" r:id="rId19"/>
    <p:sldId id="664" r:id="rId20"/>
    <p:sldId id="665" r:id="rId21"/>
    <p:sldId id="666" r:id="rId22"/>
    <p:sldId id="667" r:id="rId23"/>
    <p:sldId id="668" r:id="rId24"/>
    <p:sldId id="669" r:id="rId25"/>
    <p:sldId id="670" r:id="rId26"/>
    <p:sldId id="671" r:id="rId27"/>
    <p:sldId id="672" r:id="rId28"/>
    <p:sldId id="673" r:id="rId29"/>
    <p:sldId id="674" r:id="rId30"/>
    <p:sldId id="675" r:id="rId31"/>
    <p:sldId id="676" r:id="rId32"/>
    <p:sldId id="677" r:id="rId33"/>
    <p:sldId id="678" r:id="rId34"/>
    <p:sldId id="679" r:id="rId35"/>
    <p:sldId id="680" r:id="rId36"/>
    <p:sldId id="681" r:id="rId37"/>
    <p:sldId id="682" r:id="rId38"/>
    <p:sldId id="683" r:id="rId39"/>
    <p:sldId id="684" r:id="rId40"/>
    <p:sldId id="685" r:id="rId41"/>
    <p:sldId id="686" r:id="rId42"/>
    <p:sldId id="687" r:id="rId43"/>
    <p:sldId id="688" r:id="rId44"/>
    <p:sldId id="689" r:id="rId45"/>
    <p:sldId id="690" r:id="rId46"/>
    <p:sldId id="691" r:id="rId47"/>
    <p:sldId id="692" r:id="rId48"/>
    <p:sldId id="693" r:id="rId49"/>
    <p:sldId id="694" r:id="rId50"/>
    <p:sldId id="695" r:id="rId51"/>
    <p:sldId id="696" r:id="rId52"/>
    <p:sldId id="697" r:id="rId53"/>
    <p:sldId id="698" r:id="rId54"/>
    <p:sldId id="699" r:id="rId55"/>
    <p:sldId id="700" r:id="rId56"/>
    <p:sldId id="701" r:id="rId57"/>
    <p:sldId id="702" r:id="rId58"/>
    <p:sldId id="703" r:id="rId59"/>
    <p:sldId id="704" r:id="rId60"/>
    <p:sldId id="705" r:id="rId61"/>
    <p:sldId id="706" r:id="rId62"/>
    <p:sldId id="707" r:id="rId63"/>
    <p:sldId id="708" r:id="rId64"/>
    <p:sldId id="709" r:id="rId65"/>
    <p:sldId id="710" r:id="rId66"/>
    <p:sldId id="711" r:id="rId67"/>
    <p:sldId id="712" r:id="rId68"/>
    <p:sldId id="713" r:id="rId69"/>
    <p:sldId id="714" r:id="rId70"/>
    <p:sldId id="715" r:id="rId71"/>
    <p:sldId id="716" r:id="rId72"/>
    <p:sldId id="717" r:id="rId73"/>
    <p:sldId id="718" r:id="rId74"/>
    <p:sldId id="719" r:id="rId75"/>
    <p:sldId id="720" r:id="rId76"/>
    <p:sldId id="721" r:id="rId77"/>
    <p:sldId id="722" r:id="rId78"/>
    <p:sldId id="723" r:id="rId79"/>
    <p:sldId id="724" r:id="rId80"/>
    <p:sldId id="725" r:id="rId81"/>
    <p:sldId id="726" r:id="rId82"/>
    <p:sldId id="727" r:id="rId83"/>
    <p:sldId id="728" r:id="rId84"/>
    <p:sldId id="729" r:id="rId85"/>
    <p:sldId id="730" r:id="rId86"/>
    <p:sldId id="731" r:id="rId87"/>
    <p:sldId id="732" r:id="rId88"/>
    <p:sldId id="733" r:id="rId89"/>
    <p:sldId id="734" r:id="rId90"/>
    <p:sldId id="735" r:id="rId91"/>
    <p:sldId id="736" r:id="rId92"/>
    <p:sldId id="737" r:id="rId93"/>
    <p:sldId id="738" r:id="rId94"/>
    <p:sldId id="739" r:id="rId95"/>
    <p:sldId id="740" r:id="rId96"/>
    <p:sldId id="741" r:id="rId97"/>
    <p:sldId id="742" r:id="rId98"/>
    <p:sldId id="743" r:id="rId99"/>
    <p:sldId id="744" r:id="rId100"/>
    <p:sldId id="745" r:id="rId101"/>
    <p:sldId id="746" r:id="rId102"/>
    <p:sldId id="747" r:id="rId103"/>
    <p:sldId id="748" r:id="rId104"/>
    <p:sldId id="749" r:id="rId105"/>
    <p:sldId id="750" r:id="rId106"/>
    <p:sldId id="751" r:id="rId107"/>
    <p:sldId id="752" r:id="rId108"/>
    <p:sldId id="753" r:id="rId109"/>
    <p:sldId id="754" r:id="rId110"/>
    <p:sldId id="755" r:id="rId111"/>
    <p:sldId id="756" r:id="rId112"/>
    <p:sldId id="757" r:id="rId113"/>
    <p:sldId id="758" r:id="rId114"/>
    <p:sldId id="759" r:id="rId115"/>
    <p:sldId id="760" r:id="rId116"/>
    <p:sldId id="761" r:id="rId117"/>
    <p:sldId id="762" r:id="rId118"/>
    <p:sldId id="763" r:id="rId119"/>
    <p:sldId id="764" r:id="rId120"/>
    <p:sldId id="765" r:id="rId121"/>
    <p:sldId id="766" r:id="rId122"/>
    <p:sldId id="767" r:id="rId123"/>
    <p:sldId id="768" r:id="rId124"/>
    <p:sldId id="769" r:id="rId125"/>
    <p:sldId id="770" r:id="rId126"/>
    <p:sldId id="771" r:id="rId127"/>
    <p:sldId id="772" r:id="rId128"/>
    <p:sldId id="773" r:id="rId129"/>
    <p:sldId id="774" r:id="rId130"/>
    <p:sldId id="775" r:id="rId131"/>
    <p:sldId id="776" r:id="rId132"/>
    <p:sldId id="777" r:id="rId133"/>
    <p:sldId id="778" r:id="rId134"/>
    <p:sldId id="779" r:id="rId135"/>
    <p:sldId id="780" r:id="rId136"/>
    <p:sldId id="781" r:id="rId137"/>
    <p:sldId id="782" r:id="rId138"/>
    <p:sldId id="783" r:id="rId139"/>
    <p:sldId id="784" r:id="rId140"/>
    <p:sldId id="785" r:id="rId141"/>
    <p:sldId id="786" r:id="rId142"/>
    <p:sldId id="787" r:id="rId143"/>
    <p:sldId id="788" r:id="rId144"/>
    <p:sldId id="789" r:id="rId145"/>
    <p:sldId id="790" r:id="rId146"/>
    <p:sldId id="791" r:id="rId147"/>
    <p:sldId id="792" r:id="rId148"/>
    <p:sldId id="793" r:id="rId149"/>
    <p:sldId id="794" r:id="rId150"/>
    <p:sldId id="795" r:id="rId151"/>
    <p:sldId id="796" r:id="rId152"/>
    <p:sldId id="797" r:id="rId153"/>
    <p:sldId id="798" r:id="rId154"/>
    <p:sldId id="799" r:id="rId155"/>
    <p:sldId id="800" r:id="rId156"/>
    <p:sldId id="801" r:id="rId157"/>
    <p:sldId id="802" r:id="rId158"/>
    <p:sldId id="515" r:id="rId159"/>
    <p:sldId id="517" r:id="rId160"/>
    <p:sldId id="518" r:id="rId161"/>
    <p:sldId id="519" r:id="rId162"/>
    <p:sldId id="520" r:id="rId163"/>
    <p:sldId id="606" r:id="rId164"/>
    <p:sldId id="521" r:id="rId165"/>
    <p:sldId id="522" r:id="rId166"/>
    <p:sldId id="523" r:id="rId167"/>
    <p:sldId id="607" r:id="rId168"/>
    <p:sldId id="524" r:id="rId169"/>
    <p:sldId id="525" r:id="rId170"/>
    <p:sldId id="527" r:id="rId171"/>
    <p:sldId id="526" r:id="rId172"/>
    <p:sldId id="528" r:id="rId173"/>
    <p:sldId id="529" r:id="rId174"/>
    <p:sldId id="530" r:id="rId175"/>
    <p:sldId id="531" r:id="rId176"/>
    <p:sldId id="596" r:id="rId177"/>
    <p:sldId id="533" r:id="rId178"/>
    <p:sldId id="534" r:id="rId179"/>
    <p:sldId id="535" r:id="rId180"/>
    <p:sldId id="536" r:id="rId181"/>
    <p:sldId id="547" r:id="rId182"/>
    <p:sldId id="537" r:id="rId183"/>
    <p:sldId id="538" r:id="rId184"/>
    <p:sldId id="539" r:id="rId185"/>
    <p:sldId id="548" r:id="rId186"/>
    <p:sldId id="549" r:id="rId187"/>
    <p:sldId id="600" r:id="rId188"/>
    <p:sldId id="550" r:id="rId189"/>
    <p:sldId id="552" r:id="rId190"/>
    <p:sldId id="610" r:id="rId191"/>
    <p:sldId id="554" r:id="rId192"/>
    <p:sldId id="612" r:id="rId193"/>
    <p:sldId id="556" r:id="rId194"/>
    <p:sldId id="611" r:id="rId195"/>
    <p:sldId id="562" r:id="rId196"/>
    <p:sldId id="563" r:id="rId197"/>
    <p:sldId id="564" r:id="rId198"/>
    <p:sldId id="565" r:id="rId199"/>
    <p:sldId id="597" r:id="rId200"/>
    <p:sldId id="599" r:id="rId201"/>
    <p:sldId id="601" r:id="rId202"/>
    <p:sldId id="613" r:id="rId203"/>
    <p:sldId id="603" r:id="rId204"/>
    <p:sldId id="604" r:id="rId205"/>
    <p:sldId id="605" r:id="rId206"/>
    <p:sldId id="567" r:id="rId207"/>
    <p:sldId id="568" r:id="rId208"/>
    <p:sldId id="571" r:id="rId209"/>
    <p:sldId id="570" r:id="rId210"/>
    <p:sldId id="584" r:id="rId211"/>
    <p:sldId id="583" r:id="rId212"/>
    <p:sldId id="585" r:id="rId213"/>
    <p:sldId id="573" r:id="rId214"/>
    <p:sldId id="574" r:id="rId215"/>
    <p:sldId id="575" r:id="rId216"/>
    <p:sldId id="614" r:id="rId217"/>
    <p:sldId id="577" r:id="rId218"/>
    <p:sldId id="615" r:id="rId219"/>
    <p:sldId id="616" r:id="rId220"/>
    <p:sldId id="579" r:id="rId221"/>
    <p:sldId id="580" r:id="rId222"/>
    <p:sldId id="581" r:id="rId223"/>
    <p:sldId id="582" r:id="rId224"/>
    <p:sldId id="544" r:id="rId225"/>
    <p:sldId id="543" r:id="rId226"/>
    <p:sldId id="545" r:id="rId227"/>
    <p:sldId id="617" r:id="rId228"/>
    <p:sldId id="618" r:id="rId229"/>
    <p:sldId id="619" r:id="rId230"/>
    <p:sldId id="620" r:id="rId231"/>
    <p:sldId id="621" r:id="rId232"/>
    <p:sldId id="622" r:id="rId233"/>
    <p:sldId id="623" r:id="rId234"/>
    <p:sldId id="624" r:id="rId235"/>
    <p:sldId id="625" r:id="rId236"/>
    <p:sldId id="626" r:id="rId237"/>
    <p:sldId id="627" r:id="rId238"/>
    <p:sldId id="628" r:id="rId239"/>
    <p:sldId id="629" r:id="rId240"/>
    <p:sldId id="630" r:id="rId241"/>
    <p:sldId id="631" r:id="rId242"/>
    <p:sldId id="632" r:id="rId243"/>
    <p:sldId id="633" r:id="rId244"/>
    <p:sldId id="634" r:id="rId245"/>
    <p:sldId id="635" r:id="rId246"/>
    <p:sldId id="636" r:id="rId247"/>
    <p:sldId id="637" r:id="rId248"/>
    <p:sldId id="638" r:id="rId249"/>
    <p:sldId id="639" r:id="rId250"/>
    <p:sldId id="640" r:id="rId251"/>
    <p:sldId id="641" r:id="rId252"/>
    <p:sldId id="642" r:id="rId253"/>
    <p:sldId id="643" r:id="rId254"/>
    <p:sldId id="644" r:id="rId255"/>
    <p:sldId id="645" r:id="rId256"/>
    <p:sldId id="646" r:id="rId257"/>
    <p:sldId id="647" r:id="rId258"/>
    <p:sldId id="648" r:id="rId259"/>
    <p:sldId id="649" r:id="rId260"/>
    <p:sldId id="650" r:id="rId261"/>
    <p:sldId id="651" r:id="rId262"/>
    <p:sldId id="652" r:id="rId263"/>
    <p:sldId id="653" r:id="rId264"/>
    <p:sldId id="654" r:id="rId265"/>
    <p:sldId id="655" r:id="rId266"/>
    <p:sldId id="656" r:id="rId267"/>
    <p:sldId id="803" r:id="rId268"/>
    <p:sldId id="804" r:id="rId269"/>
    <p:sldId id="805" r:id="rId270"/>
    <p:sldId id="806" r:id="rId271"/>
    <p:sldId id="807" r:id="rId272"/>
    <p:sldId id="808" r:id="rId273"/>
    <p:sldId id="809" r:id="rId274"/>
    <p:sldId id="810" r:id="rId275"/>
    <p:sldId id="811" r:id="rId276"/>
    <p:sldId id="812" r:id="rId277"/>
    <p:sldId id="813" r:id="rId278"/>
    <p:sldId id="814" r:id="rId279"/>
    <p:sldId id="815" r:id="rId280"/>
    <p:sldId id="816" r:id="rId281"/>
    <p:sldId id="817" r:id="rId282"/>
    <p:sldId id="818" r:id="rId283"/>
    <p:sldId id="819" r:id="rId284"/>
    <p:sldId id="820" r:id="rId285"/>
    <p:sldId id="821" r:id="rId286"/>
    <p:sldId id="822" r:id="rId287"/>
    <p:sldId id="823" r:id="rId288"/>
    <p:sldId id="824" r:id="rId289"/>
    <p:sldId id="825" r:id="rId290"/>
    <p:sldId id="826" r:id="rId291"/>
    <p:sldId id="827" r:id="rId292"/>
    <p:sldId id="828" r:id="rId293"/>
    <p:sldId id="829" r:id="rId294"/>
    <p:sldId id="830" r:id="rId295"/>
    <p:sldId id="831" r:id="rId296"/>
    <p:sldId id="832" r:id="rId297"/>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E1EF"/>
    <a:srgbClr val="FAFFD9"/>
    <a:srgbClr val="FFFF99"/>
    <a:srgbClr val="17851A"/>
    <a:srgbClr val="FFD9D9"/>
    <a:srgbClr val="FEA4A4"/>
    <a:srgbClr val="1F497D"/>
    <a:srgbClr val="993300"/>
    <a:srgbClr val="FF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3" autoAdjust="0"/>
    <p:restoredTop sz="86375" autoAdjust="0"/>
  </p:normalViewPr>
  <p:slideViewPr>
    <p:cSldViewPr>
      <p:cViewPr varScale="1">
        <p:scale>
          <a:sx n="112" d="100"/>
          <a:sy n="112" d="100"/>
        </p:scale>
        <p:origin x="90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812" y="-8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handoutMaster" Target="handoutMasters/handoutMaster1.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170" Type="http://schemas.openxmlformats.org/officeDocument/2006/relationships/slide" Target="slides/slide158.xml"/><Relationship Id="rId226" Type="http://schemas.openxmlformats.org/officeDocument/2006/relationships/slide" Target="slides/slide214.xml"/><Relationship Id="rId268" Type="http://schemas.openxmlformats.org/officeDocument/2006/relationships/slide" Target="slides/slide256.xml"/><Relationship Id="rId32" Type="http://schemas.openxmlformats.org/officeDocument/2006/relationships/slide" Target="slides/slide20.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2.xml"/><Relationship Id="rId181" Type="http://schemas.openxmlformats.org/officeDocument/2006/relationships/slide" Target="slides/slide169.xml"/><Relationship Id="rId237" Type="http://schemas.openxmlformats.org/officeDocument/2006/relationships/slide" Target="slides/slide225.xml"/><Relationship Id="rId279" Type="http://schemas.openxmlformats.org/officeDocument/2006/relationships/slide" Target="slides/slide267.xml"/><Relationship Id="rId43" Type="http://schemas.openxmlformats.org/officeDocument/2006/relationships/slide" Target="slides/slide31.xml"/><Relationship Id="rId139" Type="http://schemas.openxmlformats.org/officeDocument/2006/relationships/slide" Target="slides/slide127.xml"/><Relationship Id="rId290" Type="http://schemas.openxmlformats.org/officeDocument/2006/relationships/slide" Target="slides/slide278.xml"/><Relationship Id="rId85" Type="http://schemas.openxmlformats.org/officeDocument/2006/relationships/slide" Target="slides/slide73.xml"/><Relationship Id="rId150" Type="http://schemas.openxmlformats.org/officeDocument/2006/relationships/slide" Target="slides/slide138.xml"/><Relationship Id="rId192" Type="http://schemas.openxmlformats.org/officeDocument/2006/relationships/slide" Target="slides/slide180.xml"/><Relationship Id="rId206" Type="http://schemas.openxmlformats.org/officeDocument/2006/relationships/slide" Target="slides/slide194.xml"/><Relationship Id="rId248" Type="http://schemas.openxmlformats.org/officeDocument/2006/relationships/slide" Target="slides/slide236.xml"/><Relationship Id="rId12" Type="http://schemas.openxmlformats.org/officeDocument/2006/relationships/slideMaster" Target="slideMasters/slideMaster9.xml"/><Relationship Id="rId108" Type="http://schemas.openxmlformats.org/officeDocument/2006/relationships/slide" Target="slides/slide96.xml"/><Relationship Id="rId54" Type="http://schemas.openxmlformats.org/officeDocument/2006/relationships/slide" Target="slides/slide42.xml"/><Relationship Id="rId96" Type="http://schemas.openxmlformats.org/officeDocument/2006/relationships/slide" Target="slides/slide84.xml"/><Relationship Id="rId161" Type="http://schemas.openxmlformats.org/officeDocument/2006/relationships/slide" Target="slides/slide149.xml"/><Relationship Id="rId217" Type="http://schemas.openxmlformats.org/officeDocument/2006/relationships/slide" Target="slides/slide205.xml"/><Relationship Id="rId6" Type="http://schemas.openxmlformats.org/officeDocument/2006/relationships/slideMaster" Target="slideMasters/slideMaster3.xml"/><Relationship Id="rId238" Type="http://schemas.openxmlformats.org/officeDocument/2006/relationships/slide" Target="slides/slide226.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291" Type="http://schemas.openxmlformats.org/officeDocument/2006/relationships/slide" Target="slides/slide279.xml"/><Relationship Id="rId44" Type="http://schemas.openxmlformats.org/officeDocument/2006/relationships/slide" Target="slides/slide32.xml"/><Relationship Id="rId65" Type="http://schemas.openxmlformats.org/officeDocument/2006/relationships/slide" Target="slides/slide53.xml"/><Relationship Id="rId86" Type="http://schemas.openxmlformats.org/officeDocument/2006/relationships/slide" Target="slides/slide74.xml"/><Relationship Id="rId130" Type="http://schemas.openxmlformats.org/officeDocument/2006/relationships/slide" Target="slides/slide118.xml"/><Relationship Id="rId151" Type="http://schemas.openxmlformats.org/officeDocument/2006/relationships/slide" Target="slides/slide139.xml"/><Relationship Id="rId172" Type="http://schemas.openxmlformats.org/officeDocument/2006/relationships/slide" Target="slides/slide160.xml"/><Relationship Id="rId193" Type="http://schemas.openxmlformats.org/officeDocument/2006/relationships/slide" Target="slides/slide181.xml"/><Relationship Id="rId207" Type="http://schemas.openxmlformats.org/officeDocument/2006/relationships/slide" Target="slides/slide195.xml"/><Relationship Id="rId228" Type="http://schemas.openxmlformats.org/officeDocument/2006/relationships/slide" Target="slides/slide216.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281" Type="http://schemas.openxmlformats.org/officeDocument/2006/relationships/slide" Target="slides/slide269.xml"/><Relationship Id="rId34" Type="http://schemas.openxmlformats.org/officeDocument/2006/relationships/slide" Target="slides/slide22.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20" Type="http://schemas.openxmlformats.org/officeDocument/2006/relationships/slide" Target="slides/slide108.xml"/><Relationship Id="rId141" Type="http://schemas.openxmlformats.org/officeDocument/2006/relationships/slide" Target="slides/slide129.xml"/><Relationship Id="rId7" Type="http://schemas.openxmlformats.org/officeDocument/2006/relationships/slideMaster" Target="slideMasters/slideMaster4.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8" Type="http://schemas.openxmlformats.org/officeDocument/2006/relationships/slideMaster" Target="slideMasters/slideMaster5.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72" Type="http://schemas.openxmlformats.org/officeDocument/2006/relationships/slide" Target="slides/slide260.xml"/><Relationship Id="rId293" Type="http://schemas.openxmlformats.org/officeDocument/2006/relationships/slide" Target="slides/slide28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slide" Target="slides/slide250.xml"/><Relationship Id="rId283" Type="http://schemas.openxmlformats.org/officeDocument/2006/relationships/slide" Target="slides/slide271.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9" Type="http://schemas.openxmlformats.org/officeDocument/2006/relationships/slideMaster" Target="slideMasters/slideMaster6.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customXml" Target="../customXml/item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presProps" Target="presProps.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customXml" Target="../customXml/item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customXml" Target="../customXml/item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notesMaster" Target="notesMasters/notesMaster1.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4" Type="http://schemas.openxmlformats.org/officeDocument/2006/relationships/slideMaster" Target="slideMasters/slideMaster1.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303" Type="http://schemas.openxmlformats.org/officeDocument/2006/relationships/tableStyles" Target="tableStyles.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107" Type="http://schemas.openxmlformats.org/officeDocument/2006/relationships/slide" Target="slides/slide95.xml"/><Relationship Id="rId289" Type="http://schemas.openxmlformats.org/officeDocument/2006/relationships/slide" Target="slides/slide277.xml"/><Relationship Id="rId11" Type="http://schemas.openxmlformats.org/officeDocument/2006/relationships/slideMaster" Target="slideMasters/slideMaster8.xml"/><Relationship Id="rId53" Type="http://schemas.openxmlformats.org/officeDocument/2006/relationships/slide" Target="slides/slide41.xml"/><Relationship Id="rId149" Type="http://schemas.openxmlformats.org/officeDocument/2006/relationships/slide" Target="slides/slide137.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258" Type="http://schemas.openxmlformats.org/officeDocument/2006/relationships/slide" Target="slides/slide246.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 Grants</a:t>
            </a:r>
          </a:p>
        </c:rich>
      </c:tx>
      <c:overlay val="0"/>
    </c:title>
    <c:autoTitleDeleted val="0"/>
    <c:plotArea>
      <c:layout/>
      <c:barChart>
        <c:barDir val="col"/>
        <c:grouping val="clustered"/>
        <c:varyColors val="0"/>
        <c:ser>
          <c:idx val="0"/>
          <c:order val="0"/>
          <c:tx>
            <c:strRef>
              <c:f>Sheet5!$B$12</c:f>
              <c:strCache>
                <c:ptCount val="1"/>
                <c:pt idx="0">
                  <c:v>#Grants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Sheet5!$C$13:$C$39</c:f>
              <c:strCache>
                <c:ptCount val="27"/>
                <c:pt idx="0">
                  <c:v>HHS</c:v>
                </c:pt>
                <c:pt idx="1">
                  <c:v>FIC</c:v>
                </c:pt>
                <c:pt idx="2">
                  <c:v>NCCIH</c:v>
                </c:pt>
                <c:pt idx="3">
                  <c:v>NCI</c:v>
                </c:pt>
                <c:pt idx="4">
                  <c:v>NEI</c:v>
                </c:pt>
                <c:pt idx="5">
                  <c:v>NHLBI</c:v>
                </c:pt>
                <c:pt idx="6">
                  <c:v>NIA</c:v>
                </c:pt>
                <c:pt idx="7">
                  <c:v>NIAAA</c:v>
                </c:pt>
                <c:pt idx="8">
                  <c:v>NIAID</c:v>
                </c:pt>
                <c:pt idx="9">
                  <c:v>NIAMS</c:v>
                </c:pt>
                <c:pt idx="10">
                  <c:v>NIBIB</c:v>
                </c:pt>
                <c:pt idx="11">
                  <c:v>NICHD</c:v>
                </c:pt>
                <c:pt idx="12">
                  <c:v>NIDA</c:v>
                </c:pt>
                <c:pt idx="13">
                  <c:v>NIDCD</c:v>
                </c:pt>
                <c:pt idx="14">
                  <c:v>NIDCR</c:v>
                </c:pt>
                <c:pt idx="15">
                  <c:v>NIDDK</c:v>
                </c:pt>
                <c:pt idx="16">
                  <c:v>NIEHS</c:v>
                </c:pt>
                <c:pt idx="17">
                  <c:v>NIGMS</c:v>
                </c:pt>
                <c:pt idx="18">
                  <c:v>NIMH</c:v>
                </c:pt>
                <c:pt idx="19">
                  <c:v>NIMHD</c:v>
                </c:pt>
                <c:pt idx="20">
                  <c:v>NINDS</c:v>
                </c:pt>
                <c:pt idx="21">
                  <c:v>NINR</c:v>
                </c:pt>
                <c:pt idx="22">
                  <c:v>OH</c:v>
                </c:pt>
                <c:pt idx="23">
                  <c:v>OD</c:v>
                </c:pt>
                <c:pt idx="24">
                  <c:v>0</c:v>
                </c:pt>
                <c:pt idx="26">
                  <c:v>total</c:v>
                </c:pt>
              </c:strCache>
            </c:strRef>
          </c:cat>
          <c:val>
            <c:numRef>
              <c:f>Sheet5!$B$13:$B$39</c:f>
              <c:numCache>
                <c:formatCode>General</c:formatCode>
                <c:ptCount val="27"/>
                <c:pt idx="0">
                  <c:v>4</c:v>
                </c:pt>
                <c:pt idx="1">
                  <c:v>1</c:v>
                </c:pt>
                <c:pt idx="2">
                  <c:v>1</c:v>
                </c:pt>
                <c:pt idx="3">
                  <c:v>11</c:v>
                </c:pt>
                <c:pt idx="4">
                  <c:v>5</c:v>
                </c:pt>
                <c:pt idx="5">
                  <c:v>11</c:v>
                </c:pt>
                <c:pt idx="6">
                  <c:v>6</c:v>
                </c:pt>
                <c:pt idx="7">
                  <c:v>14</c:v>
                </c:pt>
                <c:pt idx="8">
                  <c:v>22</c:v>
                </c:pt>
                <c:pt idx="9">
                  <c:v>3</c:v>
                </c:pt>
                <c:pt idx="10">
                  <c:v>5</c:v>
                </c:pt>
                <c:pt idx="11">
                  <c:v>11</c:v>
                </c:pt>
                <c:pt idx="12">
                  <c:v>14</c:v>
                </c:pt>
                <c:pt idx="13">
                  <c:v>8</c:v>
                </c:pt>
                <c:pt idx="14">
                  <c:v>15</c:v>
                </c:pt>
                <c:pt idx="15">
                  <c:v>8</c:v>
                </c:pt>
                <c:pt idx="16">
                  <c:v>3</c:v>
                </c:pt>
                <c:pt idx="17">
                  <c:v>18</c:v>
                </c:pt>
                <c:pt idx="18">
                  <c:v>3</c:v>
                </c:pt>
                <c:pt idx="19">
                  <c:v>1</c:v>
                </c:pt>
                <c:pt idx="20">
                  <c:v>13</c:v>
                </c:pt>
                <c:pt idx="21">
                  <c:v>1</c:v>
                </c:pt>
                <c:pt idx="22">
                  <c:v>3</c:v>
                </c:pt>
                <c:pt idx="23">
                  <c:v>3</c:v>
                </c:pt>
                <c:pt idx="24">
                  <c:v>1</c:v>
                </c:pt>
                <c:pt idx="26">
                  <c:v>185</c:v>
                </c:pt>
              </c:numCache>
            </c:numRef>
          </c:val>
        </c:ser>
        <c:dLbls>
          <c:showLegendKey val="0"/>
          <c:showVal val="0"/>
          <c:showCatName val="0"/>
          <c:showSerName val="0"/>
          <c:showPercent val="0"/>
          <c:showBubbleSize val="0"/>
        </c:dLbls>
        <c:gapWidth val="150"/>
        <c:axId val="206917472"/>
        <c:axId val="206918032"/>
      </c:barChart>
      <c:catAx>
        <c:axId val="206917472"/>
        <c:scaling>
          <c:orientation val="minMax"/>
        </c:scaling>
        <c:delete val="0"/>
        <c:axPos val="b"/>
        <c:numFmt formatCode="General" sourceLinked="0"/>
        <c:majorTickMark val="out"/>
        <c:minorTickMark val="none"/>
        <c:tickLblPos val="nextTo"/>
        <c:crossAx val="206918032"/>
        <c:crosses val="autoZero"/>
        <c:auto val="1"/>
        <c:lblAlgn val="ctr"/>
        <c:lblOffset val="100"/>
        <c:noMultiLvlLbl val="0"/>
      </c:catAx>
      <c:valAx>
        <c:axId val="206918032"/>
        <c:scaling>
          <c:orientation val="minMax"/>
        </c:scaling>
        <c:delete val="0"/>
        <c:axPos val="l"/>
        <c:majorGridlines/>
        <c:numFmt formatCode="General" sourceLinked="1"/>
        <c:majorTickMark val="out"/>
        <c:minorTickMark val="none"/>
        <c:tickLblPos val="nextTo"/>
        <c:crossAx val="206917472"/>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Activity Code</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Sheet5!$A$55:$A$66</c:f>
              <c:strCache>
                <c:ptCount val="12"/>
                <c:pt idx="0">
                  <c:v>D</c:v>
                </c:pt>
                <c:pt idx="1">
                  <c:v>F</c:v>
                </c:pt>
                <c:pt idx="2">
                  <c:v>K</c:v>
                </c:pt>
                <c:pt idx="3">
                  <c:v>N</c:v>
                </c:pt>
                <c:pt idx="4">
                  <c:v>R01</c:v>
                </c:pt>
                <c:pt idx="5">
                  <c:v>R03</c:v>
                </c:pt>
                <c:pt idx="6">
                  <c:v>R13</c:v>
                </c:pt>
                <c:pt idx="7">
                  <c:v>R15</c:v>
                </c:pt>
                <c:pt idx="8">
                  <c:v>R21</c:v>
                </c:pt>
                <c:pt idx="9">
                  <c:v>R 24,5</c:v>
                </c:pt>
                <c:pt idx="10">
                  <c:v>T32</c:v>
                </c:pt>
                <c:pt idx="11">
                  <c:v>U01</c:v>
                </c:pt>
              </c:strCache>
            </c:strRef>
          </c:cat>
          <c:val>
            <c:numRef>
              <c:f>Sheet5!$B$55:$B$66</c:f>
              <c:numCache>
                <c:formatCode>General</c:formatCode>
                <c:ptCount val="12"/>
                <c:pt idx="0">
                  <c:v>3</c:v>
                </c:pt>
                <c:pt idx="1">
                  <c:v>8</c:v>
                </c:pt>
                <c:pt idx="2">
                  <c:v>5</c:v>
                </c:pt>
                <c:pt idx="3">
                  <c:v>3</c:v>
                </c:pt>
                <c:pt idx="4">
                  <c:v>106</c:v>
                </c:pt>
                <c:pt idx="5">
                  <c:v>13</c:v>
                </c:pt>
                <c:pt idx="6">
                  <c:v>1</c:v>
                </c:pt>
                <c:pt idx="7">
                  <c:v>1</c:v>
                </c:pt>
                <c:pt idx="8">
                  <c:v>30</c:v>
                </c:pt>
                <c:pt idx="9">
                  <c:v>4</c:v>
                </c:pt>
                <c:pt idx="10">
                  <c:v>4</c:v>
                </c:pt>
                <c:pt idx="11">
                  <c:v>4</c:v>
                </c:pt>
              </c:numCache>
            </c:numRef>
          </c:val>
        </c:ser>
        <c:dLbls>
          <c:showLegendKey val="0"/>
          <c:showVal val="0"/>
          <c:showCatName val="0"/>
          <c:showSerName val="0"/>
          <c:showPercent val="0"/>
          <c:showBubbleSize val="0"/>
        </c:dLbls>
        <c:gapWidth val="150"/>
        <c:axId val="206920272"/>
        <c:axId val="206920832"/>
      </c:barChart>
      <c:catAx>
        <c:axId val="206920272"/>
        <c:scaling>
          <c:orientation val="minMax"/>
        </c:scaling>
        <c:delete val="0"/>
        <c:axPos val="b"/>
        <c:numFmt formatCode="General" sourceLinked="0"/>
        <c:majorTickMark val="out"/>
        <c:minorTickMark val="none"/>
        <c:tickLblPos val="nextTo"/>
        <c:crossAx val="206920832"/>
        <c:crosses val="autoZero"/>
        <c:auto val="1"/>
        <c:lblAlgn val="ctr"/>
        <c:lblOffset val="100"/>
        <c:noMultiLvlLbl val="0"/>
      </c:catAx>
      <c:valAx>
        <c:axId val="206920832"/>
        <c:scaling>
          <c:orientation val="minMax"/>
        </c:scaling>
        <c:delete val="0"/>
        <c:axPos val="l"/>
        <c:majorGridlines/>
        <c:numFmt formatCode="General" sourceLinked="1"/>
        <c:majorTickMark val="out"/>
        <c:minorTickMark val="none"/>
        <c:tickLblPos val="nextTo"/>
        <c:crossAx val="206920272"/>
        <c:crosses val="autoZero"/>
        <c:crossBetween val="between"/>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8.4597073880616408E-2"/>
          <c:y val="9.6690285726826863E-2"/>
          <c:w val="0.82820378888282531"/>
          <c:h val="0.78873240625515051"/>
        </c:manualLayout>
      </c:layout>
      <c:barChart>
        <c:barDir val="col"/>
        <c:grouping val="clustered"/>
        <c:varyColors val="0"/>
        <c:ser>
          <c:idx val="1"/>
          <c:order val="0"/>
          <c:tx>
            <c:v>$ Amount</c:v>
          </c:tx>
          <c:spPr>
            <a:solidFill>
              <a:schemeClr val="accent1"/>
            </a:solidFill>
          </c:spPr>
          <c:invertIfNegative val="0"/>
          <c:cat>
            <c:strRef>
              <c:f>Sheet5!$C$13:$C$37</c:f>
              <c:strCache>
                <c:ptCount val="25"/>
                <c:pt idx="0">
                  <c:v>HHS</c:v>
                </c:pt>
                <c:pt idx="1">
                  <c:v>FIC</c:v>
                </c:pt>
                <c:pt idx="2">
                  <c:v>NCCIH</c:v>
                </c:pt>
                <c:pt idx="3">
                  <c:v>NCI</c:v>
                </c:pt>
                <c:pt idx="4">
                  <c:v>NEI</c:v>
                </c:pt>
                <c:pt idx="5">
                  <c:v>NHLBI</c:v>
                </c:pt>
                <c:pt idx="6">
                  <c:v>NIA</c:v>
                </c:pt>
                <c:pt idx="7">
                  <c:v>NIAAA</c:v>
                </c:pt>
                <c:pt idx="8">
                  <c:v>NIAID</c:v>
                </c:pt>
                <c:pt idx="9">
                  <c:v>NIAMS</c:v>
                </c:pt>
                <c:pt idx="10">
                  <c:v>NIBIB</c:v>
                </c:pt>
                <c:pt idx="11">
                  <c:v>NICHD</c:v>
                </c:pt>
                <c:pt idx="12">
                  <c:v>NIDA</c:v>
                </c:pt>
                <c:pt idx="13">
                  <c:v>NIDCD</c:v>
                </c:pt>
                <c:pt idx="14">
                  <c:v>NIDCR</c:v>
                </c:pt>
                <c:pt idx="15">
                  <c:v>NIDDK</c:v>
                </c:pt>
                <c:pt idx="16">
                  <c:v>NIEHS</c:v>
                </c:pt>
                <c:pt idx="17">
                  <c:v>NIGMS</c:v>
                </c:pt>
                <c:pt idx="18">
                  <c:v>NIMH</c:v>
                </c:pt>
                <c:pt idx="19">
                  <c:v>NIMHD</c:v>
                </c:pt>
                <c:pt idx="20">
                  <c:v>NINDS</c:v>
                </c:pt>
                <c:pt idx="21">
                  <c:v>NINR</c:v>
                </c:pt>
                <c:pt idx="22">
                  <c:v>OH</c:v>
                </c:pt>
                <c:pt idx="23">
                  <c:v>OD</c:v>
                </c:pt>
                <c:pt idx="24">
                  <c:v>0</c:v>
                </c:pt>
              </c:strCache>
            </c:strRef>
          </c:cat>
          <c:val>
            <c:numRef>
              <c:f>Sheet5!$A$13:$A$37</c:f>
              <c:numCache>
                <c:formatCode>General</c:formatCode>
                <c:ptCount val="25"/>
                <c:pt idx="0">
                  <c:v>296813</c:v>
                </c:pt>
                <c:pt idx="1">
                  <c:v>293488</c:v>
                </c:pt>
                <c:pt idx="2">
                  <c:v>127161</c:v>
                </c:pt>
                <c:pt idx="3">
                  <c:v>2237443</c:v>
                </c:pt>
                <c:pt idx="4">
                  <c:v>1718227</c:v>
                </c:pt>
                <c:pt idx="5">
                  <c:v>4309560</c:v>
                </c:pt>
                <c:pt idx="6">
                  <c:v>1519707</c:v>
                </c:pt>
                <c:pt idx="7">
                  <c:v>4890029</c:v>
                </c:pt>
                <c:pt idx="8">
                  <c:v>7325518</c:v>
                </c:pt>
                <c:pt idx="9">
                  <c:v>910069</c:v>
                </c:pt>
                <c:pt idx="10">
                  <c:v>1186407</c:v>
                </c:pt>
                <c:pt idx="11">
                  <c:v>2532529</c:v>
                </c:pt>
                <c:pt idx="12">
                  <c:v>5878414</c:v>
                </c:pt>
                <c:pt idx="13">
                  <c:v>2317566</c:v>
                </c:pt>
                <c:pt idx="14">
                  <c:v>5098668</c:v>
                </c:pt>
                <c:pt idx="15">
                  <c:v>3700502</c:v>
                </c:pt>
                <c:pt idx="16">
                  <c:v>743871</c:v>
                </c:pt>
                <c:pt idx="17">
                  <c:v>6086521</c:v>
                </c:pt>
                <c:pt idx="18">
                  <c:v>592217</c:v>
                </c:pt>
                <c:pt idx="19">
                  <c:v>335785</c:v>
                </c:pt>
                <c:pt idx="20">
                  <c:v>3479534</c:v>
                </c:pt>
                <c:pt idx="21">
                  <c:v>485532</c:v>
                </c:pt>
                <c:pt idx="22">
                  <c:v>1086960</c:v>
                </c:pt>
                <c:pt idx="23">
                  <c:v>1347492</c:v>
                </c:pt>
                <c:pt idx="24">
                  <c:v>1534934</c:v>
                </c:pt>
              </c:numCache>
            </c:numRef>
          </c:val>
        </c:ser>
        <c:dLbls>
          <c:showLegendKey val="0"/>
          <c:showVal val="0"/>
          <c:showCatName val="0"/>
          <c:showSerName val="0"/>
          <c:showPercent val="0"/>
          <c:showBubbleSize val="0"/>
        </c:dLbls>
        <c:gapWidth val="150"/>
        <c:axId val="206923072"/>
        <c:axId val="206923632"/>
      </c:barChart>
      <c:catAx>
        <c:axId val="206923072"/>
        <c:scaling>
          <c:orientation val="minMax"/>
        </c:scaling>
        <c:delete val="0"/>
        <c:axPos val="b"/>
        <c:numFmt formatCode="General" sourceLinked="0"/>
        <c:majorTickMark val="out"/>
        <c:minorTickMark val="none"/>
        <c:tickLblPos val="nextTo"/>
        <c:crossAx val="206923632"/>
        <c:crosses val="autoZero"/>
        <c:auto val="1"/>
        <c:lblAlgn val="ctr"/>
        <c:lblOffset val="100"/>
        <c:noMultiLvlLbl val="0"/>
      </c:catAx>
      <c:valAx>
        <c:axId val="206923632"/>
        <c:scaling>
          <c:orientation val="minMax"/>
        </c:scaling>
        <c:delete val="0"/>
        <c:axPos val="l"/>
        <c:majorGridlines/>
        <c:numFmt formatCode="General" sourceLinked="1"/>
        <c:majorTickMark val="out"/>
        <c:minorTickMark val="none"/>
        <c:tickLblPos val="nextTo"/>
        <c:crossAx val="20692307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 Total per Institute</a:t>
            </a:r>
          </a:p>
        </c:rich>
      </c:tx>
      <c:overlay val="0"/>
    </c:title>
    <c:autoTitleDeleted val="0"/>
    <c:plotArea>
      <c:layout/>
      <c:barChart>
        <c:barDir val="col"/>
        <c:grouping val="clustered"/>
        <c:varyColors val="0"/>
        <c:ser>
          <c:idx val="0"/>
          <c:order val="0"/>
          <c:tx>
            <c:v>$ total per Institute</c:v>
          </c:tx>
          <c:invertIfNegative val="0"/>
          <c:cat>
            <c:strRef>
              <c:f>Sheet5!$C$13:$C$39</c:f>
              <c:strCache>
                <c:ptCount val="27"/>
                <c:pt idx="0">
                  <c:v>HHS</c:v>
                </c:pt>
                <c:pt idx="1">
                  <c:v>FIC</c:v>
                </c:pt>
                <c:pt idx="2">
                  <c:v>NCCIH</c:v>
                </c:pt>
                <c:pt idx="3">
                  <c:v>NCI</c:v>
                </c:pt>
                <c:pt idx="4">
                  <c:v>NEI</c:v>
                </c:pt>
                <c:pt idx="5">
                  <c:v>NHLBI</c:v>
                </c:pt>
                <c:pt idx="6">
                  <c:v>NIA</c:v>
                </c:pt>
                <c:pt idx="7">
                  <c:v>NIAAA</c:v>
                </c:pt>
                <c:pt idx="8">
                  <c:v>NIAID</c:v>
                </c:pt>
                <c:pt idx="9">
                  <c:v>NIAMS</c:v>
                </c:pt>
                <c:pt idx="10">
                  <c:v>NIBIB</c:v>
                </c:pt>
                <c:pt idx="11">
                  <c:v>NICHD</c:v>
                </c:pt>
                <c:pt idx="12">
                  <c:v>NIDA</c:v>
                </c:pt>
                <c:pt idx="13">
                  <c:v>NIDCD</c:v>
                </c:pt>
                <c:pt idx="14">
                  <c:v>NIDCR</c:v>
                </c:pt>
                <c:pt idx="15">
                  <c:v>NIDDK</c:v>
                </c:pt>
                <c:pt idx="16">
                  <c:v>NIEHS</c:v>
                </c:pt>
                <c:pt idx="17">
                  <c:v>NIGMS</c:v>
                </c:pt>
                <c:pt idx="18">
                  <c:v>NIMH</c:v>
                </c:pt>
                <c:pt idx="19">
                  <c:v>NIMHD</c:v>
                </c:pt>
                <c:pt idx="20">
                  <c:v>NINDS</c:v>
                </c:pt>
                <c:pt idx="21">
                  <c:v>NINR</c:v>
                </c:pt>
                <c:pt idx="22">
                  <c:v>OH</c:v>
                </c:pt>
                <c:pt idx="23">
                  <c:v>OD</c:v>
                </c:pt>
                <c:pt idx="24">
                  <c:v>0</c:v>
                </c:pt>
                <c:pt idx="26">
                  <c:v>total</c:v>
                </c:pt>
              </c:strCache>
            </c:strRef>
          </c:cat>
          <c:val>
            <c:numRef>
              <c:f>Sheet5!$A$13:$A$39</c:f>
              <c:numCache>
                <c:formatCode>General</c:formatCode>
                <c:ptCount val="27"/>
                <c:pt idx="0">
                  <c:v>296813</c:v>
                </c:pt>
                <c:pt idx="1">
                  <c:v>293488</c:v>
                </c:pt>
                <c:pt idx="2">
                  <c:v>127161</c:v>
                </c:pt>
                <c:pt idx="3">
                  <c:v>2237443</c:v>
                </c:pt>
                <c:pt idx="4">
                  <c:v>1718227</c:v>
                </c:pt>
                <c:pt idx="5">
                  <c:v>4309560</c:v>
                </c:pt>
                <c:pt idx="6">
                  <c:v>1519707</c:v>
                </c:pt>
                <c:pt idx="7">
                  <c:v>4890029</c:v>
                </c:pt>
                <c:pt idx="8">
                  <c:v>7325518</c:v>
                </c:pt>
                <c:pt idx="9">
                  <c:v>910069</c:v>
                </c:pt>
                <c:pt idx="10">
                  <c:v>1186407</c:v>
                </c:pt>
                <c:pt idx="11">
                  <c:v>2532529</c:v>
                </c:pt>
                <c:pt idx="12">
                  <c:v>5878414</c:v>
                </c:pt>
                <c:pt idx="13">
                  <c:v>2317566</c:v>
                </c:pt>
                <c:pt idx="14">
                  <c:v>5098668</c:v>
                </c:pt>
                <c:pt idx="15">
                  <c:v>3700502</c:v>
                </c:pt>
                <c:pt idx="16">
                  <c:v>743871</c:v>
                </c:pt>
                <c:pt idx="17">
                  <c:v>6086521</c:v>
                </c:pt>
                <c:pt idx="18">
                  <c:v>592217</c:v>
                </c:pt>
                <c:pt idx="19">
                  <c:v>335785</c:v>
                </c:pt>
                <c:pt idx="20">
                  <c:v>3479534</c:v>
                </c:pt>
                <c:pt idx="21">
                  <c:v>485532</c:v>
                </c:pt>
                <c:pt idx="22">
                  <c:v>1086960</c:v>
                </c:pt>
                <c:pt idx="23">
                  <c:v>1347492</c:v>
                </c:pt>
                <c:pt idx="24">
                  <c:v>1534934</c:v>
                </c:pt>
                <c:pt idx="26">
                  <c:v>60034947</c:v>
                </c:pt>
              </c:numCache>
            </c:numRef>
          </c:val>
        </c:ser>
        <c:dLbls>
          <c:showLegendKey val="0"/>
          <c:showVal val="0"/>
          <c:showCatName val="0"/>
          <c:showSerName val="0"/>
          <c:showPercent val="0"/>
          <c:showBubbleSize val="0"/>
        </c:dLbls>
        <c:gapWidth val="150"/>
        <c:axId val="206925872"/>
        <c:axId val="206926432"/>
      </c:barChart>
      <c:catAx>
        <c:axId val="206925872"/>
        <c:scaling>
          <c:orientation val="minMax"/>
        </c:scaling>
        <c:delete val="0"/>
        <c:axPos val="b"/>
        <c:numFmt formatCode="General" sourceLinked="0"/>
        <c:majorTickMark val="out"/>
        <c:minorTickMark val="none"/>
        <c:tickLblPos val="nextTo"/>
        <c:crossAx val="206926432"/>
        <c:crosses val="autoZero"/>
        <c:auto val="1"/>
        <c:lblAlgn val="ctr"/>
        <c:lblOffset val="100"/>
        <c:noMultiLvlLbl val="0"/>
      </c:catAx>
      <c:valAx>
        <c:axId val="206926432"/>
        <c:scaling>
          <c:orientation val="minMax"/>
        </c:scaling>
        <c:delete val="0"/>
        <c:axPos val="l"/>
        <c:majorGridlines/>
        <c:minorGridlines>
          <c:spPr>
            <a:ln>
              <a:noFill/>
            </a:ln>
          </c:spPr>
        </c:minorGridlines>
        <c:numFmt formatCode="General" sourceLinked="1"/>
        <c:majorTickMark val="out"/>
        <c:minorTickMark val="none"/>
        <c:tickLblPos val="nextTo"/>
        <c:crossAx val="206925872"/>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Number of Grants</c:v>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Sheet4!$A$4:$A$12</c:f>
              <c:strCache>
                <c:ptCount val="9"/>
                <c:pt idx="0">
                  <c:v>AG</c:v>
                </c:pt>
                <c:pt idx="1">
                  <c:v>AI</c:v>
                </c:pt>
                <c:pt idx="2">
                  <c:v>CA</c:v>
                </c:pt>
                <c:pt idx="3">
                  <c:v>DA</c:v>
                </c:pt>
                <c:pt idx="4">
                  <c:v>DK</c:v>
                </c:pt>
                <c:pt idx="5">
                  <c:v>GM</c:v>
                </c:pt>
                <c:pt idx="6">
                  <c:v>LM</c:v>
                </c:pt>
                <c:pt idx="7">
                  <c:v>MD</c:v>
                </c:pt>
                <c:pt idx="8">
                  <c:v>OD</c:v>
                </c:pt>
              </c:strCache>
            </c:strRef>
          </c:cat>
          <c:val>
            <c:numRef>
              <c:f>Sheet4!$B$4:$B$12</c:f>
              <c:numCache>
                <c:formatCode>General</c:formatCode>
                <c:ptCount val="9"/>
                <c:pt idx="0">
                  <c:v>1</c:v>
                </c:pt>
                <c:pt idx="1">
                  <c:v>5</c:v>
                </c:pt>
                <c:pt idx="2">
                  <c:v>121</c:v>
                </c:pt>
                <c:pt idx="3">
                  <c:v>2</c:v>
                </c:pt>
                <c:pt idx="4">
                  <c:v>1</c:v>
                </c:pt>
                <c:pt idx="5">
                  <c:v>2</c:v>
                </c:pt>
                <c:pt idx="6">
                  <c:v>1</c:v>
                </c:pt>
                <c:pt idx="7">
                  <c:v>1</c:v>
                </c:pt>
                <c:pt idx="8">
                  <c:v>1</c:v>
                </c:pt>
              </c:numCache>
            </c:numRef>
          </c:val>
        </c:ser>
        <c:dLbls>
          <c:showLegendKey val="0"/>
          <c:showVal val="0"/>
          <c:showCatName val="0"/>
          <c:showSerName val="0"/>
          <c:showPercent val="0"/>
          <c:showBubbleSize val="0"/>
        </c:dLbls>
        <c:gapWidth val="150"/>
        <c:axId val="206928672"/>
        <c:axId val="206929232"/>
      </c:barChart>
      <c:catAx>
        <c:axId val="206928672"/>
        <c:scaling>
          <c:orientation val="minMax"/>
        </c:scaling>
        <c:delete val="0"/>
        <c:axPos val="b"/>
        <c:numFmt formatCode="General" sourceLinked="0"/>
        <c:majorTickMark val="out"/>
        <c:minorTickMark val="none"/>
        <c:tickLblPos val="nextTo"/>
        <c:crossAx val="206929232"/>
        <c:crosses val="autoZero"/>
        <c:auto val="1"/>
        <c:lblAlgn val="ctr"/>
        <c:lblOffset val="100"/>
        <c:noMultiLvlLbl val="0"/>
      </c:catAx>
      <c:valAx>
        <c:axId val="206929232"/>
        <c:scaling>
          <c:orientation val="minMax"/>
        </c:scaling>
        <c:delete val="0"/>
        <c:axPos val="l"/>
        <c:majorGridlines/>
        <c:numFmt formatCode="General" sourceLinked="1"/>
        <c:majorTickMark val="out"/>
        <c:minorTickMark val="none"/>
        <c:tickLblPos val="nextTo"/>
        <c:crossAx val="206928672"/>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RPCI Activity</a:t>
            </a:r>
          </a:p>
        </c:rich>
      </c:tx>
      <c:overlay val="0"/>
    </c:title>
    <c:autoTitleDeleted val="0"/>
    <c:plotArea>
      <c:layout/>
      <c:barChart>
        <c:barDir val="col"/>
        <c:grouping val="clustered"/>
        <c:varyColors val="0"/>
        <c:ser>
          <c:idx val="0"/>
          <c:order val="0"/>
          <c:tx>
            <c:v>Activity</c:v>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Sheet4!$A$40:$A$53</c:f>
              <c:strCache>
                <c:ptCount val="14"/>
                <c:pt idx="0">
                  <c:v>F32</c:v>
                </c:pt>
                <c:pt idx="1">
                  <c:v>K</c:v>
                </c:pt>
                <c:pt idx="2">
                  <c:v>P01</c:v>
                </c:pt>
                <c:pt idx="3">
                  <c:v>P30</c:v>
                </c:pt>
                <c:pt idx="4">
                  <c:v>P50</c:v>
                </c:pt>
                <c:pt idx="5">
                  <c:v>R01</c:v>
                </c:pt>
                <c:pt idx="6">
                  <c:v>R03</c:v>
                </c:pt>
                <c:pt idx="7">
                  <c:v>R 21</c:v>
                </c:pt>
                <c:pt idx="8">
                  <c:v>R25</c:v>
                </c:pt>
                <c:pt idx="9">
                  <c:v>S10</c:v>
                </c:pt>
                <c:pt idx="10">
                  <c:v>T32</c:v>
                </c:pt>
                <c:pt idx="11">
                  <c:v>U01</c:v>
                </c:pt>
                <c:pt idx="12">
                  <c:v>U10</c:v>
                </c:pt>
                <c:pt idx="13">
                  <c:v>U54</c:v>
                </c:pt>
              </c:strCache>
            </c:strRef>
          </c:cat>
          <c:val>
            <c:numRef>
              <c:f>Sheet4!$B$40:$B$53</c:f>
              <c:numCache>
                <c:formatCode>General</c:formatCode>
                <c:ptCount val="14"/>
                <c:pt idx="0">
                  <c:v>1</c:v>
                </c:pt>
                <c:pt idx="1">
                  <c:v>4</c:v>
                </c:pt>
                <c:pt idx="2">
                  <c:v>4</c:v>
                </c:pt>
                <c:pt idx="3">
                  <c:v>1</c:v>
                </c:pt>
                <c:pt idx="4">
                  <c:v>1</c:v>
                </c:pt>
                <c:pt idx="5">
                  <c:v>36</c:v>
                </c:pt>
                <c:pt idx="6">
                  <c:v>5</c:v>
                </c:pt>
                <c:pt idx="7">
                  <c:v>15</c:v>
                </c:pt>
                <c:pt idx="8">
                  <c:v>1</c:v>
                </c:pt>
                <c:pt idx="9">
                  <c:v>1</c:v>
                </c:pt>
                <c:pt idx="10">
                  <c:v>2</c:v>
                </c:pt>
                <c:pt idx="11">
                  <c:v>1</c:v>
                </c:pt>
                <c:pt idx="12">
                  <c:v>1</c:v>
                </c:pt>
                <c:pt idx="13">
                  <c:v>1</c:v>
                </c:pt>
              </c:numCache>
            </c:numRef>
          </c:val>
        </c:ser>
        <c:dLbls>
          <c:showLegendKey val="0"/>
          <c:showVal val="0"/>
          <c:showCatName val="0"/>
          <c:showSerName val="0"/>
          <c:showPercent val="0"/>
          <c:showBubbleSize val="0"/>
        </c:dLbls>
        <c:gapWidth val="150"/>
        <c:axId val="206931472"/>
        <c:axId val="228092304"/>
      </c:barChart>
      <c:catAx>
        <c:axId val="206931472"/>
        <c:scaling>
          <c:orientation val="minMax"/>
        </c:scaling>
        <c:delete val="0"/>
        <c:axPos val="b"/>
        <c:numFmt formatCode="General" sourceLinked="1"/>
        <c:majorTickMark val="out"/>
        <c:minorTickMark val="none"/>
        <c:tickLblPos val="nextTo"/>
        <c:crossAx val="228092304"/>
        <c:crosses val="autoZero"/>
        <c:auto val="1"/>
        <c:lblAlgn val="ctr"/>
        <c:lblOffset val="100"/>
        <c:noMultiLvlLbl val="0"/>
      </c:catAx>
      <c:valAx>
        <c:axId val="228092304"/>
        <c:scaling>
          <c:orientation val="minMax"/>
        </c:scaling>
        <c:delete val="0"/>
        <c:axPos val="l"/>
        <c:majorGridlines/>
        <c:numFmt formatCode="General" sourceLinked="1"/>
        <c:majorTickMark val="out"/>
        <c:minorTickMark val="none"/>
        <c:tickLblPos val="nextTo"/>
        <c:crossAx val="20693147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Activity</c:v>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Sheet4!$A$40:$A$53</c:f>
              <c:strCache>
                <c:ptCount val="14"/>
                <c:pt idx="0">
                  <c:v>F32</c:v>
                </c:pt>
                <c:pt idx="1">
                  <c:v>K</c:v>
                </c:pt>
                <c:pt idx="2">
                  <c:v>P01</c:v>
                </c:pt>
                <c:pt idx="3">
                  <c:v>P30</c:v>
                </c:pt>
                <c:pt idx="4">
                  <c:v>P50</c:v>
                </c:pt>
                <c:pt idx="5">
                  <c:v>R01</c:v>
                </c:pt>
                <c:pt idx="6">
                  <c:v>R03</c:v>
                </c:pt>
                <c:pt idx="7">
                  <c:v>R 21</c:v>
                </c:pt>
                <c:pt idx="8">
                  <c:v>R25</c:v>
                </c:pt>
                <c:pt idx="9">
                  <c:v>S10</c:v>
                </c:pt>
                <c:pt idx="10">
                  <c:v>T32</c:v>
                </c:pt>
                <c:pt idx="11">
                  <c:v>U01</c:v>
                </c:pt>
                <c:pt idx="12">
                  <c:v>U10</c:v>
                </c:pt>
                <c:pt idx="13">
                  <c:v>U54</c:v>
                </c:pt>
              </c:strCache>
            </c:strRef>
          </c:cat>
          <c:val>
            <c:numRef>
              <c:f>Sheet4!$B$40:$B$53</c:f>
              <c:numCache>
                <c:formatCode>General</c:formatCode>
                <c:ptCount val="14"/>
                <c:pt idx="0">
                  <c:v>1</c:v>
                </c:pt>
                <c:pt idx="1">
                  <c:v>4</c:v>
                </c:pt>
                <c:pt idx="2">
                  <c:v>4</c:v>
                </c:pt>
                <c:pt idx="3">
                  <c:v>1</c:v>
                </c:pt>
                <c:pt idx="4">
                  <c:v>1</c:v>
                </c:pt>
                <c:pt idx="5">
                  <c:v>36</c:v>
                </c:pt>
                <c:pt idx="6">
                  <c:v>5</c:v>
                </c:pt>
                <c:pt idx="7">
                  <c:v>15</c:v>
                </c:pt>
                <c:pt idx="8">
                  <c:v>1</c:v>
                </c:pt>
                <c:pt idx="9">
                  <c:v>1</c:v>
                </c:pt>
                <c:pt idx="10">
                  <c:v>2</c:v>
                </c:pt>
                <c:pt idx="11">
                  <c:v>1</c:v>
                </c:pt>
                <c:pt idx="12">
                  <c:v>1</c:v>
                </c:pt>
                <c:pt idx="13">
                  <c:v>1</c:v>
                </c:pt>
              </c:numCache>
            </c:numRef>
          </c:val>
        </c:ser>
        <c:dLbls>
          <c:showLegendKey val="0"/>
          <c:showVal val="0"/>
          <c:showCatName val="0"/>
          <c:showSerName val="0"/>
          <c:showPercent val="0"/>
          <c:showBubbleSize val="0"/>
        </c:dLbls>
        <c:gapWidth val="150"/>
        <c:axId val="228094544"/>
        <c:axId val="228095104"/>
      </c:barChart>
      <c:catAx>
        <c:axId val="228094544"/>
        <c:scaling>
          <c:orientation val="minMax"/>
        </c:scaling>
        <c:delete val="0"/>
        <c:axPos val="b"/>
        <c:numFmt formatCode="General" sourceLinked="0"/>
        <c:majorTickMark val="out"/>
        <c:minorTickMark val="none"/>
        <c:tickLblPos val="nextTo"/>
        <c:crossAx val="228095104"/>
        <c:crosses val="autoZero"/>
        <c:auto val="1"/>
        <c:lblAlgn val="ctr"/>
        <c:lblOffset val="100"/>
        <c:noMultiLvlLbl val="0"/>
      </c:catAx>
      <c:valAx>
        <c:axId val="228095104"/>
        <c:scaling>
          <c:orientation val="minMax"/>
        </c:scaling>
        <c:delete val="0"/>
        <c:axPos val="l"/>
        <c:majorGridlines/>
        <c:numFmt formatCode="General" sourceLinked="1"/>
        <c:majorTickMark val="out"/>
        <c:minorTickMark val="none"/>
        <c:tickLblPos val="nextTo"/>
        <c:crossAx val="228094544"/>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v>Amount by Institute</c:v>
          </c:tx>
          <c:spPr>
            <a:solidFill>
              <a:srgbClr val="C00000"/>
            </a:solidFill>
          </c:spPr>
          <c:invertIfNegative val="0"/>
          <c:cat>
            <c:strRef>
              <c:f>Sheet4!$B$71:$B$79</c:f>
              <c:strCache>
                <c:ptCount val="9"/>
                <c:pt idx="0">
                  <c:v>AG</c:v>
                </c:pt>
                <c:pt idx="1">
                  <c:v>AI</c:v>
                </c:pt>
                <c:pt idx="2">
                  <c:v>CA</c:v>
                </c:pt>
                <c:pt idx="3">
                  <c:v>DA</c:v>
                </c:pt>
                <c:pt idx="4">
                  <c:v>DK</c:v>
                </c:pt>
                <c:pt idx="5">
                  <c:v>GM</c:v>
                </c:pt>
                <c:pt idx="6">
                  <c:v>LM</c:v>
                </c:pt>
                <c:pt idx="7">
                  <c:v>MD</c:v>
                </c:pt>
                <c:pt idx="8">
                  <c:v>OD</c:v>
                </c:pt>
              </c:strCache>
            </c:strRef>
          </c:cat>
          <c:val>
            <c:numRef>
              <c:f>Sheet4!$A$71:$A$79</c:f>
              <c:numCache>
                <c:formatCode>General</c:formatCode>
                <c:ptCount val="9"/>
                <c:pt idx="0">
                  <c:v>328597</c:v>
                </c:pt>
                <c:pt idx="1">
                  <c:v>2066214</c:v>
                </c:pt>
                <c:pt idx="2">
                  <c:v>2394811</c:v>
                </c:pt>
                <c:pt idx="3">
                  <c:v>625184</c:v>
                </c:pt>
                <c:pt idx="4">
                  <c:v>378655</c:v>
                </c:pt>
                <c:pt idx="5">
                  <c:v>598411</c:v>
                </c:pt>
                <c:pt idx="6">
                  <c:v>168195</c:v>
                </c:pt>
                <c:pt idx="7">
                  <c:v>391670</c:v>
                </c:pt>
                <c:pt idx="8">
                  <c:v>175000</c:v>
                </c:pt>
              </c:numCache>
            </c:numRef>
          </c:val>
        </c:ser>
        <c:dLbls>
          <c:showLegendKey val="0"/>
          <c:showVal val="0"/>
          <c:showCatName val="0"/>
          <c:showSerName val="0"/>
          <c:showPercent val="0"/>
          <c:showBubbleSize val="0"/>
        </c:dLbls>
        <c:gapWidth val="150"/>
        <c:axId val="228097344"/>
        <c:axId val="228097904"/>
      </c:barChart>
      <c:catAx>
        <c:axId val="228097344"/>
        <c:scaling>
          <c:orientation val="minMax"/>
        </c:scaling>
        <c:delete val="0"/>
        <c:axPos val="b"/>
        <c:numFmt formatCode="General" sourceLinked="0"/>
        <c:majorTickMark val="out"/>
        <c:minorTickMark val="none"/>
        <c:tickLblPos val="nextTo"/>
        <c:crossAx val="228097904"/>
        <c:crosses val="autoZero"/>
        <c:auto val="1"/>
        <c:lblAlgn val="ctr"/>
        <c:lblOffset val="100"/>
        <c:noMultiLvlLbl val="0"/>
      </c:catAx>
      <c:valAx>
        <c:axId val="228097904"/>
        <c:scaling>
          <c:orientation val="minMax"/>
        </c:scaling>
        <c:delete val="0"/>
        <c:axPos val="l"/>
        <c:majorGridlines/>
        <c:numFmt formatCode="General" sourceLinked="1"/>
        <c:majorTickMark val="out"/>
        <c:minorTickMark val="none"/>
        <c:tickLblPos val="nextTo"/>
        <c:crossAx val="228097344"/>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RPCI Amount</a:t>
            </a:r>
          </a:p>
        </c:rich>
      </c:tx>
      <c:overlay val="0"/>
    </c:title>
    <c:autoTitleDeleted val="0"/>
    <c:plotArea>
      <c:layout/>
      <c:barChart>
        <c:barDir val="col"/>
        <c:grouping val="clustered"/>
        <c:varyColors val="0"/>
        <c:ser>
          <c:idx val="0"/>
          <c:order val="0"/>
          <c:tx>
            <c:v>Amount</c:v>
          </c:tx>
          <c:spPr>
            <a:solidFill>
              <a:srgbClr val="C00000"/>
            </a:solidFill>
          </c:spPr>
          <c:invertIfNegative val="0"/>
          <c:cat>
            <c:strRef>
              <c:f>Sheet4!$B$71:$B$80</c:f>
              <c:strCache>
                <c:ptCount val="10"/>
                <c:pt idx="0">
                  <c:v>AG</c:v>
                </c:pt>
                <c:pt idx="1">
                  <c:v>AI</c:v>
                </c:pt>
                <c:pt idx="2">
                  <c:v>CA</c:v>
                </c:pt>
                <c:pt idx="3">
                  <c:v>DA</c:v>
                </c:pt>
                <c:pt idx="4">
                  <c:v>DK</c:v>
                </c:pt>
                <c:pt idx="5">
                  <c:v>GM</c:v>
                </c:pt>
                <c:pt idx="6">
                  <c:v>LM</c:v>
                </c:pt>
                <c:pt idx="7">
                  <c:v>MD</c:v>
                </c:pt>
                <c:pt idx="8">
                  <c:v>OD</c:v>
                </c:pt>
                <c:pt idx="9">
                  <c:v>Total</c:v>
                </c:pt>
              </c:strCache>
            </c:strRef>
          </c:cat>
          <c:val>
            <c:numRef>
              <c:f>Sheet4!$A$71:$A$80</c:f>
              <c:numCache>
                <c:formatCode>General</c:formatCode>
                <c:ptCount val="10"/>
                <c:pt idx="0">
                  <c:v>328597</c:v>
                </c:pt>
                <c:pt idx="1">
                  <c:v>2066214</c:v>
                </c:pt>
                <c:pt idx="2">
                  <c:v>2394811</c:v>
                </c:pt>
                <c:pt idx="3">
                  <c:v>625184</c:v>
                </c:pt>
                <c:pt idx="4">
                  <c:v>378655</c:v>
                </c:pt>
                <c:pt idx="5">
                  <c:v>598411</c:v>
                </c:pt>
                <c:pt idx="6">
                  <c:v>168195</c:v>
                </c:pt>
                <c:pt idx="7">
                  <c:v>391670</c:v>
                </c:pt>
                <c:pt idx="8">
                  <c:v>175000</c:v>
                </c:pt>
                <c:pt idx="9">
                  <c:v>45385046</c:v>
                </c:pt>
              </c:numCache>
            </c:numRef>
          </c:val>
        </c:ser>
        <c:dLbls>
          <c:showLegendKey val="0"/>
          <c:showVal val="0"/>
          <c:showCatName val="0"/>
          <c:showSerName val="0"/>
          <c:showPercent val="0"/>
          <c:showBubbleSize val="0"/>
        </c:dLbls>
        <c:gapWidth val="150"/>
        <c:axId val="228100144"/>
        <c:axId val="228100704"/>
      </c:barChart>
      <c:catAx>
        <c:axId val="228100144"/>
        <c:scaling>
          <c:orientation val="minMax"/>
        </c:scaling>
        <c:delete val="0"/>
        <c:axPos val="b"/>
        <c:numFmt formatCode="General" sourceLinked="0"/>
        <c:majorTickMark val="out"/>
        <c:minorTickMark val="none"/>
        <c:tickLblPos val="nextTo"/>
        <c:crossAx val="228100704"/>
        <c:crosses val="autoZero"/>
        <c:auto val="1"/>
        <c:lblAlgn val="ctr"/>
        <c:lblOffset val="100"/>
        <c:noMultiLvlLbl val="0"/>
      </c:catAx>
      <c:valAx>
        <c:axId val="228100704"/>
        <c:scaling>
          <c:orientation val="minMax"/>
        </c:scaling>
        <c:delete val="0"/>
        <c:axPos val="l"/>
        <c:numFmt formatCode="General" sourceLinked="1"/>
        <c:majorTickMark val="out"/>
        <c:minorTickMark val="none"/>
        <c:tickLblPos val="nextTo"/>
        <c:crossAx val="228100144"/>
        <c:crosses val="autoZero"/>
        <c:crossBetween val="between"/>
      </c:valAx>
    </c:plotArea>
    <c:legend>
      <c:legendPos val="r"/>
      <c:overlay val="0"/>
    </c:legend>
    <c:plotVisOnly val="1"/>
    <c:dispBlanksAs val="gap"/>
    <c:showDLblsOverMax val="0"/>
  </c:chart>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emf"/><Relationship Id="rId4" Type="http://schemas.openxmlformats.org/officeDocument/2006/relationships/image" Target="../media/image8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image" Target="../media/image8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rtlCol="0"/>
          <a:lstStyle>
            <a:lvl1pPr algn="r" fontAlgn="auto">
              <a:spcBef>
                <a:spcPts val="0"/>
              </a:spcBef>
              <a:spcAft>
                <a:spcPts val="0"/>
              </a:spcAft>
              <a:defRPr sz="1200">
                <a:latin typeface="+mn-lt"/>
              </a:defRPr>
            </a:lvl1pPr>
          </a:lstStyle>
          <a:p>
            <a:pPr>
              <a:defRPr/>
            </a:pPr>
            <a:fld id="{883090ED-F84E-4702-8628-4EFC554E2090}" type="datetimeFigureOut">
              <a:rPr lang="en-US"/>
              <a:pPr>
                <a:defRPr/>
              </a:pPr>
              <a:t>8/27/2015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rtlCol="0" anchor="b"/>
          <a:lstStyle>
            <a:lvl1pPr algn="r" fontAlgn="auto">
              <a:spcBef>
                <a:spcPts val="0"/>
              </a:spcBef>
              <a:spcAft>
                <a:spcPts val="0"/>
              </a:spcAft>
              <a:defRPr sz="1200">
                <a:latin typeface="+mn-lt"/>
              </a:defRPr>
            </a:lvl1pPr>
          </a:lstStyle>
          <a:p>
            <a:pPr>
              <a:defRPr/>
            </a:pPr>
            <a:fld id="{21F3931D-20C8-4A83-A683-04A5575D7158}" type="slidenum">
              <a:rPr lang="en-US"/>
              <a:pPr>
                <a:defRPr/>
              </a:pPr>
              <a:t>‹#›</a:t>
            </a:fld>
            <a:endParaRPr lang="en-US"/>
          </a:p>
        </p:txBody>
      </p:sp>
    </p:spTree>
    <p:extLst>
      <p:ext uri="{BB962C8B-B14F-4D97-AF65-F5344CB8AC3E}">
        <p14:creationId xmlns:p14="http://schemas.microsoft.com/office/powerpoint/2010/main" val="1260683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rtlCol="0"/>
          <a:lstStyle>
            <a:lvl1pPr algn="r" fontAlgn="auto">
              <a:spcBef>
                <a:spcPts val="0"/>
              </a:spcBef>
              <a:spcAft>
                <a:spcPts val="0"/>
              </a:spcAft>
              <a:defRPr sz="1200">
                <a:latin typeface="+mn-lt"/>
              </a:defRPr>
            </a:lvl1pPr>
          </a:lstStyle>
          <a:p>
            <a:pPr>
              <a:defRPr/>
            </a:pPr>
            <a:fld id="{82ECC29C-75CC-46FE-8B5A-86290649DD64}" type="datetimeFigureOut">
              <a:rPr lang="en-US"/>
              <a:pPr>
                <a:defRPr/>
              </a:pPr>
              <a:t>8/27/2015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71800" cy="465138"/>
          </a:xfrm>
          <a:prstGeom prst="rect">
            <a:avLst/>
          </a:prstGeom>
        </p:spPr>
        <p:txBody>
          <a:bodyPr vert="horz"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rtlCol="0" anchor="b"/>
          <a:lstStyle>
            <a:lvl1pPr algn="r" fontAlgn="auto">
              <a:spcBef>
                <a:spcPts val="0"/>
              </a:spcBef>
              <a:spcAft>
                <a:spcPts val="0"/>
              </a:spcAft>
              <a:defRPr sz="1200">
                <a:latin typeface="+mn-lt"/>
              </a:defRPr>
            </a:lvl1pPr>
          </a:lstStyle>
          <a:p>
            <a:pPr>
              <a:defRPr/>
            </a:pPr>
            <a:fld id="{D7AD43B8-FF20-4D5F-A0AE-68337BAD22D9}" type="slidenum">
              <a:rPr lang="en-US"/>
              <a:pPr>
                <a:defRPr/>
              </a:pPr>
              <a:t>‹#›</a:t>
            </a:fld>
            <a:endParaRPr lang="en-US"/>
          </a:p>
        </p:txBody>
      </p:sp>
    </p:spTree>
    <p:extLst>
      <p:ext uri="{BB962C8B-B14F-4D97-AF65-F5344CB8AC3E}">
        <p14:creationId xmlns:p14="http://schemas.microsoft.com/office/powerpoint/2010/main" val="568687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grants.gov/applicants/search_opportunities.jsp"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grants.nih.gov/grants/guide/pa-files/PA-07-070.html" TargetMode="External"/><Relationship Id="rId5" Type="http://schemas.openxmlformats.org/officeDocument/2006/relationships/hyperlink" Target="http://grants.nih.gov/grants/guide/parent_announcements.htm" TargetMode="External"/><Relationship Id="rId4" Type="http://schemas.openxmlformats.org/officeDocument/2006/relationships/hyperlink" Target="http://grants.nih.gov/grants/guide/index.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dpcpsi.nih.gov/orip/index.aspx"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grants.nih.gov/grants/guide/pa-files/PAR-10-206.html"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grants.nih.gov/grants/guide/pa-files/PA-11-197.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grants.nih.gov/grants/policy/data_sharing/data_sharing_guidance.htm" TargetMode="External"/><Relationship Id="rId2" Type="http://schemas.openxmlformats.org/officeDocument/2006/relationships/slide" Target="../slides/slide86.xml"/><Relationship Id="rId1" Type="http://schemas.openxmlformats.org/officeDocument/2006/relationships/notesMaster" Target="../notesMasters/notesMaster1.xml"/><Relationship Id="rId5" Type="http://schemas.openxmlformats.org/officeDocument/2006/relationships/hyperlink" Target="http://grants.nih.gov/grants/guide/notice-files/NOT-OD-07-088.html" TargetMode="External"/><Relationship Id="rId4" Type="http://schemas.openxmlformats.org/officeDocument/2006/relationships/hyperlink" Target="http://grants.nih.gov/grants/guide/notice-files/NOT-OD-04-042.html"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grants.nih.gov/grants/policy/data_sharing/data_sharing_guidance.htm"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grants.nih.gov/grants/guide/notice-files/NOT-OD-07-088.html" TargetMode="External"/><Relationship Id="rId4" Type="http://schemas.openxmlformats.org/officeDocument/2006/relationships/hyperlink" Target="http://grants.nih.gov/grants/guide/notice-files/NOT-OD-04-042.html"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csr.nih.gov/Video/Video.asp"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s://commons.era.nih.gov/commons/" TargetMode="External"/><Relationship Id="rId5" Type="http://schemas.openxmlformats.org/officeDocument/2006/relationships/hyperlink" Target="http://www.niaid.nih.gov/ncn/grants/app/default.htm" TargetMode="External"/><Relationship Id="rId4" Type="http://schemas.openxmlformats.org/officeDocument/2006/relationships/hyperlink" Target="http://www.niaid.nih.gov/ncn/sop/app-electronic.htm"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ra.nih.gov/nih_and_grantor_agencies/review_and_decision_making/peer_review.cfm"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grants.nih.gov/grants/glossary.htm"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grants.nih.gov/grants/guide/pa-files/PA-00-069.html"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grants.nih.gov/grants/guide/pa-files/PA-00-068.html"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cms.csr.nih.gov/PeerReviewMeetings/CSRIRGDescription/"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60001B6-A0FA-46B1-9762-9332C3E04F20}" type="slidenum">
              <a:rPr lang="en-US" smtClean="0">
                <a:solidFill>
                  <a:srgbClr val="000000"/>
                </a:solidFill>
              </a:rPr>
              <a:pPr eaLnBrk="1" hangingPunct="1"/>
              <a:t>2</a:t>
            </a:fld>
            <a:endParaRPr lang="en-US" dirty="0" smtClean="0">
              <a:solidFill>
                <a:srgbClr val="000000"/>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19595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99D9B2-7E37-44B8-81DB-1C6C4D7AC430}" type="slidenum">
              <a:rPr lang="en-US" smtClean="0">
                <a:solidFill>
                  <a:srgbClr val="000000"/>
                </a:solidFill>
              </a:rPr>
              <a:pPr eaLnBrk="1" hangingPunct="1"/>
              <a:t>15</a:t>
            </a:fld>
            <a:endParaRPr lang="en-US" smtClean="0">
              <a:solidFill>
                <a:srgbClr val="000000"/>
              </a:solidFill>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6639294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5C56BD3-DC85-4584-B3CB-D9D8C0C2E2D9}" type="slidenum">
              <a:rPr lang="en-US" smtClean="0">
                <a:solidFill>
                  <a:srgbClr val="000000"/>
                </a:solidFill>
              </a:rPr>
              <a:pPr eaLnBrk="1" hangingPunct="1"/>
              <a:t>144</a:t>
            </a:fld>
            <a:endParaRPr lang="en-US" smtClean="0">
              <a:solidFill>
                <a:srgbClr val="000000"/>
              </a:solidFill>
            </a:endParaRPr>
          </a:p>
        </p:txBody>
      </p:sp>
      <p:sp>
        <p:nvSpPr>
          <p:cNvPr id="280579" name="Rectangle 2"/>
          <p:cNvSpPr>
            <a:spLocks noGrp="1" noRot="1" noChangeAspect="1" noChangeArrowheads="1" noTextEdit="1"/>
          </p:cNvSpPr>
          <p:nvPr>
            <p:ph type="sldImg"/>
          </p:nvPr>
        </p:nvSpPr>
        <p:spPr>
          <a:xfrm>
            <a:off x="1181100" y="696913"/>
            <a:ext cx="4649788" cy="3487737"/>
          </a:xfrm>
          <a:ln/>
        </p:spPr>
      </p:sp>
      <p:sp>
        <p:nvSpPr>
          <p:cNvPr id="280580"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8422951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145</a:t>
            </a:fld>
            <a:endParaRPr lang="en-US">
              <a:solidFill>
                <a:srgbClr val="000000"/>
              </a:solidFill>
            </a:endParaRPr>
          </a:p>
        </p:txBody>
      </p:sp>
    </p:spTree>
    <p:extLst>
      <p:ext uri="{BB962C8B-B14F-4D97-AF65-F5344CB8AC3E}">
        <p14:creationId xmlns:p14="http://schemas.microsoft.com/office/powerpoint/2010/main" val="6045320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A61C9CD-ED0D-4A3C-B949-255EC6B7EEF4}" type="slidenum">
              <a:rPr lang="en-US" smtClean="0">
                <a:solidFill>
                  <a:srgbClr val="000000"/>
                </a:solidFill>
              </a:rPr>
              <a:pPr eaLnBrk="1" hangingPunct="1"/>
              <a:t>146</a:t>
            </a:fld>
            <a:endParaRPr lang="en-US" smtClean="0">
              <a:solidFill>
                <a:srgbClr val="000000"/>
              </a:solidFill>
            </a:endParaRPr>
          </a:p>
        </p:txBody>
      </p:sp>
      <p:sp>
        <p:nvSpPr>
          <p:cNvPr id="281603" name="Rectangle 7"/>
          <p:cNvSpPr txBox="1">
            <a:spLocks noGrp="1" noChangeArrowheads="1"/>
          </p:cNvSpPr>
          <p:nvPr/>
        </p:nvSpPr>
        <p:spPr bwMode="auto">
          <a:xfrm>
            <a:off x="3969217" y="8832524"/>
            <a:ext cx="3039617" cy="46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34" tIns="44016" rIns="88034" bIns="44016" anchor="b"/>
          <a:lstStyle>
            <a:lvl1pPr defTabSz="889000" eaLnBrk="0" hangingPunct="0">
              <a:defRPr>
                <a:solidFill>
                  <a:schemeClr val="tx1"/>
                </a:solidFill>
                <a:latin typeface="Arial" pitchFamily="34" charset="0"/>
                <a:ea typeface="ＭＳ Ｐゴシック" pitchFamily="34" charset="-128"/>
              </a:defRPr>
            </a:lvl1pPr>
            <a:lvl2pPr marL="742950" indent="-285750" defTabSz="889000" eaLnBrk="0" hangingPunct="0">
              <a:defRPr>
                <a:solidFill>
                  <a:schemeClr val="tx1"/>
                </a:solidFill>
                <a:latin typeface="Arial" pitchFamily="34" charset="0"/>
                <a:ea typeface="ＭＳ Ｐゴシック" pitchFamily="34" charset="-128"/>
              </a:defRPr>
            </a:lvl2pPr>
            <a:lvl3pPr marL="1143000" indent="-228600" defTabSz="889000" eaLnBrk="0" hangingPunct="0">
              <a:defRPr>
                <a:solidFill>
                  <a:schemeClr val="tx1"/>
                </a:solidFill>
                <a:latin typeface="Arial" pitchFamily="34" charset="0"/>
                <a:ea typeface="ＭＳ Ｐゴシック" pitchFamily="34" charset="-128"/>
              </a:defRPr>
            </a:lvl3pPr>
            <a:lvl4pPr marL="1600200" indent="-228600" defTabSz="889000" eaLnBrk="0" hangingPunct="0">
              <a:defRPr>
                <a:solidFill>
                  <a:schemeClr val="tx1"/>
                </a:solidFill>
                <a:latin typeface="Arial" pitchFamily="34" charset="0"/>
                <a:ea typeface="ＭＳ Ｐゴシック" pitchFamily="34" charset="-128"/>
              </a:defRPr>
            </a:lvl4pPr>
            <a:lvl5pPr marL="2057400" indent="-228600" defTabSz="889000" eaLnBrk="0" hangingPunct="0">
              <a:defRPr>
                <a:solidFill>
                  <a:schemeClr val="tx1"/>
                </a:solidFill>
                <a:latin typeface="Arial" pitchFamily="34" charset="0"/>
                <a:ea typeface="ＭＳ Ｐゴシック" pitchFamily="34" charset="-128"/>
              </a:defRPr>
            </a:lvl5pPr>
            <a:lvl6pPr marL="25146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fld id="{FD42AC0B-FA6B-4332-B2E4-D9EC96E7817E}" type="slidenum">
              <a:rPr lang="en-US" sz="1200">
                <a:solidFill>
                  <a:srgbClr val="000000"/>
                </a:solidFill>
                <a:latin typeface="Times" charset="0"/>
                <a:cs typeface="Arial" pitchFamily="34" charset="0"/>
              </a:rPr>
              <a:pPr algn="r"/>
              <a:t>146</a:t>
            </a:fld>
            <a:endParaRPr lang="en-US" sz="1200">
              <a:solidFill>
                <a:srgbClr val="000000"/>
              </a:solidFill>
              <a:latin typeface="Times" charset="0"/>
              <a:cs typeface="Arial" pitchFamily="34" charset="0"/>
            </a:endParaRPr>
          </a:p>
        </p:txBody>
      </p:sp>
      <p:sp>
        <p:nvSpPr>
          <p:cNvPr id="281604" name="Rectangle 2"/>
          <p:cNvSpPr>
            <a:spLocks noGrp="1" noRot="1" noChangeAspect="1" noChangeArrowheads="1" noTextEdit="1"/>
          </p:cNvSpPr>
          <p:nvPr>
            <p:ph type="sldImg"/>
          </p:nvPr>
        </p:nvSpPr>
        <p:spPr>
          <a:xfrm>
            <a:off x="1181100" y="696913"/>
            <a:ext cx="4649788" cy="3486150"/>
          </a:xfrm>
          <a:ln/>
        </p:spPr>
      </p:sp>
      <p:sp>
        <p:nvSpPr>
          <p:cNvPr id="281605" name="Rectangle 3"/>
          <p:cNvSpPr>
            <a:spLocks noGrp="1" noChangeArrowheads="1"/>
          </p:cNvSpPr>
          <p:nvPr>
            <p:ph type="body" idx="1"/>
          </p:nvPr>
        </p:nvSpPr>
        <p:spPr>
          <a:xfrm>
            <a:off x="699160" y="4413904"/>
            <a:ext cx="5612082" cy="41858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34" tIns="44016" rIns="88034" bIns="44016"/>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3487463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7E4866-AE39-4BBE-A8FF-D3507388D14B}" type="slidenum">
              <a:rPr lang="en-US" smtClean="0"/>
              <a:pPr eaLnBrk="1" hangingPunct="1"/>
              <a:t>147</a:t>
            </a:fld>
            <a:endParaRPr lang="en-US" smtClean="0"/>
          </a:p>
        </p:txBody>
      </p:sp>
    </p:spTree>
    <p:extLst>
      <p:ext uri="{BB962C8B-B14F-4D97-AF65-F5344CB8AC3E}">
        <p14:creationId xmlns:p14="http://schemas.microsoft.com/office/powerpoint/2010/main" val="16169940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27B266-2396-46D6-891E-B3575F110061}" type="slidenum">
              <a:rPr lang="en-US" smtClean="0"/>
              <a:pPr eaLnBrk="1" hangingPunct="1"/>
              <a:t>148</a:t>
            </a:fld>
            <a:endParaRPr lang="en-US" smtClean="0"/>
          </a:p>
        </p:txBody>
      </p:sp>
    </p:spTree>
    <p:extLst>
      <p:ext uri="{BB962C8B-B14F-4D97-AF65-F5344CB8AC3E}">
        <p14:creationId xmlns:p14="http://schemas.microsoft.com/office/powerpoint/2010/main" val="5208225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1CE843-9CBF-4BD2-94DE-275976C07CDA}" type="slidenum">
              <a:rPr lang="en-US" smtClean="0"/>
              <a:pPr eaLnBrk="1" hangingPunct="1"/>
              <a:t>149</a:t>
            </a:fld>
            <a:endParaRPr lang="en-US" smtClean="0"/>
          </a:p>
        </p:txBody>
      </p:sp>
    </p:spTree>
    <p:extLst>
      <p:ext uri="{BB962C8B-B14F-4D97-AF65-F5344CB8AC3E}">
        <p14:creationId xmlns:p14="http://schemas.microsoft.com/office/powerpoint/2010/main" val="14772596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A4354D-4ED3-4DBD-A5D9-C8AF30DB69F7}" type="slidenum">
              <a:rPr lang="en-US" smtClean="0"/>
              <a:pPr eaLnBrk="1" hangingPunct="1"/>
              <a:t>150</a:t>
            </a:fld>
            <a:endParaRPr lang="en-US" smtClean="0"/>
          </a:p>
        </p:txBody>
      </p:sp>
    </p:spTree>
    <p:extLst>
      <p:ext uri="{BB962C8B-B14F-4D97-AF65-F5344CB8AC3E}">
        <p14:creationId xmlns:p14="http://schemas.microsoft.com/office/powerpoint/2010/main" val="25145325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4C2703-2878-434E-A205-444BB75F3457}" type="slidenum">
              <a:rPr lang="en-US" smtClean="0"/>
              <a:pPr eaLnBrk="1" hangingPunct="1"/>
              <a:t>151</a:t>
            </a:fld>
            <a:endParaRPr lang="en-US" smtClean="0"/>
          </a:p>
        </p:txBody>
      </p:sp>
    </p:spTree>
    <p:extLst>
      <p:ext uri="{BB962C8B-B14F-4D97-AF65-F5344CB8AC3E}">
        <p14:creationId xmlns:p14="http://schemas.microsoft.com/office/powerpoint/2010/main" val="8913625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769E53-1B26-45A0-B964-8F425EFE5810}" type="slidenum">
              <a:rPr lang="en-US" smtClean="0"/>
              <a:pPr eaLnBrk="1" hangingPunct="1"/>
              <a:t>153</a:t>
            </a:fld>
            <a:endParaRPr lang="en-US" smtClean="0"/>
          </a:p>
        </p:txBody>
      </p:sp>
    </p:spTree>
    <p:extLst>
      <p:ext uri="{BB962C8B-B14F-4D97-AF65-F5344CB8AC3E}">
        <p14:creationId xmlns:p14="http://schemas.microsoft.com/office/powerpoint/2010/main" val="17641565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8A36B6-3016-4AEE-9CA3-2646A08D217D}" type="slidenum">
              <a:rPr lang="en-US" smtClean="0"/>
              <a:pPr eaLnBrk="1" hangingPunct="1"/>
              <a:t>154</a:t>
            </a:fld>
            <a:endParaRPr lang="en-US" smtClean="0"/>
          </a:p>
        </p:txBody>
      </p:sp>
    </p:spTree>
    <p:extLst>
      <p:ext uri="{BB962C8B-B14F-4D97-AF65-F5344CB8AC3E}">
        <p14:creationId xmlns:p14="http://schemas.microsoft.com/office/powerpoint/2010/main" val="270141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667548E-64D0-459E-A252-9A1B93529331}" type="slidenum">
              <a:rPr lang="en-US" smtClean="0">
                <a:solidFill>
                  <a:srgbClr val="000000"/>
                </a:solidFill>
              </a:rPr>
              <a:pPr eaLnBrk="1" hangingPunct="1"/>
              <a:t>17</a:t>
            </a:fld>
            <a:endParaRPr lang="en-US" smtClean="0">
              <a:solidFill>
                <a:srgbClr val="000000"/>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32263951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DFE14-002E-4198-AF23-DCFA931ABF63}" type="slidenum">
              <a:rPr lang="en-US" smtClean="0"/>
              <a:pPr eaLnBrk="1" hangingPunct="1"/>
              <a:t>155</a:t>
            </a:fld>
            <a:endParaRPr lang="en-US" smtClean="0"/>
          </a:p>
        </p:txBody>
      </p:sp>
    </p:spTree>
    <p:extLst>
      <p:ext uri="{BB962C8B-B14F-4D97-AF65-F5344CB8AC3E}">
        <p14:creationId xmlns:p14="http://schemas.microsoft.com/office/powerpoint/2010/main" val="88334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DFE14-002E-4198-AF23-DCFA931ABF63}" type="slidenum">
              <a:rPr lang="en-US" smtClean="0"/>
              <a:pPr eaLnBrk="1" hangingPunct="1"/>
              <a:t>156</a:t>
            </a:fld>
            <a:endParaRPr lang="en-US" smtClean="0"/>
          </a:p>
        </p:txBody>
      </p:sp>
    </p:spTree>
    <p:extLst>
      <p:ext uri="{BB962C8B-B14F-4D97-AF65-F5344CB8AC3E}">
        <p14:creationId xmlns:p14="http://schemas.microsoft.com/office/powerpoint/2010/main" val="18945921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4DE534-7D9E-4343-8DD6-9D55B573B37E}" type="slidenum">
              <a:rPr lang="en-US" smtClean="0"/>
              <a:pPr eaLnBrk="1" hangingPunct="1"/>
              <a:t>157</a:t>
            </a:fld>
            <a:endParaRPr lang="en-US" smtClean="0"/>
          </a:p>
        </p:txBody>
      </p:sp>
    </p:spTree>
    <p:extLst>
      <p:ext uri="{BB962C8B-B14F-4D97-AF65-F5344CB8AC3E}">
        <p14:creationId xmlns:p14="http://schemas.microsoft.com/office/powerpoint/2010/main" val="38211096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6F946F37-1CDF-42BD-B804-09B7B7DEBC44}" type="slidenum">
              <a:rPr lang="en-US" sz="1100"/>
              <a:pPr algn="r" eaLnBrk="1" hangingPunct="1"/>
              <a:t>158</a:t>
            </a:fld>
            <a:endParaRPr lang="en-US" sz="1100"/>
          </a:p>
        </p:txBody>
      </p:sp>
      <p:sp>
        <p:nvSpPr>
          <p:cNvPr id="61443" name="Rectangle 2"/>
          <p:cNvSpPr>
            <a:spLocks noGrp="1" noRot="1" noChangeAspect="1" noChangeArrowheads="1" noTextEdit="1"/>
          </p:cNvSpPr>
          <p:nvPr>
            <p:ph type="sldImg"/>
          </p:nvPr>
        </p:nvSpPr>
        <p:spPr bwMode="auto">
          <a:xfrm>
            <a:off x="1112838" y="701675"/>
            <a:ext cx="4630737" cy="3475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15988" y="4418013"/>
            <a:ext cx="50260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00" tIns="45499" rIns="91000" bIns="45499" numCol="1" anchor="t" anchorCtr="0" compatLnSpc="1">
            <a:prstTxWarp prst="textNoShape">
              <a:avLst/>
            </a:prstTxWarp>
          </a:bodyPr>
          <a:lstStyle/>
          <a:p>
            <a:pPr eaLnBrk="1" hangingPunct="1"/>
            <a:r>
              <a:rPr lang="en-US" smtClean="0">
                <a:latin typeface="Arial" charset="0"/>
              </a:rPr>
              <a:t>Review, programt and grants management each have a role in the application/award process, so we’ll go into those a little bit now.</a:t>
            </a:r>
          </a:p>
        </p:txBody>
      </p:sp>
    </p:spTree>
    <p:extLst>
      <p:ext uri="{BB962C8B-B14F-4D97-AF65-F5344CB8AC3E}">
        <p14:creationId xmlns:p14="http://schemas.microsoft.com/office/powerpoint/2010/main" val="33231667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EA5FED6F-4E16-4A72-92D6-E12EC142DA5A}" type="slidenum">
              <a:rPr lang="en-US" sz="1100"/>
              <a:pPr algn="r" eaLnBrk="1" hangingPunct="1"/>
              <a:t>159</a:t>
            </a:fld>
            <a:endParaRPr lang="en-US" sz="1100"/>
          </a:p>
        </p:txBody>
      </p:sp>
      <p:sp>
        <p:nvSpPr>
          <p:cNvPr id="63491" name="Rectangle 2"/>
          <p:cNvSpPr>
            <a:spLocks noGrp="1" noRot="1" noChangeAspect="1" noChangeArrowheads="1" noTextEdit="1"/>
          </p:cNvSpPr>
          <p:nvPr>
            <p:ph type="sldImg"/>
          </p:nvPr>
        </p:nvSpPr>
        <p:spPr bwMode="auto">
          <a:xfrm>
            <a:off x="1112838" y="701675"/>
            <a:ext cx="4630737" cy="3475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5988" y="4418013"/>
            <a:ext cx="50260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00" tIns="45499" rIns="91000" bIns="45499"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13516236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F2D28220-EA40-4C81-B859-9206165CD702}" type="slidenum">
              <a:rPr lang="en-US" sz="1100"/>
              <a:pPr algn="r" eaLnBrk="1" hangingPunct="1"/>
              <a:t>160</a:t>
            </a:fld>
            <a:endParaRPr lang="en-US" sz="1100"/>
          </a:p>
        </p:txBody>
      </p:sp>
      <p:sp>
        <p:nvSpPr>
          <p:cNvPr id="62467" name="Rectangle 2"/>
          <p:cNvSpPr>
            <a:spLocks noGrp="1" noRot="1" noChangeAspect="1" noChangeArrowheads="1" noTextEdit="1"/>
          </p:cNvSpPr>
          <p:nvPr>
            <p:ph type="sldImg"/>
          </p:nvPr>
        </p:nvSpPr>
        <p:spPr bwMode="auto">
          <a:xfrm>
            <a:off x="1112838" y="701675"/>
            <a:ext cx="4630737" cy="3475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5988" y="4418013"/>
            <a:ext cx="50260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00" tIns="45499" rIns="91000" bIns="45499"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37959220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43882555-57A2-4686-B3C5-8F1E5D94F6DD}" type="slidenum">
              <a:rPr lang="en-US" sz="1100"/>
              <a:pPr algn="r" eaLnBrk="1" hangingPunct="1"/>
              <a:t>161</a:t>
            </a:fld>
            <a:endParaRPr lang="en-US" sz="1100"/>
          </a:p>
        </p:txBody>
      </p:sp>
      <p:sp>
        <p:nvSpPr>
          <p:cNvPr id="64515" name="Rectangle 2"/>
          <p:cNvSpPr>
            <a:spLocks noGrp="1" noRot="1" noChangeAspect="1" noChangeArrowheads="1" noTextEdit="1"/>
          </p:cNvSpPr>
          <p:nvPr>
            <p:ph type="sldImg"/>
          </p:nvPr>
        </p:nvSpPr>
        <p:spPr bwMode="auto">
          <a:xfrm>
            <a:off x="1112838" y="701675"/>
            <a:ext cx="4630737" cy="3475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xfrm>
            <a:off x="915988" y="4418013"/>
            <a:ext cx="50260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00" tIns="45499" rIns="91000" bIns="45499" numCol="1" anchor="t" anchorCtr="0" compatLnSpc="1">
            <a:prstTxWarp prst="textNoShape">
              <a:avLst/>
            </a:prstTxWarp>
          </a:bodyPr>
          <a:lstStyle/>
          <a:p>
            <a:pPr eaLnBrk="1" hangingPunct="1"/>
            <a:r>
              <a:rPr lang="en-US" smtClean="0">
                <a:latin typeface="Arial" charset="0"/>
              </a:rPr>
              <a:t>Just as an official request must come from the aor, the official response must come from grants management.</a:t>
            </a:r>
          </a:p>
        </p:txBody>
      </p:sp>
    </p:spTree>
    <p:extLst>
      <p:ext uri="{BB962C8B-B14F-4D97-AF65-F5344CB8AC3E}">
        <p14:creationId xmlns:p14="http://schemas.microsoft.com/office/powerpoint/2010/main" val="39696407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682E38-D88D-4A0B-819B-0B75C8652623}" type="slidenum">
              <a:rPr lang="en-US" smtClean="0"/>
              <a:pPr eaLnBrk="1" hangingPunct="1"/>
              <a:t>162</a:t>
            </a:fld>
            <a:endParaRPr lang="en-US" smtClean="0"/>
          </a:p>
        </p:txBody>
      </p:sp>
    </p:spTree>
    <p:extLst>
      <p:ext uri="{BB962C8B-B14F-4D97-AF65-F5344CB8AC3E}">
        <p14:creationId xmlns:p14="http://schemas.microsoft.com/office/powerpoint/2010/main" val="18635763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E478F150-5C79-4F84-99B2-EDDB3476438D}" type="slidenum">
              <a:rPr lang="en-US" sz="1100"/>
              <a:pPr algn="r" eaLnBrk="1" hangingPunct="1"/>
              <a:t>163</a:t>
            </a:fld>
            <a:endParaRPr lang="en-US" sz="110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685800" y="4418013"/>
            <a:ext cx="54864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31429132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7288AF-7C66-4E68-B233-DF26AC7B4840}" type="slidenum">
              <a:rPr lang="en-US" smtClean="0"/>
              <a:pPr eaLnBrk="1" hangingPunct="1"/>
              <a:t>164</a:t>
            </a:fld>
            <a:endParaRPr lang="en-US" smtClean="0"/>
          </a:p>
        </p:txBody>
      </p:sp>
    </p:spTree>
    <p:extLst>
      <p:ext uri="{BB962C8B-B14F-4D97-AF65-F5344CB8AC3E}">
        <p14:creationId xmlns:p14="http://schemas.microsoft.com/office/powerpoint/2010/main" val="424188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unbiased</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8668985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ADE81B-8E3F-4BBF-9DA4-97EE53D6895F}" type="slidenum">
              <a:rPr lang="en-US" smtClean="0"/>
              <a:pPr eaLnBrk="1" hangingPunct="1"/>
              <a:t>166</a:t>
            </a:fld>
            <a:endParaRPr lang="en-US" smtClean="0"/>
          </a:p>
        </p:txBody>
      </p:sp>
    </p:spTree>
    <p:extLst>
      <p:ext uri="{BB962C8B-B14F-4D97-AF65-F5344CB8AC3E}">
        <p14:creationId xmlns:p14="http://schemas.microsoft.com/office/powerpoint/2010/main" val="12749630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6BA087-324A-4C10-8ED2-A207D696A4D9}" type="slidenum">
              <a:rPr lang="en-US" smtClean="0"/>
              <a:pPr eaLnBrk="1" hangingPunct="1"/>
              <a:t>167</a:t>
            </a:fld>
            <a:endParaRPr lang="en-US" smtClean="0"/>
          </a:p>
        </p:txBody>
      </p:sp>
    </p:spTree>
    <p:extLst>
      <p:ext uri="{BB962C8B-B14F-4D97-AF65-F5344CB8AC3E}">
        <p14:creationId xmlns:p14="http://schemas.microsoft.com/office/powerpoint/2010/main" val="14802000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31F5E7-4F0C-4687-A453-2FE716F9E033}" type="slidenum">
              <a:rPr lang="en-US" smtClean="0"/>
              <a:pPr eaLnBrk="1" hangingPunct="1"/>
              <a:t>168</a:t>
            </a:fld>
            <a:endParaRPr lang="en-US" smtClean="0"/>
          </a:p>
        </p:txBody>
      </p:sp>
    </p:spTree>
    <p:extLst>
      <p:ext uri="{BB962C8B-B14F-4D97-AF65-F5344CB8AC3E}">
        <p14:creationId xmlns:p14="http://schemas.microsoft.com/office/powerpoint/2010/main" val="41795478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34" tIns="46116" rIns="92234" bIns="46116" anchor="b"/>
          <a:lstStyle>
            <a:lvl1pPr defTabSz="922338" eaLnBrk="0" hangingPunct="0">
              <a:defRPr>
                <a:solidFill>
                  <a:schemeClr val="tx1"/>
                </a:solidFill>
                <a:latin typeface="Arial" charset="0"/>
              </a:defRPr>
            </a:lvl1pPr>
            <a:lvl2pPr marL="742950" indent="-285750" defTabSz="922338" eaLnBrk="0" hangingPunct="0">
              <a:defRPr>
                <a:solidFill>
                  <a:schemeClr val="tx1"/>
                </a:solidFill>
                <a:latin typeface="Arial" charset="0"/>
              </a:defRPr>
            </a:lvl2pPr>
            <a:lvl3pPr marL="1143000" indent="-228600" defTabSz="922338" eaLnBrk="0" hangingPunct="0">
              <a:defRPr>
                <a:solidFill>
                  <a:schemeClr val="tx1"/>
                </a:solidFill>
                <a:latin typeface="Arial" charset="0"/>
              </a:defRPr>
            </a:lvl3pPr>
            <a:lvl4pPr marL="1600200" indent="-228600" defTabSz="922338" eaLnBrk="0" hangingPunct="0">
              <a:defRPr>
                <a:solidFill>
                  <a:schemeClr val="tx1"/>
                </a:solidFill>
                <a:latin typeface="Arial" charset="0"/>
              </a:defRPr>
            </a:lvl4pPr>
            <a:lvl5pPr marL="2057400" indent="-228600" defTabSz="922338" eaLnBrk="0" hangingPunct="0">
              <a:defRPr>
                <a:solidFill>
                  <a:schemeClr val="tx1"/>
                </a:solidFill>
                <a:latin typeface="Arial" charset="0"/>
              </a:defRPr>
            </a:lvl5pPr>
            <a:lvl6pPr marL="2514600" indent="-228600" defTabSz="922338" eaLnBrk="0" fontAlgn="base" hangingPunct="0">
              <a:spcBef>
                <a:spcPct val="0"/>
              </a:spcBef>
              <a:spcAft>
                <a:spcPct val="0"/>
              </a:spcAft>
              <a:defRPr>
                <a:solidFill>
                  <a:schemeClr val="tx1"/>
                </a:solidFill>
                <a:latin typeface="Arial" charset="0"/>
              </a:defRPr>
            </a:lvl6pPr>
            <a:lvl7pPr marL="2971800" indent="-228600" defTabSz="922338" eaLnBrk="0" fontAlgn="base" hangingPunct="0">
              <a:spcBef>
                <a:spcPct val="0"/>
              </a:spcBef>
              <a:spcAft>
                <a:spcPct val="0"/>
              </a:spcAft>
              <a:defRPr>
                <a:solidFill>
                  <a:schemeClr val="tx1"/>
                </a:solidFill>
                <a:latin typeface="Arial" charset="0"/>
              </a:defRPr>
            </a:lvl7pPr>
            <a:lvl8pPr marL="3429000" indent="-228600" defTabSz="922338" eaLnBrk="0" fontAlgn="base" hangingPunct="0">
              <a:spcBef>
                <a:spcPct val="0"/>
              </a:spcBef>
              <a:spcAft>
                <a:spcPct val="0"/>
              </a:spcAft>
              <a:defRPr>
                <a:solidFill>
                  <a:schemeClr val="tx1"/>
                </a:solidFill>
                <a:latin typeface="Arial" charset="0"/>
              </a:defRPr>
            </a:lvl8pPr>
            <a:lvl9pPr marL="3886200" indent="-228600" defTabSz="922338" eaLnBrk="0" fontAlgn="base" hangingPunct="0">
              <a:spcBef>
                <a:spcPct val="0"/>
              </a:spcBef>
              <a:spcAft>
                <a:spcPct val="0"/>
              </a:spcAft>
              <a:defRPr>
                <a:solidFill>
                  <a:schemeClr val="tx1"/>
                </a:solidFill>
                <a:latin typeface="Arial" charset="0"/>
              </a:defRPr>
            </a:lvl9pPr>
          </a:lstStyle>
          <a:p>
            <a:pPr algn="r" eaLnBrk="1" hangingPunct="1"/>
            <a:fld id="{E6B7C535-0624-408B-B91B-7A475A3B13FC}" type="slidenum">
              <a:rPr lang="en-US" sz="1100"/>
              <a:pPr algn="r" eaLnBrk="1" hangingPunct="1"/>
              <a:t>169</a:t>
            </a:fld>
            <a:endParaRPr lang="en-US" sz="1100"/>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xfrm>
            <a:off x="915988" y="4418013"/>
            <a:ext cx="50260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255891722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459C51A-76D6-4EEC-920A-66278D10AB70}" type="slidenum">
              <a:rPr lang="en-US" sz="1200" smtClean="0"/>
              <a:pPr/>
              <a:t>170</a:t>
            </a:fld>
            <a:endParaRPr lang="en-US" sz="12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1400" smtClean="0">
                <a:latin typeface="Arial" pitchFamily="34" charset="0"/>
              </a:rPr>
              <a:t>The standard terms and conditions are located in the NIHGPS.  The NIHGPS incorporates the applicable grant regulations that apply to NIH awards.  </a:t>
            </a:r>
          </a:p>
          <a:p>
            <a:pPr eaLnBrk="1" hangingPunct="1">
              <a:lnSpc>
                <a:spcPct val="80000"/>
              </a:lnSpc>
            </a:pPr>
            <a:r>
              <a:rPr lang="en-US" sz="1400" smtClean="0">
                <a:latin typeface="Arial" pitchFamily="34" charset="0"/>
              </a:rPr>
              <a:t>An award that includes a conditional restriction should include the appropriate details as to how to lift that restriction, eg who to submit info to </a:t>
            </a:r>
          </a:p>
          <a:p>
            <a:pPr eaLnBrk="1" hangingPunct="1">
              <a:lnSpc>
                <a:spcPct val="80000"/>
              </a:lnSpc>
            </a:pPr>
            <a:endParaRPr lang="en-US" sz="1400" smtClean="0">
              <a:latin typeface="Arial" pitchFamily="34" charset="0"/>
            </a:endParaRPr>
          </a:p>
          <a:p>
            <a:pPr eaLnBrk="1" hangingPunct="1">
              <a:lnSpc>
                <a:spcPct val="80000"/>
              </a:lnSpc>
            </a:pPr>
            <a:r>
              <a:rPr lang="en-US" sz="1400" smtClean="0">
                <a:latin typeface="Arial" pitchFamily="34" charset="0"/>
              </a:rPr>
              <a:t>The award-specific terms are located on the awards document, including a mention of the appropriate use of unobligated funds, and whether or not those funds are available for automatic carryover.</a:t>
            </a:r>
          </a:p>
          <a:p>
            <a:pPr eaLnBrk="1" hangingPunct="1">
              <a:lnSpc>
                <a:spcPct val="80000"/>
              </a:lnSpc>
            </a:pPr>
            <a:endParaRPr lang="en-US" sz="1400" smtClean="0">
              <a:latin typeface="Arial" pitchFamily="34" charset="0"/>
            </a:endParaRPr>
          </a:p>
          <a:p>
            <a:pPr eaLnBrk="1" hangingPunct="1">
              <a:lnSpc>
                <a:spcPct val="80000"/>
              </a:lnSpc>
            </a:pPr>
            <a:r>
              <a:rPr lang="en-US" sz="1400" smtClean="0">
                <a:latin typeface="Arial" pitchFamily="34" charset="0"/>
              </a:rPr>
              <a:t>There are informational terms, including appropriate URLs and addresses for submitting information.  </a:t>
            </a:r>
          </a:p>
          <a:p>
            <a:pPr eaLnBrk="1" hangingPunct="1">
              <a:lnSpc>
                <a:spcPct val="80000"/>
              </a:lnSpc>
            </a:pPr>
            <a:endParaRPr lang="en-US" sz="1400" smtClean="0">
              <a:latin typeface="Arial" pitchFamily="34" charset="0"/>
            </a:endParaRPr>
          </a:p>
          <a:p>
            <a:pPr eaLnBrk="1" hangingPunct="1">
              <a:lnSpc>
                <a:spcPct val="80000"/>
              </a:lnSpc>
            </a:pPr>
            <a:r>
              <a:rPr lang="en-US" sz="1400" smtClean="0">
                <a:latin typeface="Arial" pitchFamily="34" charset="0"/>
              </a:rPr>
              <a:t>And the most helpful information bits are the names and contact information of your grants management specialist and program official.  The contact information will include the telephone number and e-mail address</a:t>
            </a:r>
          </a:p>
        </p:txBody>
      </p:sp>
    </p:spTree>
    <p:extLst>
      <p:ext uri="{BB962C8B-B14F-4D97-AF65-F5344CB8AC3E}">
        <p14:creationId xmlns:p14="http://schemas.microsoft.com/office/powerpoint/2010/main" val="42319196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F2BC83-63D7-4AAE-955D-2BFB0E04595E}" type="slidenum">
              <a:rPr lang="en-US" smtClean="0"/>
              <a:pPr eaLnBrk="1" hangingPunct="1"/>
              <a:t>171</a:t>
            </a:fld>
            <a:endParaRPr lang="en-US" smtClean="0"/>
          </a:p>
        </p:txBody>
      </p:sp>
    </p:spTree>
    <p:extLst>
      <p:ext uri="{BB962C8B-B14F-4D97-AF65-F5344CB8AC3E}">
        <p14:creationId xmlns:p14="http://schemas.microsoft.com/office/powerpoint/2010/main" val="1697280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DE09B4-5312-452F-8DDB-0558ED8D0767}" type="slidenum">
              <a:rPr lang="en-US" smtClean="0"/>
              <a:pPr eaLnBrk="1" hangingPunct="1"/>
              <a:t>172</a:t>
            </a:fld>
            <a:endParaRPr lang="en-US" smtClean="0"/>
          </a:p>
        </p:txBody>
      </p:sp>
    </p:spTree>
    <p:extLst>
      <p:ext uri="{BB962C8B-B14F-4D97-AF65-F5344CB8AC3E}">
        <p14:creationId xmlns:p14="http://schemas.microsoft.com/office/powerpoint/2010/main" val="31228978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6EE383-79D6-4286-AE95-C6B81E22C786}" type="slidenum">
              <a:rPr lang="en-US" smtClean="0"/>
              <a:pPr eaLnBrk="1" hangingPunct="1"/>
              <a:t>173</a:t>
            </a:fld>
            <a:endParaRPr lang="en-US" smtClean="0"/>
          </a:p>
        </p:txBody>
      </p:sp>
    </p:spTree>
    <p:extLst>
      <p:ext uri="{BB962C8B-B14F-4D97-AF65-F5344CB8AC3E}">
        <p14:creationId xmlns:p14="http://schemas.microsoft.com/office/powerpoint/2010/main" val="33032635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D937D1E-4438-48A6-B4FD-3E20AB3825F3}" type="slidenum">
              <a:rPr lang="en-US" sz="1200" smtClean="0"/>
              <a:pPr/>
              <a:t>175</a:t>
            </a:fld>
            <a:endParaRPr lang="en-US" sz="1200" smtClean="0"/>
          </a:p>
        </p:txBody>
      </p:sp>
    </p:spTree>
    <p:extLst>
      <p:ext uri="{BB962C8B-B14F-4D97-AF65-F5344CB8AC3E}">
        <p14:creationId xmlns:p14="http://schemas.microsoft.com/office/powerpoint/2010/main" val="21029852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8D937D1E-4438-48A6-B4FD-3E20AB3825F3}" type="slidenum">
              <a:rPr lang="en-US" sz="1200" smtClean="0"/>
              <a:pPr/>
              <a:t>176</a:t>
            </a:fld>
            <a:endParaRPr lang="en-US" sz="1200" smtClean="0"/>
          </a:p>
        </p:txBody>
      </p:sp>
    </p:spTree>
    <p:extLst>
      <p:ext uri="{BB962C8B-B14F-4D97-AF65-F5344CB8AC3E}">
        <p14:creationId xmlns:p14="http://schemas.microsoft.com/office/powerpoint/2010/main" val="33156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033CF20-8FDA-441C-9CC9-0CC848236649}" type="slidenum">
              <a:rPr lang="en-US" smtClean="0">
                <a:solidFill>
                  <a:srgbClr val="000000"/>
                </a:solidFill>
              </a:rPr>
              <a:pPr eaLnBrk="1" hangingPunct="1"/>
              <a:t>19</a:t>
            </a:fld>
            <a:endParaRPr lang="en-US" smtClean="0">
              <a:solidFill>
                <a:srgbClr val="000000"/>
              </a:solidFill>
            </a:endParaRPr>
          </a:p>
        </p:txBody>
      </p:sp>
      <p:sp>
        <p:nvSpPr>
          <p:cNvPr id="187395" name="Rectangle 7"/>
          <p:cNvSpPr txBox="1">
            <a:spLocks noGrp="1" noChangeArrowheads="1"/>
          </p:cNvSpPr>
          <p:nvPr/>
        </p:nvSpPr>
        <p:spPr bwMode="auto">
          <a:xfrm>
            <a:off x="3969217" y="8832524"/>
            <a:ext cx="3039617" cy="46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34" tIns="44016" rIns="88034" bIns="44016" anchor="b"/>
          <a:lstStyle>
            <a:lvl1pPr defTabSz="889000" eaLnBrk="0" hangingPunct="0">
              <a:defRPr>
                <a:solidFill>
                  <a:schemeClr val="tx1"/>
                </a:solidFill>
                <a:latin typeface="Arial" pitchFamily="34" charset="0"/>
                <a:ea typeface="ＭＳ Ｐゴシック" pitchFamily="34" charset="-128"/>
              </a:defRPr>
            </a:lvl1pPr>
            <a:lvl2pPr marL="742950" indent="-285750" defTabSz="889000" eaLnBrk="0" hangingPunct="0">
              <a:defRPr>
                <a:solidFill>
                  <a:schemeClr val="tx1"/>
                </a:solidFill>
                <a:latin typeface="Arial" pitchFamily="34" charset="0"/>
                <a:ea typeface="ＭＳ Ｐゴシック" pitchFamily="34" charset="-128"/>
              </a:defRPr>
            </a:lvl2pPr>
            <a:lvl3pPr marL="1143000" indent="-228600" defTabSz="889000" eaLnBrk="0" hangingPunct="0">
              <a:defRPr>
                <a:solidFill>
                  <a:schemeClr val="tx1"/>
                </a:solidFill>
                <a:latin typeface="Arial" pitchFamily="34" charset="0"/>
                <a:ea typeface="ＭＳ Ｐゴシック" pitchFamily="34" charset="-128"/>
              </a:defRPr>
            </a:lvl3pPr>
            <a:lvl4pPr marL="1600200" indent="-228600" defTabSz="889000" eaLnBrk="0" hangingPunct="0">
              <a:defRPr>
                <a:solidFill>
                  <a:schemeClr val="tx1"/>
                </a:solidFill>
                <a:latin typeface="Arial" pitchFamily="34" charset="0"/>
                <a:ea typeface="ＭＳ Ｐゴシック" pitchFamily="34" charset="-128"/>
              </a:defRPr>
            </a:lvl4pPr>
            <a:lvl5pPr marL="2057400" indent="-228600" defTabSz="889000" eaLnBrk="0" hangingPunct="0">
              <a:defRPr>
                <a:solidFill>
                  <a:schemeClr val="tx1"/>
                </a:solidFill>
                <a:latin typeface="Arial" pitchFamily="34" charset="0"/>
                <a:ea typeface="ＭＳ Ｐゴシック" pitchFamily="34" charset="-128"/>
              </a:defRPr>
            </a:lvl5pPr>
            <a:lvl6pPr marL="25146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8890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a:fld id="{F423E875-C131-4F57-A1D5-E469826754E8}" type="slidenum">
              <a:rPr lang="en-US" sz="1200">
                <a:solidFill>
                  <a:srgbClr val="000000"/>
                </a:solidFill>
                <a:latin typeface="Times" charset="0"/>
                <a:cs typeface="Arial" pitchFamily="34" charset="0"/>
              </a:rPr>
              <a:pPr algn="r"/>
              <a:t>19</a:t>
            </a:fld>
            <a:endParaRPr lang="en-US" sz="1200">
              <a:solidFill>
                <a:srgbClr val="000000"/>
              </a:solidFill>
              <a:latin typeface="Times" charset="0"/>
              <a:cs typeface="Arial" pitchFamily="34" charset="0"/>
            </a:endParaRPr>
          </a:p>
        </p:txBody>
      </p:sp>
      <p:sp>
        <p:nvSpPr>
          <p:cNvPr id="187396" name="Rectangle 2"/>
          <p:cNvSpPr>
            <a:spLocks noGrp="1" noRot="1" noChangeAspect="1" noChangeArrowheads="1" noTextEdit="1"/>
          </p:cNvSpPr>
          <p:nvPr>
            <p:ph type="sldImg"/>
          </p:nvPr>
        </p:nvSpPr>
        <p:spPr>
          <a:xfrm>
            <a:off x="1181100" y="696913"/>
            <a:ext cx="4649788" cy="3487737"/>
          </a:xfrm>
          <a:ln/>
        </p:spPr>
      </p:sp>
      <p:sp>
        <p:nvSpPr>
          <p:cNvPr id="187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34" tIns="44016" rIns="88034" bIns="44016"/>
          <a:lstStyle/>
          <a:p>
            <a:r>
              <a:rPr lang="en-US" smtClean="0">
                <a:latin typeface="Arial" pitchFamily="34" charset="0"/>
                <a:ea typeface="ＭＳ Ｐゴシック" pitchFamily="34" charset="-128"/>
              </a:rPr>
              <a:t>2010 figures</a:t>
            </a:r>
          </a:p>
        </p:txBody>
      </p:sp>
    </p:spTree>
    <p:extLst>
      <p:ext uri="{BB962C8B-B14F-4D97-AF65-F5344CB8AC3E}">
        <p14:creationId xmlns:p14="http://schemas.microsoft.com/office/powerpoint/2010/main" val="11687942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25C55047-18BA-4F0D-BE37-E1DAD8D9D3E2}" type="slidenum">
              <a:rPr lang="en-US" sz="1200" smtClean="0"/>
              <a:pPr/>
              <a:t>178</a:t>
            </a:fld>
            <a:endParaRPr lang="en-US" sz="1200" smtClean="0"/>
          </a:p>
        </p:txBody>
      </p:sp>
    </p:spTree>
    <p:extLst>
      <p:ext uri="{BB962C8B-B14F-4D97-AF65-F5344CB8AC3E}">
        <p14:creationId xmlns:p14="http://schemas.microsoft.com/office/powerpoint/2010/main" val="29126917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57066" indent="-291179">
              <a:defRPr sz="2400">
                <a:solidFill>
                  <a:schemeClr val="tx1"/>
                </a:solidFill>
                <a:latin typeface="Arial" pitchFamily="34" charset="0"/>
              </a:defRPr>
            </a:lvl2pPr>
            <a:lvl3pPr marL="1164717" indent="-232943">
              <a:defRPr sz="2400">
                <a:solidFill>
                  <a:schemeClr val="tx1"/>
                </a:solidFill>
                <a:latin typeface="Arial" pitchFamily="34" charset="0"/>
              </a:defRPr>
            </a:lvl3pPr>
            <a:lvl4pPr marL="1630604" indent="-232943">
              <a:defRPr sz="2400">
                <a:solidFill>
                  <a:schemeClr val="tx1"/>
                </a:solidFill>
                <a:latin typeface="Arial" pitchFamily="34" charset="0"/>
              </a:defRPr>
            </a:lvl4pPr>
            <a:lvl5pPr marL="2096491" indent="-232943">
              <a:defRPr sz="2400">
                <a:solidFill>
                  <a:schemeClr val="tx1"/>
                </a:solidFill>
                <a:latin typeface="Arial" pitchFamily="34" charset="0"/>
              </a:defRPr>
            </a:lvl5pPr>
            <a:lvl6pPr marL="2562377" indent="-232943" eaLnBrk="0" fontAlgn="base" hangingPunct="0">
              <a:spcBef>
                <a:spcPct val="0"/>
              </a:spcBef>
              <a:spcAft>
                <a:spcPct val="0"/>
              </a:spcAft>
              <a:defRPr sz="2400">
                <a:solidFill>
                  <a:schemeClr val="tx1"/>
                </a:solidFill>
                <a:latin typeface="Arial" pitchFamily="34" charset="0"/>
              </a:defRPr>
            </a:lvl6pPr>
            <a:lvl7pPr marL="3028264" indent="-232943" eaLnBrk="0" fontAlgn="base" hangingPunct="0">
              <a:spcBef>
                <a:spcPct val="0"/>
              </a:spcBef>
              <a:spcAft>
                <a:spcPct val="0"/>
              </a:spcAft>
              <a:defRPr sz="2400">
                <a:solidFill>
                  <a:schemeClr val="tx1"/>
                </a:solidFill>
                <a:latin typeface="Arial" pitchFamily="34" charset="0"/>
              </a:defRPr>
            </a:lvl7pPr>
            <a:lvl8pPr marL="3494151" indent="-232943" eaLnBrk="0" fontAlgn="base" hangingPunct="0">
              <a:spcBef>
                <a:spcPct val="0"/>
              </a:spcBef>
              <a:spcAft>
                <a:spcPct val="0"/>
              </a:spcAft>
              <a:defRPr sz="2400">
                <a:solidFill>
                  <a:schemeClr val="tx1"/>
                </a:solidFill>
                <a:latin typeface="Arial" pitchFamily="34" charset="0"/>
              </a:defRPr>
            </a:lvl8pPr>
            <a:lvl9pPr marL="3960038" indent="-232943" eaLnBrk="0" fontAlgn="base" hangingPunct="0">
              <a:spcBef>
                <a:spcPct val="0"/>
              </a:spcBef>
              <a:spcAft>
                <a:spcPct val="0"/>
              </a:spcAft>
              <a:defRPr sz="2400">
                <a:solidFill>
                  <a:schemeClr val="tx1"/>
                </a:solidFill>
                <a:latin typeface="Arial" pitchFamily="34" charset="0"/>
              </a:defRPr>
            </a:lvl9pPr>
          </a:lstStyle>
          <a:p>
            <a:fld id="{08CB3471-64BE-4BDE-8A76-229F8FC0C234}" type="slidenum">
              <a:rPr lang="en-US" sz="1200"/>
              <a:pPr/>
              <a:t>179</a:t>
            </a:fld>
            <a:endParaRPr lang="en-US" sz="1200"/>
          </a:p>
        </p:txBody>
      </p:sp>
    </p:spTree>
    <p:extLst>
      <p:ext uri="{BB962C8B-B14F-4D97-AF65-F5344CB8AC3E}">
        <p14:creationId xmlns:p14="http://schemas.microsoft.com/office/powerpoint/2010/main" val="16100225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E6D98F7-CABE-4519-B665-78E0548E7166}" type="slidenum">
              <a:rPr lang="en-US" sz="1200" smtClean="0"/>
              <a:pPr/>
              <a:t>180</a:t>
            </a:fld>
            <a:endParaRPr lang="en-US" sz="1200" smtClean="0"/>
          </a:p>
        </p:txBody>
      </p:sp>
    </p:spTree>
    <p:extLst>
      <p:ext uri="{BB962C8B-B14F-4D97-AF65-F5344CB8AC3E}">
        <p14:creationId xmlns:p14="http://schemas.microsoft.com/office/powerpoint/2010/main" val="20227035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1140" name="Slide Number Placeholder 3"/>
          <p:cNvSpPr txBox="1">
            <a:spLocks noGrp="1"/>
          </p:cNvSpPr>
          <p:nvPr/>
        </p:nvSpPr>
        <p:spPr bwMode="auto">
          <a:xfrm>
            <a:off x="3884613" y="8830473"/>
            <a:ext cx="2971800"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6" tIns="46584" rIns="93166" bIns="46584" anchor="b"/>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2D8932BA-7424-474F-A9AC-F615BE5FB3CD}" type="slidenum">
              <a:rPr lang="en-US" sz="1200"/>
              <a:pPr algn="r" eaLnBrk="1" hangingPunct="1"/>
              <a:t>181</a:t>
            </a:fld>
            <a:endParaRPr lang="en-US" sz="1200"/>
          </a:p>
        </p:txBody>
      </p:sp>
    </p:spTree>
    <p:extLst>
      <p:ext uri="{BB962C8B-B14F-4D97-AF65-F5344CB8AC3E}">
        <p14:creationId xmlns:p14="http://schemas.microsoft.com/office/powerpoint/2010/main" val="68058436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2164" name="Slide Number Placeholder 3"/>
          <p:cNvSpPr txBox="1">
            <a:spLocks noGrp="1"/>
          </p:cNvSpPr>
          <p:nvPr/>
        </p:nvSpPr>
        <p:spPr bwMode="auto">
          <a:xfrm>
            <a:off x="3884613" y="8830471"/>
            <a:ext cx="2971800"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CE8F31B5-33A7-49C9-856B-589601FCA5F9}" type="slidenum">
              <a:rPr lang="en-US" sz="1200"/>
              <a:pPr algn="r" eaLnBrk="1" hangingPunct="1"/>
              <a:t>182</a:t>
            </a:fld>
            <a:endParaRPr lang="en-US" sz="1200"/>
          </a:p>
        </p:txBody>
      </p:sp>
    </p:spTree>
    <p:extLst>
      <p:ext uri="{BB962C8B-B14F-4D97-AF65-F5344CB8AC3E}">
        <p14:creationId xmlns:p14="http://schemas.microsoft.com/office/powerpoint/2010/main" val="217066846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7284" name="Slide Number Placeholder 3"/>
          <p:cNvSpPr txBox="1">
            <a:spLocks noGrp="1"/>
          </p:cNvSpPr>
          <p:nvPr/>
        </p:nvSpPr>
        <p:spPr bwMode="auto">
          <a:xfrm>
            <a:off x="3884613" y="8830473"/>
            <a:ext cx="2971800"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6" tIns="46584" rIns="93166" bIns="46584" anchor="b"/>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4C2AB06B-93BE-48D8-92CE-580769C275C6}" type="slidenum">
              <a:rPr lang="en-US" sz="1200"/>
              <a:pPr algn="r" eaLnBrk="1" hangingPunct="1"/>
              <a:t>183</a:t>
            </a:fld>
            <a:endParaRPr lang="en-US" sz="1200"/>
          </a:p>
        </p:txBody>
      </p:sp>
    </p:spTree>
    <p:extLst>
      <p:ext uri="{BB962C8B-B14F-4D97-AF65-F5344CB8AC3E}">
        <p14:creationId xmlns:p14="http://schemas.microsoft.com/office/powerpoint/2010/main" val="10353861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3853C46-2941-4673-A3FB-8DFDD4DE250B}" type="slidenum">
              <a:rPr lang="en-US" sz="1200" smtClean="0"/>
              <a:pPr/>
              <a:t>184</a:t>
            </a:fld>
            <a:endParaRPr lang="en-US" sz="1200" smtClean="0"/>
          </a:p>
        </p:txBody>
      </p:sp>
    </p:spTree>
    <p:extLst>
      <p:ext uri="{BB962C8B-B14F-4D97-AF65-F5344CB8AC3E}">
        <p14:creationId xmlns:p14="http://schemas.microsoft.com/office/powerpoint/2010/main" val="28093156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71A9F31E-7F91-4669-B9D3-C970530A0EF1}" type="slidenum">
              <a:rPr lang="en-US" sz="1200" smtClean="0"/>
              <a:pPr/>
              <a:t>185</a:t>
            </a:fld>
            <a:endParaRPr lang="en-US" sz="1200" smtClean="0"/>
          </a:p>
        </p:txBody>
      </p:sp>
    </p:spTree>
    <p:extLst>
      <p:ext uri="{BB962C8B-B14F-4D97-AF65-F5344CB8AC3E}">
        <p14:creationId xmlns:p14="http://schemas.microsoft.com/office/powerpoint/2010/main" val="36915264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4ED24AEA-0CB7-4D8B-9266-C52A9A12436A}" type="slidenum">
              <a:rPr lang="en-US" sz="1200" smtClean="0"/>
              <a:pPr/>
              <a:t>186</a:t>
            </a:fld>
            <a:endParaRPr lang="en-US" sz="1200" smtClean="0"/>
          </a:p>
        </p:txBody>
      </p:sp>
    </p:spTree>
    <p:extLst>
      <p:ext uri="{BB962C8B-B14F-4D97-AF65-F5344CB8AC3E}">
        <p14:creationId xmlns:p14="http://schemas.microsoft.com/office/powerpoint/2010/main" val="117338671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E9E9F41-AE42-4570-BD51-95FFB7F0CA72}" type="slidenum">
              <a:rPr lang="en-US" sz="1200" smtClean="0"/>
              <a:pPr/>
              <a:t>187</a:t>
            </a:fld>
            <a:endParaRPr lang="en-US" sz="1200" smtClean="0"/>
          </a:p>
        </p:txBody>
      </p:sp>
    </p:spTree>
    <p:extLst>
      <p:ext uri="{BB962C8B-B14F-4D97-AF65-F5344CB8AC3E}">
        <p14:creationId xmlns:p14="http://schemas.microsoft.com/office/powerpoint/2010/main" val="3158790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33D156D-D225-484E-84D9-F4B9CA5B099D}" type="slidenum">
              <a:rPr lang="en-US" smtClean="0">
                <a:solidFill>
                  <a:srgbClr val="000000"/>
                </a:solidFill>
              </a:rPr>
              <a:pPr eaLnBrk="1" hangingPunct="1"/>
              <a:t>20</a:t>
            </a:fld>
            <a:endParaRPr lang="en-US" smtClean="0">
              <a:solidFill>
                <a:srgbClr val="000000"/>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2010 figures</a:t>
            </a:r>
          </a:p>
        </p:txBody>
      </p:sp>
    </p:spTree>
    <p:extLst>
      <p:ext uri="{BB962C8B-B14F-4D97-AF65-F5344CB8AC3E}">
        <p14:creationId xmlns:p14="http://schemas.microsoft.com/office/powerpoint/2010/main" val="7437633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A9A13FB-6A5E-445D-A3B8-9E5DCD91F3D8}" type="slidenum">
              <a:rPr lang="en-US" sz="1200" smtClean="0"/>
              <a:pPr/>
              <a:t>188</a:t>
            </a:fld>
            <a:endParaRPr lang="en-US" sz="1200" smtClean="0"/>
          </a:p>
        </p:txBody>
      </p:sp>
    </p:spTree>
    <p:extLst>
      <p:ext uri="{BB962C8B-B14F-4D97-AF65-F5344CB8AC3E}">
        <p14:creationId xmlns:p14="http://schemas.microsoft.com/office/powerpoint/2010/main" val="42585450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F0D4D0D5-E666-4827-B7EA-D8144306280C}" type="slidenum">
              <a:rPr lang="en-US" sz="1200" smtClean="0"/>
              <a:pPr/>
              <a:t>189</a:t>
            </a:fld>
            <a:endParaRPr lang="en-US" sz="1200" smtClean="0"/>
          </a:p>
        </p:txBody>
      </p:sp>
    </p:spTree>
    <p:extLst>
      <p:ext uri="{BB962C8B-B14F-4D97-AF65-F5344CB8AC3E}">
        <p14:creationId xmlns:p14="http://schemas.microsoft.com/office/powerpoint/2010/main" val="36911849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A095C9B-3A55-4C2C-9D29-57755C236308}" type="slidenum">
              <a:rPr lang="en-US" sz="1200" smtClean="0"/>
              <a:pPr/>
              <a:t>190</a:t>
            </a:fld>
            <a:endParaRPr lang="en-US" sz="1200" smtClean="0"/>
          </a:p>
        </p:txBody>
      </p:sp>
    </p:spTree>
    <p:extLst>
      <p:ext uri="{BB962C8B-B14F-4D97-AF65-F5344CB8AC3E}">
        <p14:creationId xmlns:p14="http://schemas.microsoft.com/office/powerpoint/2010/main" val="25399188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6A095C9B-3A55-4C2C-9D29-57755C236308}" type="slidenum">
              <a:rPr lang="en-US" sz="1200" smtClean="0"/>
              <a:pPr/>
              <a:t>195</a:t>
            </a:fld>
            <a:endParaRPr lang="en-US" sz="1200" smtClean="0"/>
          </a:p>
        </p:txBody>
      </p:sp>
    </p:spTree>
    <p:extLst>
      <p:ext uri="{BB962C8B-B14F-4D97-AF65-F5344CB8AC3E}">
        <p14:creationId xmlns:p14="http://schemas.microsoft.com/office/powerpoint/2010/main" val="30103240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11107BD3-6EAE-494A-A0CE-C9DDC1E621BE}" type="slidenum">
              <a:rPr lang="en-US" sz="1200" smtClean="0"/>
              <a:pPr/>
              <a:t>196</a:t>
            </a:fld>
            <a:endParaRPr lang="en-US" sz="1200" smtClean="0"/>
          </a:p>
        </p:txBody>
      </p:sp>
    </p:spTree>
    <p:extLst>
      <p:ext uri="{BB962C8B-B14F-4D97-AF65-F5344CB8AC3E}">
        <p14:creationId xmlns:p14="http://schemas.microsoft.com/office/powerpoint/2010/main" val="7508736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5525923-1A40-4082-B672-58E1C88D1D93}" type="slidenum">
              <a:rPr lang="en-US" sz="1200" smtClean="0"/>
              <a:pPr/>
              <a:t>197</a:t>
            </a:fld>
            <a:endParaRPr lang="en-US" sz="1200" smtClean="0"/>
          </a:p>
        </p:txBody>
      </p:sp>
    </p:spTree>
    <p:extLst>
      <p:ext uri="{BB962C8B-B14F-4D97-AF65-F5344CB8AC3E}">
        <p14:creationId xmlns:p14="http://schemas.microsoft.com/office/powerpoint/2010/main" val="28621393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271D8D3-9EB5-4E01-AAE1-DB1BCDB67A3C}" type="slidenum">
              <a:rPr lang="en-US" sz="1200" smtClean="0"/>
              <a:pPr/>
              <a:t>198</a:t>
            </a:fld>
            <a:endParaRPr lang="en-US" sz="1200" smtClean="0"/>
          </a:p>
        </p:txBody>
      </p:sp>
    </p:spTree>
    <p:extLst>
      <p:ext uri="{BB962C8B-B14F-4D97-AF65-F5344CB8AC3E}">
        <p14:creationId xmlns:p14="http://schemas.microsoft.com/office/powerpoint/2010/main" val="19914933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271D8D3-9EB5-4E01-AAE1-DB1BCDB67A3C}" type="slidenum">
              <a:rPr lang="en-US" sz="1200" smtClean="0"/>
              <a:pPr/>
              <a:t>199</a:t>
            </a:fld>
            <a:endParaRPr lang="en-US" sz="1200" smtClean="0"/>
          </a:p>
        </p:txBody>
      </p:sp>
    </p:spTree>
    <p:extLst>
      <p:ext uri="{BB962C8B-B14F-4D97-AF65-F5344CB8AC3E}">
        <p14:creationId xmlns:p14="http://schemas.microsoft.com/office/powerpoint/2010/main" val="38900707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00310C87-A23C-4964-8689-27D91AA9CE48}" type="slidenum">
              <a:rPr lang="en-US" sz="1200" smtClean="0"/>
              <a:pPr/>
              <a:t>200</a:t>
            </a:fld>
            <a:endParaRPr lang="en-US" sz="1200" smtClean="0"/>
          </a:p>
        </p:txBody>
      </p:sp>
    </p:spTree>
    <p:extLst>
      <p:ext uri="{BB962C8B-B14F-4D97-AF65-F5344CB8AC3E}">
        <p14:creationId xmlns:p14="http://schemas.microsoft.com/office/powerpoint/2010/main" val="11821768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A2EDEBCB-824E-4987-94DD-4E21A74CC57A}" type="slidenum">
              <a:rPr lang="en-US" sz="1200" smtClean="0"/>
              <a:pPr/>
              <a:t>202</a:t>
            </a:fld>
            <a:endParaRPr lang="en-US" sz="1200" smtClean="0"/>
          </a:p>
        </p:txBody>
      </p:sp>
    </p:spTree>
    <p:extLst>
      <p:ext uri="{BB962C8B-B14F-4D97-AF65-F5344CB8AC3E}">
        <p14:creationId xmlns:p14="http://schemas.microsoft.com/office/powerpoint/2010/main" val="17218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0EB6AC0-1F8B-4B86-81C5-E88DAF5BD15D}" type="slidenum">
              <a:rPr lang="en-US" smtClean="0">
                <a:solidFill>
                  <a:srgbClr val="000000"/>
                </a:solidFill>
              </a:rPr>
              <a:pPr eaLnBrk="1" hangingPunct="1"/>
              <a:t>22</a:t>
            </a:fld>
            <a:endParaRPr lang="en-US" smtClean="0">
              <a:solidFill>
                <a:srgbClr val="000000"/>
              </a:solidFill>
            </a:endParaRPr>
          </a:p>
        </p:txBody>
      </p:sp>
      <p:sp>
        <p:nvSpPr>
          <p:cNvPr id="188419" name="Rectangle 2"/>
          <p:cNvSpPr>
            <a:spLocks noGrp="1" noRot="1" noChangeAspect="1" noChangeArrowheads="1" noTextEdit="1"/>
          </p:cNvSpPr>
          <p:nvPr>
            <p:ph type="sldImg"/>
          </p:nvPr>
        </p:nvSpPr>
        <p:spPr>
          <a:xfrm>
            <a:off x="1179513" y="696913"/>
            <a:ext cx="4649787" cy="3486150"/>
          </a:xfrm>
          <a:ln/>
        </p:spPr>
      </p:sp>
      <p:sp>
        <p:nvSpPr>
          <p:cNvPr id="188420"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2010 figures</a:t>
            </a:r>
          </a:p>
        </p:txBody>
      </p:sp>
    </p:spTree>
    <p:extLst>
      <p:ext uri="{BB962C8B-B14F-4D97-AF65-F5344CB8AC3E}">
        <p14:creationId xmlns:p14="http://schemas.microsoft.com/office/powerpoint/2010/main" val="10573311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E5FA4206-1D5A-48BD-B3D7-9DB7D5E89D68}" type="slidenum">
              <a:rPr lang="en-US" sz="1200" smtClean="0"/>
              <a:pPr/>
              <a:t>203</a:t>
            </a:fld>
            <a:endParaRPr lang="en-US" sz="1200" smtClean="0"/>
          </a:p>
        </p:txBody>
      </p:sp>
    </p:spTree>
    <p:extLst>
      <p:ext uri="{BB962C8B-B14F-4D97-AF65-F5344CB8AC3E}">
        <p14:creationId xmlns:p14="http://schemas.microsoft.com/office/powerpoint/2010/main" val="17198662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BC40D077-90FB-4F2F-BF2B-78D120061830}" type="slidenum">
              <a:rPr lang="en-US" sz="1200" smtClean="0"/>
              <a:pPr/>
              <a:t>204</a:t>
            </a:fld>
            <a:endParaRPr lang="en-US" sz="1200" smtClean="0"/>
          </a:p>
        </p:txBody>
      </p:sp>
    </p:spTree>
    <p:extLst>
      <p:ext uri="{BB962C8B-B14F-4D97-AF65-F5344CB8AC3E}">
        <p14:creationId xmlns:p14="http://schemas.microsoft.com/office/powerpoint/2010/main" val="11639395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CB5927C3-E732-410E-B220-A7BDE8FC9552}" type="slidenum">
              <a:rPr lang="en-US" sz="1200" smtClean="0"/>
              <a:pPr/>
              <a:t>206</a:t>
            </a:fld>
            <a:endParaRPr lang="en-US" sz="1200" smtClean="0"/>
          </a:p>
        </p:txBody>
      </p:sp>
    </p:spTree>
    <p:extLst>
      <p:ext uri="{BB962C8B-B14F-4D97-AF65-F5344CB8AC3E}">
        <p14:creationId xmlns:p14="http://schemas.microsoft.com/office/powerpoint/2010/main" val="5206466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035B5B9E-1250-4A14-A5AE-926A4D3BF1DC}" type="slidenum">
              <a:rPr lang="en-US" sz="1200" smtClean="0"/>
              <a:pPr/>
              <a:t>209</a:t>
            </a:fld>
            <a:endParaRPr lang="en-US" sz="1200" smtClean="0"/>
          </a:p>
        </p:txBody>
      </p:sp>
    </p:spTree>
    <p:extLst>
      <p:ext uri="{BB962C8B-B14F-4D97-AF65-F5344CB8AC3E}">
        <p14:creationId xmlns:p14="http://schemas.microsoft.com/office/powerpoint/2010/main" val="289020756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5F43F70D-ADF3-48D4-93DA-A8327F318744}" type="slidenum">
              <a:rPr lang="en-US" sz="1200" smtClean="0"/>
              <a:pPr/>
              <a:t>210</a:t>
            </a:fld>
            <a:endParaRPr lang="en-US" sz="1200" smtClean="0"/>
          </a:p>
        </p:txBody>
      </p:sp>
    </p:spTree>
    <p:extLst>
      <p:ext uri="{BB962C8B-B14F-4D97-AF65-F5344CB8AC3E}">
        <p14:creationId xmlns:p14="http://schemas.microsoft.com/office/powerpoint/2010/main" val="40010065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E843911-2985-43B8-A55A-D11E012D82FA}" type="slidenum">
              <a:rPr lang="en-US" sz="1200" smtClean="0"/>
              <a:pPr/>
              <a:t>211</a:t>
            </a:fld>
            <a:endParaRPr lang="en-US" sz="1200" smtClean="0"/>
          </a:p>
        </p:txBody>
      </p:sp>
    </p:spTree>
    <p:extLst>
      <p:ext uri="{BB962C8B-B14F-4D97-AF65-F5344CB8AC3E}">
        <p14:creationId xmlns:p14="http://schemas.microsoft.com/office/powerpoint/2010/main" val="74309663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fld id="{36D6EFD4-90A3-4F43-B6BD-D6FEA808125B}" type="slidenum">
              <a:rPr lang="en-US" sz="1200" smtClean="0"/>
              <a:pPr/>
              <a:t>212</a:t>
            </a:fld>
            <a:endParaRPr lang="en-US" sz="1200" smtClean="0"/>
          </a:p>
        </p:txBody>
      </p:sp>
    </p:spTree>
    <p:extLst>
      <p:ext uri="{BB962C8B-B14F-4D97-AF65-F5344CB8AC3E}">
        <p14:creationId xmlns:p14="http://schemas.microsoft.com/office/powerpoint/2010/main" val="10024374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F4A243-04C6-468D-B8FC-E46F1FB13725}" type="slidenum">
              <a:rPr lang="en-US" smtClean="0"/>
              <a:pPr eaLnBrk="1" hangingPunct="1"/>
              <a:t>213</a:t>
            </a:fld>
            <a:endParaRPr lang="en-US" smtClean="0"/>
          </a:p>
        </p:txBody>
      </p:sp>
    </p:spTree>
    <p:extLst>
      <p:ext uri="{BB962C8B-B14F-4D97-AF65-F5344CB8AC3E}">
        <p14:creationId xmlns:p14="http://schemas.microsoft.com/office/powerpoint/2010/main" val="228145749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644849-9879-4F1D-B899-BC4D3C2447D7}" type="slidenum">
              <a:rPr lang="en-US" smtClean="0"/>
              <a:pPr eaLnBrk="1" hangingPunct="1"/>
              <a:t>214</a:t>
            </a:fld>
            <a:endParaRPr lang="en-US" smtClean="0"/>
          </a:p>
        </p:txBody>
      </p:sp>
    </p:spTree>
    <p:extLst>
      <p:ext uri="{BB962C8B-B14F-4D97-AF65-F5344CB8AC3E}">
        <p14:creationId xmlns:p14="http://schemas.microsoft.com/office/powerpoint/2010/main" val="1806724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9B78BB-1F0C-48E9-9D5F-AE23D81CD10A}" type="slidenum">
              <a:rPr lang="en-US" smtClean="0"/>
              <a:pPr eaLnBrk="1" hangingPunct="1"/>
              <a:t>215</a:t>
            </a:fld>
            <a:endParaRPr lang="en-US" smtClean="0"/>
          </a:p>
        </p:txBody>
      </p:sp>
    </p:spTree>
    <p:extLst>
      <p:ext uri="{BB962C8B-B14F-4D97-AF65-F5344CB8AC3E}">
        <p14:creationId xmlns:p14="http://schemas.microsoft.com/office/powerpoint/2010/main" val="387640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103BA4B-356D-473C-B84C-42526546F361}" type="slidenum">
              <a:rPr lang="en-US" smtClean="0">
                <a:solidFill>
                  <a:srgbClr val="000000"/>
                </a:solidFill>
              </a:rPr>
              <a:pPr eaLnBrk="1" hangingPunct="1"/>
              <a:t>23</a:t>
            </a:fld>
            <a:endParaRPr lang="en-US" smtClean="0">
              <a:solidFill>
                <a:srgbClr val="000000"/>
              </a:solidFill>
            </a:endParaRPr>
          </a:p>
        </p:txBody>
      </p:sp>
      <p:sp>
        <p:nvSpPr>
          <p:cNvPr id="190467" name="Rectangle 2"/>
          <p:cNvSpPr>
            <a:spLocks noGrp="1" noRot="1" noChangeAspect="1" noChangeArrowheads="1" noTextEdit="1"/>
          </p:cNvSpPr>
          <p:nvPr>
            <p:ph type="sldImg"/>
          </p:nvPr>
        </p:nvSpPr>
        <p:spPr>
          <a:xfrm>
            <a:off x="1179513" y="696913"/>
            <a:ext cx="4649787" cy="3486150"/>
          </a:xfrm>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o-KR" smtClean="0">
                <a:latin typeface="Arial" pitchFamily="34" charset="0"/>
                <a:ea typeface="Gulim" pitchFamily="34" charset="-127"/>
              </a:rPr>
              <a:t>As of May 2012</a:t>
            </a:r>
            <a:endParaRPr lang="ko-KR" altLang="en-US" smtClean="0">
              <a:latin typeface="Arial" pitchFamily="34" charset="0"/>
              <a:ea typeface="Gulim" pitchFamily="34" charset="-127"/>
            </a:endParaRPr>
          </a:p>
        </p:txBody>
      </p:sp>
    </p:spTree>
    <p:extLst>
      <p:ext uri="{BB962C8B-B14F-4D97-AF65-F5344CB8AC3E}">
        <p14:creationId xmlns:p14="http://schemas.microsoft.com/office/powerpoint/2010/main" val="173549761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7AD43B8-FF20-4D5F-A0AE-68337BAD22D9}" type="slidenum">
              <a:rPr lang="en-US" smtClean="0"/>
              <a:pPr>
                <a:defRPr/>
              </a:pPr>
              <a:t>226</a:t>
            </a:fld>
            <a:endParaRPr lang="en-US"/>
          </a:p>
        </p:txBody>
      </p:sp>
    </p:spTree>
    <p:extLst>
      <p:ext uri="{BB962C8B-B14F-4D97-AF65-F5344CB8AC3E}">
        <p14:creationId xmlns:p14="http://schemas.microsoft.com/office/powerpoint/2010/main" val="319186096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400" dirty="0" smtClean="0"/>
              <a:t>75,000 and 25,000</a:t>
            </a:r>
          </a:p>
          <a:p>
            <a:endParaRPr lang="en-US" dirty="0"/>
          </a:p>
        </p:txBody>
      </p:sp>
      <p:sp>
        <p:nvSpPr>
          <p:cNvPr id="4" name="Slide Number Placeholder 3"/>
          <p:cNvSpPr>
            <a:spLocks noGrp="1"/>
          </p:cNvSpPr>
          <p:nvPr>
            <p:ph type="sldNum" sz="quarter" idx="10"/>
          </p:nvPr>
        </p:nvSpPr>
        <p:spPr/>
        <p:txBody>
          <a:bodyPr/>
          <a:lstStyle/>
          <a:p>
            <a:fld id="{AAE106B9-6332-4611-80AE-B3596AEBD2B9}" type="slidenum">
              <a:rPr lang="en-US" smtClean="0">
                <a:solidFill>
                  <a:prstClr val="black"/>
                </a:solidFill>
              </a:rPr>
              <a:pPr/>
              <a:t>237</a:t>
            </a:fld>
            <a:endParaRPr lang="en-US">
              <a:solidFill>
                <a:prstClr val="black"/>
              </a:solidFill>
            </a:endParaRPr>
          </a:p>
        </p:txBody>
      </p:sp>
    </p:spTree>
    <p:extLst>
      <p:ext uri="{BB962C8B-B14F-4D97-AF65-F5344CB8AC3E}">
        <p14:creationId xmlns:p14="http://schemas.microsoft.com/office/powerpoint/2010/main" val="128299088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3A019F3-8596-4028-9847-CBD3A185B07A}" type="slidenum">
              <a:rPr lang="en-US" smtClean="0">
                <a:solidFill>
                  <a:prstClr val="black"/>
                </a:solidFill>
              </a:rPr>
              <a:pPr/>
              <a:t>248</a:t>
            </a:fld>
            <a:endParaRPr lang="en-US" dirty="0">
              <a:solidFill>
                <a:prstClr val="black"/>
              </a:solidFill>
            </a:endParaRPr>
          </a:p>
        </p:txBody>
      </p:sp>
    </p:spTree>
    <p:extLst>
      <p:ext uri="{BB962C8B-B14F-4D97-AF65-F5344CB8AC3E}">
        <p14:creationId xmlns:p14="http://schemas.microsoft.com/office/powerpoint/2010/main" val="398821183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particular</a:t>
            </a:r>
            <a:r>
              <a:rPr lang="en-US" baseline="0" dirty="0" smtClean="0"/>
              <a:t> to the project. what about it was so fundable? multi-method, multi-investigator, multi-institution</a:t>
            </a:r>
            <a:endParaRPr lang="en-US" dirty="0"/>
          </a:p>
        </p:txBody>
      </p:sp>
      <p:sp>
        <p:nvSpPr>
          <p:cNvPr id="4" name="Slide Number Placeholder 3"/>
          <p:cNvSpPr>
            <a:spLocks noGrp="1"/>
          </p:cNvSpPr>
          <p:nvPr>
            <p:ph type="sldNum" sz="quarter" idx="10"/>
          </p:nvPr>
        </p:nvSpPr>
        <p:spPr/>
        <p:txBody>
          <a:bodyPr/>
          <a:lstStyle/>
          <a:p>
            <a:fld id="{800EE663-B397-2F4E-87D2-9314B517EBE5}" type="slidenum">
              <a:rPr lang="en-US" smtClean="0">
                <a:solidFill>
                  <a:prstClr val="black"/>
                </a:solidFill>
              </a:rPr>
              <a:pPr/>
              <a:t>253</a:t>
            </a:fld>
            <a:endParaRPr lang="en-US">
              <a:solidFill>
                <a:prstClr val="black"/>
              </a:solidFill>
            </a:endParaRPr>
          </a:p>
        </p:txBody>
      </p:sp>
    </p:spTree>
    <p:extLst>
      <p:ext uri="{BB962C8B-B14F-4D97-AF65-F5344CB8AC3E}">
        <p14:creationId xmlns:p14="http://schemas.microsoft.com/office/powerpoint/2010/main" val="4762742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06488" y="696913"/>
            <a:ext cx="4646612" cy="3486150"/>
          </a:xfrm>
          <a:ln/>
        </p:spPr>
      </p:sp>
      <p:sp>
        <p:nvSpPr>
          <p:cNvPr id="34819" name="Rectangle 3"/>
          <p:cNvSpPr>
            <a:spLocks noGrp="1" noChangeArrowheads="1"/>
          </p:cNvSpPr>
          <p:nvPr>
            <p:ph type="body" idx="1"/>
          </p:nvPr>
        </p:nvSpPr>
        <p:spPr>
          <a:xfrm>
            <a:off x="685800" y="4414838"/>
            <a:ext cx="54864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6th Annual Preparing Future Faculty (PFF) Summer Institute for doctoral students in science, technology, engineering, and mathematics (STEM) and social, behavioral, and economic science (SBE) fields.</a:t>
            </a:r>
          </a:p>
        </p:txBody>
      </p:sp>
    </p:spTree>
    <p:extLst>
      <p:ext uri="{BB962C8B-B14F-4D97-AF65-F5344CB8AC3E}">
        <p14:creationId xmlns:p14="http://schemas.microsoft.com/office/powerpoint/2010/main" val="41282728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First, let’s talk a little about the NIH Mission</a:t>
            </a:r>
          </a:p>
          <a:p>
            <a:endParaRPr lang="en-US" altLang="en-US" smtClean="0">
              <a:latin typeface="Arial" panose="020B0604020202020204" pitchFamily="34" charset="0"/>
            </a:endParaRPr>
          </a:p>
          <a:p>
            <a:r>
              <a:rPr lang="en-US" altLang="en-US" smtClean="0">
                <a:latin typeface="Arial" panose="020B0604020202020204" pitchFamily="34" charset="0"/>
              </a:rPr>
              <a:t>NIH is the largest supporter of biomedical research in the world. Our budget is a little over $31 billion and we support research at numerous institutions here in the U.S. and throughout the world.</a:t>
            </a:r>
          </a:p>
          <a:p>
            <a:endParaRPr lang="en-US" altLang="en-US" smtClean="0">
              <a:latin typeface="Arial" panose="020B0604020202020204" pitchFamily="34" charset="0"/>
            </a:endParaRPr>
          </a:p>
          <a:p>
            <a:r>
              <a:rPr lang="en-US" altLang="en-US" smtClean="0">
                <a:latin typeface="Arial" panose="020B0604020202020204" pitchFamily="34" charset="0"/>
              </a:rPr>
              <a:t>Our mission is to seek fundamental knowledge about the nature and behavior of living systems and the application of that knowledge to enhance health, lengthen life, and reduce the burdens of illness and disability.</a:t>
            </a:r>
          </a:p>
          <a:p>
            <a:endParaRPr lang="en-US" altLang="en-US" smtClean="0">
              <a:latin typeface="Arial" panose="020B0604020202020204" pitchFamily="34" charset="0"/>
            </a:endParaRPr>
          </a:p>
          <a:p>
            <a:r>
              <a:rPr lang="en-US" altLang="en-US" smtClean="0">
                <a:latin typeface="Arial" panose="020B0604020202020204" pitchFamily="34" charset="0"/>
              </a:rPr>
              <a:t>There are 27 institutes and centers (ICs) at NIH and our Director is Dr. Francis Collins who is noted for his landmark discoveries of disease genes and his leadership of the Human Genome Project.</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006D1E5-D326-4240-BE80-4B543CA60120}" type="slidenum">
              <a:rPr lang="en-US" altLang="en-US">
                <a:solidFill>
                  <a:srgbClr val="000000"/>
                </a:solidFill>
              </a:rPr>
              <a:pPr eaLnBrk="1" hangingPunct="1">
                <a:spcBef>
                  <a:spcPct val="0"/>
                </a:spcBef>
              </a:pPr>
              <a:t>257</a:t>
            </a:fld>
            <a:endParaRPr lang="en-US" altLang="en-US">
              <a:solidFill>
                <a:srgbClr val="000000"/>
              </a:solidFill>
            </a:endParaRPr>
          </a:p>
        </p:txBody>
      </p:sp>
    </p:spTree>
    <p:extLst>
      <p:ext uri="{BB962C8B-B14F-4D97-AF65-F5344CB8AC3E}">
        <p14:creationId xmlns:p14="http://schemas.microsoft.com/office/powerpoint/2010/main" val="29602795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09663" y="696913"/>
            <a:ext cx="4648200" cy="3487737"/>
          </a:xfrm>
          <a:ln/>
        </p:spPr>
      </p:sp>
      <p:sp>
        <p:nvSpPr>
          <p:cNvPr id="36867" name="Rectangle 3"/>
          <p:cNvSpPr>
            <a:spLocks noGrp="1" noChangeArrowheads="1"/>
          </p:cNvSpPr>
          <p:nvPr>
            <p:ph type="body" idx="1"/>
          </p:nvPr>
        </p:nvSpPr>
        <p:spPr>
          <a:xfrm>
            <a:off x="915988" y="4414838"/>
            <a:ext cx="50260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65377771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09663" y="695325"/>
            <a:ext cx="4643437" cy="3484563"/>
          </a:xfrm>
          <a:ln/>
        </p:spPr>
      </p:sp>
      <p:sp>
        <p:nvSpPr>
          <p:cNvPr id="37891" name="Rectangle 3"/>
          <p:cNvSpPr>
            <a:spLocks noGrp="1" noChangeArrowheads="1"/>
          </p:cNvSpPr>
          <p:nvPr>
            <p:ph type="body" idx="1"/>
          </p:nvPr>
        </p:nvSpPr>
        <p:spPr>
          <a:xfrm>
            <a:off x="912813" y="4411663"/>
            <a:ext cx="5032375"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ndParaRPr>
          </a:p>
        </p:txBody>
      </p:sp>
    </p:spTree>
    <p:extLst>
      <p:ext uri="{BB962C8B-B14F-4D97-AF65-F5344CB8AC3E}">
        <p14:creationId xmlns:p14="http://schemas.microsoft.com/office/powerpoint/2010/main" val="361055637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a:defRPr/>
            </a:pPr>
            <a:r>
              <a:rPr lang="en-US" sz="1300" dirty="0"/>
              <a:t>The NIH must train our future research workforce so that you will be able to address not just our nation’s, but the world’s future health needs. </a:t>
            </a:r>
          </a:p>
          <a:p>
            <a:pPr lvl="1">
              <a:defRPr/>
            </a:pPr>
            <a:endParaRPr lang="en-US" sz="1300" dirty="0"/>
          </a:p>
          <a:p>
            <a:pPr>
              <a:defRPr/>
            </a:pPr>
            <a:r>
              <a:rPr lang="en-US" sz="1300" dirty="0"/>
              <a:t>Throughout your research career, most of your funding will probably come from the NIH. To be successful in attaining these awards, keep this advice in mind. </a:t>
            </a:r>
          </a:p>
          <a:p>
            <a:pPr>
              <a:defRPr/>
            </a:pPr>
            <a:endParaRPr 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7153D4F-E7DC-4A7A-893E-848EE626E705}" type="slidenum">
              <a:rPr lang="en-US" altLang="en-US">
                <a:solidFill>
                  <a:srgbClr val="000000"/>
                </a:solidFill>
              </a:rPr>
              <a:pPr eaLnBrk="1" hangingPunct="1">
                <a:spcBef>
                  <a:spcPct val="0"/>
                </a:spcBef>
              </a:pPr>
              <a:t>261</a:t>
            </a:fld>
            <a:endParaRPr lang="en-US" altLang="en-US">
              <a:solidFill>
                <a:srgbClr val="000000"/>
              </a:solidFill>
            </a:endParaRPr>
          </a:p>
        </p:txBody>
      </p:sp>
    </p:spTree>
    <p:extLst>
      <p:ext uri="{BB962C8B-B14F-4D97-AF65-F5344CB8AC3E}">
        <p14:creationId xmlns:p14="http://schemas.microsoft.com/office/powerpoint/2010/main" val="250939689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a:defRPr/>
            </a:pPr>
            <a:r>
              <a:rPr lang="en-US" sz="1300" dirty="0"/>
              <a:t>The NIH must train our future research workforce so that you will be able to address not just our nation’s, but the world’s future health needs. </a:t>
            </a:r>
          </a:p>
          <a:p>
            <a:pPr lvl="1">
              <a:defRPr/>
            </a:pPr>
            <a:endParaRPr lang="en-US" sz="1300" dirty="0"/>
          </a:p>
          <a:p>
            <a:pPr>
              <a:defRPr/>
            </a:pPr>
            <a:r>
              <a:rPr lang="en-US" sz="1300" dirty="0"/>
              <a:t>Throughout your research career, most of your funding will probably come from the NIH. To be successful in attaining these awards, keep this advice in mind. </a:t>
            </a:r>
          </a:p>
          <a:p>
            <a:pPr>
              <a:defRPr/>
            </a:pPr>
            <a:endParaRPr 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00C64BDC-974E-49D2-9D3F-5D8B2139DD53}" type="slidenum">
              <a:rPr lang="en-US" altLang="en-US">
                <a:solidFill>
                  <a:srgbClr val="000000"/>
                </a:solidFill>
              </a:rPr>
              <a:pPr eaLnBrk="1" hangingPunct="1">
                <a:spcBef>
                  <a:spcPct val="0"/>
                </a:spcBef>
              </a:pPr>
              <a:t>262</a:t>
            </a:fld>
            <a:endParaRPr lang="en-US" altLang="en-US">
              <a:solidFill>
                <a:srgbClr val="000000"/>
              </a:solidFill>
            </a:endParaRPr>
          </a:p>
        </p:txBody>
      </p:sp>
    </p:spTree>
    <p:extLst>
      <p:ext uri="{BB962C8B-B14F-4D97-AF65-F5344CB8AC3E}">
        <p14:creationId xmlns:p14="http://schemas.microsoft.com/office/powerpoint/2010/main" val="113657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B66921-5785-4FF5-90EB-268B62803677}" type="slidenum">
              <a:rPr lang="en-US" smtClean="0">
                <a:solidFill>
                  <a:srgbClr val="000000"/>
                </a:solidFill>
              </a:rPr>
              <a:pPr eaLnBrk="1" hangingPunct="1"/>
              <a:t>24</a:t>
            </a:fld>
            <a:endParaRPr lang="en-US" smtClean="0">
              <a:solidFill>
                <a:srgbClr val="000000"/>
              </a:solidFill>
            </a:endParaRPr>
          </a:p>
        </p:txBody>
      </p:sp>
      <p:sp>
        <p:nvSpPr>
          <p:cNvPr id="191491" name="Slide Image Placeholder 1"/>
          <p:cNvSpPr>
            <a:spLocks noGrp="1" noRot="1" noChangeAspect="1" noTextEdit="1"/>
          </p:cNvSpPr>
          <p:nvPr>
            <p:ph type="sldImg"/>
          </p:nvPr>
        </p:nvSpPr>
        <p:spPr>
          <a:ln/>
        </p:spPr>
      </p:sp>
      <p:sp>
        <p:nvSpPr>
          <p:cNvPr id="1914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ea typeface="ＭＳ Ｐゴシック" pitchFamily="34" charset="-128"/>
            </a:endParaRPr>
          </a:p>
        </p:txBody>
      </p:sp>
      <p:sp>
        <p:nvSpPr>
          <p:cNvPr id="191493" name="Slide Number Placeholder 3"/>
          <p:cNvSpPr txBox="1">
            <a:spLocks noGrp="1"/>
          </p:cNvSpPr>
          <p:nvPr/>
        </p:nvSpPr>
        <p:spPr bwMode="auto">
          <a:xfrm>
            <a:off x="3970784" y="8829382"/>
            <a:ext cx="3038049" cy="46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9" tIns="46145" rIns="92289" bIns="46145"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8100804E-CC9E-4642-93EB-471D4004AFC7}" type="slidenum">
              <a:rPr lang="en-US" sz="1200">
                <a:solidFill>
                  <a:srgbClr val="000000"/>
                </a:solidFill>
                <a:cs typeface="Arial" pitchFamily="34" charset="0"/>
              </a:rPr>
              <a:pPr algn="r" eaLnBrk="1" hangingPunct="1"/>
              <a:t>24</a:t>
            </a:fld>
            <a:endParaRPr lang="en-US" sz="1200">
              <a:solidFill>
                <a:srgbClr val="000000"/>
              </a:solidFill>
              <a:cs typeface="Arial" pitchFamily="34" charset="0"/>
            </a:endParaRPr>
          </a:p>
        </p:txBody>
      </p:sp>
    </p:spTree>
    <p:extLst>
      <p:ext uri="{BB962C8B-B14F-4D97-AF65-F5344CB8AC3E}">
        <p14:creationId xmlns:p14="http://schemas.microsoft.com/office/powerpoint/2010/main" val="102928077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0" lvl="1">
              <a:defRPr/>
            </a:pPr>
            <a:r>
              <a:rPr lang="en-US" sz="1300" dirty="0"/>
              <a:t>The NIH must train our future research workforce so that you will be able to address not just our nation’s, but the world’s future health needs. </a:t>
            </a:r>
          </a:p>
          <a:p>
            <a:pPr lvl="1">
              <a:defRPr/>
            </a:pPr>
            <a:endParaRPr lang="en-US" sz="1300" dirty="0"/>
          </a:p>
          <a:p>
            <a:pPr>
              <a:defRPr/>
            </a:pPr>
            <a:r>
              <a:rPr lang="en-US" sz="1300" dirty="0"/>
              <a:t>Throughout your research career, most of your funding will probably come from the NIH. To be successful in attaining these awards, keep this advice in mind. </a:t>
            </a:r>
          </a:p>
          <a:p>
            <a:pPr>
              <a:defRPr/>
            </a:pPr>
            <a:endParaRPr lang="en-US" dirty="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9B80FDD-21F4-4165-896B-67E806074E3E}" type="slidenum">
              <a:rPr lang="en-US" altLang="en-US">
                <a:solidFill>
                  <a:srgbClr val="000000"/>
                </a:solidFill>
              </a:rPr>
              <a:pPr eaLnBrk="1" hangingPunct="1">
                <a:spcBef>
                  <a:spcPct val="0"/>
                </a:spcBef>
              </a:pPr>
              <a:t>263</a:t>
            </a:fld>
            <a:endParaRPr lang="en-US" altLang="en-US">
              <a:solidFill>
                <a:srgbClr val="000000"/>
              </a:solidFill>
            </a:endParaRPr>
          </a:p>
        </p:txBody>
      </p:sp>
    </p:spTree>
    <p:extLst>
      <p:ext uri="{BB962C8B-B14F-4D97-AF65-F5344CB8AC3E}">
        <p14:creationId xmlns:p14="http://schemas.microsoft.com/office/powerpoint/2010/main" val="416177489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5B42BE9-5145-423D-AA49-BCFF4F623FB5}" type="slidenum">
              <a:rPr lang="en-US" altLang="en-US">
                <a:solidFill>
                  <a:srgbClr val="000000"/>
                </a:solidFill>
              </a:rPr>
              <a:pPr eaLnBrk="1" hangingPunct="1">
                <a:spcBef>
                  <a:spcPct val="0"/>
                </a:spcBef>
              </a:pPr>
              <a:t>264</a:t>
            </a:fld>
            <a:endParaRPr lang="en-US" altLang="en-US">
              <a:solidFill>
                <a:srgbClr val="000000"/>
              </a:solidFill>
            </a:endParaRPr>
          </a:p>
        </p:txBody>
      </p:sp>
      <p:sp>
        <p:nvSpPr>
          <p:cNvPr id="41987" name="Rectangle 2"/>
          <p:cNvSpPr>
            <a:spLocks noRot="1" noChangeArrowheads="1" noTextEdit="1"/>
          </p:cNvSpPr>
          <p:nvPr>
            <p:ph type="sldImg"/>
          </p:nvPr>
        </p:nvSpPr>
        <p:spPr>
          <a:xfrm>
            <a:off x="1122363" y="709613"/>
            <a:ext cx="4618037" cy="3465512"/>
          </a:xfrm>
          <a:ln w="12700" cap="flat">
            <a:solidFill>
              <a:schemeClr val="tx1"/>
            </a:solidFill>
          </a:ln>
        </p:spPr>
      </p:sp>
      <p:sp>
        <p:nvSpPr>
          <p:cNvPr id="41988" name="Rectangle 3"/>
          <p:cNvSpPr>
            <a:spLocks noGrp="1" noChangeArrowheads="1"/>
          </p:cNvSpPr>
          <p:nvPr>
            <p:ph type="body" idx="1"/>
          </p:nvPr>
        </p:nvSpPr>
        <p:spPr>
          <a:xfrm>
            <a:off x="915988" y="4411663"/>
            <a:ext cx="50260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75" tIns="45888" rIns="91775" bIns="45888"/>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354594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409687A-7815-4D81-BB6F-E9B4DFD2FB5A}" type="slidenum">
              <a:rPr lang="en-US" altLang="en-US">
                <a:solidFill>
                  <a:srgbClr val="000000"/>
                </a:solidFill>
              </a:rPr>
              <a:pPr eaLnBrk="1" hangingPunct="1">
                <a:spcBef>
                  <a:spcPct val="0"/>
                </a:spcBef>
              </a:pPr>
              <a:t>265</a:t>
            </a:fld>
            <a:endParaRPr lang="en-US" altLang="en-US">
              <a:solidFill>
                <a:srgbClr val="000000"/>
              </a:solidFill>
            </a:endParaRPr>
          </a:p>
        </p:txBody>
      </p:sp>
      <p:sp>
        <p:nvSpPr>
          <p:cNvPr id="43011" name="Rectangle 2"/>
          <p:cNvSpPr>
            <a:spLocks noRot="1" noChangeArrowheads="1" noTextEdit="1"/>
          </p:cNvSpPr>
          <p:nvPr>
            <p:ph type="sldImg"/>
          </p:nvPr>
        </p:nvSpPr>
        <p:spPr>
          <a:xfrm>
            <a:off x="1109663" y="698500"/>
            <a:ext cx="4648200" cy="3486150"/>
          </a:xfrm>
          <a:ln/>
        </p:spPr>
      </p:sp>
      <p:sp>
        <p:nvSpPr>
          <p:cNvPr id="43012" name="Rectangle 3"/>
          <p:cNvSpPr>
            <a:spLocks noGrp="1" noChangeArrowheads="1"/>
          </p:cNvSpPr>
          <p:nvPr>
            <p:ph type="body" idx="1"/>
          </p:nvPr>
        </p:nvSpPr>
        <p:spPr>
          <a:xfrm>
            <a:off x="915988" y="4414838"/>
            <a:ext cx="5026025"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smtClean="0">
                <a:latin typeface="Arial" panose="020B0604020202020204" pitchFamily="34" charset="0"/>
              </a:rPr>
              <a:t>Will now cover a few global policies that apply to both Ts &amp; Fs.  All information presented can be found in Guidelines which were fully incorporated in the NIH Grants Policy Statement.  In the process of updating the GPS again.  Expect it to be completed in the Fall 2003.</a:t>
            </a:r>
            <a:endParaRPr lang="en-US" altLang="en-US"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396708859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496E100-BBAD-466D-9999-FAC048010EBB}" type="slidenum">
              <a:rPr lang="en-US" altLang="en-US">
                <a:solidFill>
                  <a:srgbClr val="000000"/>
                </a:solidFill>
              </a:rPr>
              <a:pPr eaLnBrk="1" hangingPunct="1">
                <a:spcBef>
                  <a:spcPct val="0"/>
                </a:spcBef>
              </a:pPr>
              <a:t>266</a:t>
            </a:fld>
            <a:endParaRPr lang="en-US" altLang="en-US">
              <a:solidFill>
                <a:srgbClr val="000000"/>
              </a:solidFill>
            </a:endParaRPr>
          </a:p>
        </p:txBody>
      </p:sp>
      <p:sp>
        <p:nvSpPr>
          <p:cNvPr id="44035" name="Rectangle 2"/>
          <p:cNvSpPr>
            <a:spLocks noGrp="1" noRot="1" noChangeAspect="1" noChangeArrowheads="1" noTextEdit="1"/>
          </p:cNvSpPr>
          <p:nvPr>
            <p:ph type="sldImg"/>
          </p:nvPr>
        </p:nvSpPr>
        <p:spPr>
          <a:xfrm>
            <a:off x="1109663" y="695325"/>
            <a:ext cx="4649787" cy="3487738"/>
          </a:xfrm>
          <a:ln/>
        </p:spPr>
      </p:sp>
      <p:sp>
        <p:nvSpPr>
          <p:cNvPr id="44036" name="Rectangle 3"/>
          <p:cNvSpPr>
            <a:spLocks noGrp="1" noChangeArrowheads="1"/>
          </p:cNvSpPr>
          <p:nvPr>
            <p:ph type="body" idx="1"/>
          </p:nvPr>
        </p:nvSpPr>
        <p:spPr>
          <a:xfrm>
            <a:off x="915988" y="4414838"/>
            <a:ext cx="5026025"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000" smtClean="0">
              <a:latin typeface="Arial" panose="020B0604020202020204" pitchFamily="34" charset="0"/>
            </a:endParaRPr>
          </a:p>
        </p:txBody>
      </p:sp>
    </p:spTree>
    <p:extLst>
      <p:ext uri="{BB962C8B-B14F-4D97-AF65-F5344CB8AC3E}">
        <p14:creationId xmlns:p14="http://schemas.microsoft.com/office/powerpoint/2010/main" val="142948389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665318E-463A-4A70-8486-2EA78B1C759E}" type="slidenum">
              <a:rPr lang="en-US" altLang="en-US">
                <a:solidFill>
                  <a:srgbClr val="000000"/>
                </a:solidFill>
              </a:rPr>
              <a:pPr eaLnBrk="1" hangingPunct="1">
                <a:spcBef>
                  <a:spcPct val="0"/>
                </a:spcBef>
              </a:pPr>
              <a:t>267</a:t>
            </a:fld>
            <a:endParaRPr lang="en-US" altLang="en-US">
              <a:solidFill>
                <a:srgbClr val="000000"/>
              </a:solidFill>
            </a:endParaRPr>
          </a:p>
        </p:txBody>
      </p:sp>
      <p:sp>
        <p:nvSpPr>
          <p:cNvPr id="45059" name="Rectangle 2"/>
          <p:cNvSpPr>
            <a:spLocks noGrp="1" noRot="1" noChangeAspect="1" noChangeArrowheads="1" noTextEdit="1"/>
          </p:cNvSpPr>
          <p:nvPr>
            <p:ph type="sldImg"/>
          </p:nvPr>
        </p:nvSpPr>
        <p:spPr>
          <a:xfrm>
            <a:off x="1109663" y="695325"/>
            <a:ext cx="4649787" cy="3487738"/>
          </a:xfrm>
          <a:ln/>
        </p:spPr>
      </p:sp>
      <p:sp>
        <p:nvSpPr>
          <p:cNvPr id="45060" name="Rectangle 3"/>
          <p:cNvSpPr>
            <a:spLocks noGrp="1" noChangeArrowheads="1"/>
          </p:cNvSpPr>
          <p:nvPr>
            <p:ph type="body" idx="1"/>
          </p:nvPr>
        </p:nvSpPr>
        <p:spPr>
          <a:xfrm>
            <a:off x="915988" y="4414838"/>
            <a:ext cx="5026025"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600" smtClean="0">
              <a:latin typeface="Arial" panose="020B0604020202020204" pitchFamily="34" charset="0"/>
            </a:endParaRPr>
          </a:p>
        </p:txBody>
      </p:sp>
    </p:spTree>
    <p:extLst>
      <p:ext uri="{BB962C8B-B14F-4D97-AF65-F5344CB8AC3E}">
        <p14:creationId xmlns:p14="http://schemas.microsoft.com/office/powerpoint/2010/main" val="331039048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D719C73-FA00-4B21-BB0D-EAC3ECA8DDEE}" type="slidenum">
              <a:rPr lang="en-US" altLang="en-US">
                <a:solidFill>
                  <a:srgbClr val="000000"/>
                </a:solidFill>
              </a:rPr>
              <a:pPr eaLnBrk="1" hangingPunct="1">
                <a:spcBef>
                  <a:spcPct val="0"/>
                </a:spcBef>
              </a:pPr>
              <a:t>268</a:t>
            </a:fld>
            <a:endParaRPr lang="en-US" altLang="en-US">
              <a:solidFill>
                <a:srgbClr val="000000"/>
              </a:solidFill>
            </a:endParaRPr>
          </a:p>
        </p:txBody>
      </p:sp>
      <p:sp>
        <p:nvSpPr>
          <p:cNvPr id="46083" name="Rectangle 2"/>
          <p:cNvSpPr>
            <a:spLocks noGrp="1" noRot="1" noChangeAspect="1" noChangeArrowheads="1" noTextEdit="1"/>
          </p:cNvSpPr>
          <p:nvPr>
            <p:ph type="sldImg"/>
          </p:nvPr>
        </p:nvSpPr>
        <p:spPr>
          <a:xfrm>
            <a:off x="1109663" y="695325"/>
            <a:ext cx="4649787" cy="3487738"/>
          </a:xfrm>
          <a:ln/>
        </p:spPr>
      </p:sp>
      <p:sp>
        <p:nvSpPr>
          <p:cNvPr id="46084" name="Rectangle 3"/>
          <p:cNvSpPr>
            <a:spLocks noGrp="1" noChangeArrowheads="1"/>
          </p:cNvSpPr>
          <p:nvPr>
            <p:ph type="body" idx="1"/>
          </p:nvPr>
        </p:nvSpPr>
        <p:spPr>
          <a:xfrm>
            <a:off x="915988" y="4414838"/>
            <a:ext cx="5026025"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62910523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NRSA awards, fellowships and training grants, are named after Dr. Ruth L. Kirschstein, a wonderful scientist and friend who helped develop the polio vaccine and was the first woman to direct an NIH institute. She was also a great mentor who championed all things related to training.</a:t>
            </a:r>
          </a:p>
          <a:p>
            <a:endParaRPr lang="en-US" altLang="en-US" smtClean="0">
              <a:latin typeface="Arial" panose="020B0604020202020204" pitchFamily="34" charset="0"/>
            </a:endParaRPr>
          </a:p>
          <a:p>
            <a:r>
              <a:rPr lang="en-US" altLang="en-US" smtClean="0">
                <a:latin typeface="Arial" panose="020B0604020202020204" pitchFamily="34" charset="0"/>
              </a:rPr>
              <a:t>There are two types of NRSA awards – training grants and fellowships. Please note that if you receive one of these awards as a postdoc, you have a payback obligation. Briefly stated, you must repay your first year of NRSA support by staying in research for a second year.</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34B4D08-4C85-48FD-B557-7204C7F1AD4A}" type="slidenum">
              <a:rPr lang="en-US" altLang="en-US">
                <a:solidFill>
                  <a:srgbClr val="000000"/>
                </a:solidFill>
              </a:rPr>
              <a:pPr eaLnBrk="1" hangingPunct="1">
                <a:spcBef>
                  <a:spcPct val="0"/>
                </a:spcBef>
              </a:pPr>
              <a:t>269</a:t>
            </a:fld>
            <a:endParaRPr lang="en-US" altLang="en-US">
              <a:solidFill>
                <a:srgbClr val="000000"/>
              </a:solidFill>
            </a:endParaRPr>
          </a:p>
        </p:txBody>
      </p:sp>
    </p:spTree>
    <p:extLst>
      <p:ext uri="{BB962C8B-B14F-4D97-AF65-F5344CB8AC3E}">
        <p14:creationId xmlns:p14="http://schemas.microsoft.com/office/powerpoint/2010/main" val="212181775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sz="1000" dirty="0"/>
              <a:t>In FY 2010, NIH supported 3,070 fellowships, of which 1,661 were pre-doc and 1,409 were post-docs fellowships. While there are opportunities in both basic and clinical research, most of the awards are basic. One thing that makes them differ from training grants is that there are no facilities and administrative allowances. The majority of these fellowships are reviewed by the Center for Scientific Review (CSR) in fellowship-only study sections.</a:t>
            </a:r>
          </a:p>
          <a:p>
            <a:pPr>
              <a:defRPr/>
            </a:pPr>
            <a:endParaRPr lang="en-US" sz="1000" dirty="0"/>
          </a:p>
          <a:p>
            <a:pPr>
              <a:defRPr/>
            </a:pPr>
            <a:r>
              <a:rPr lang="en-US" sz="1000" dirty="0"/>
              <a:t>All of the above criteria are important if you want to receive a fellowship award. </a:t>
            </a:r>
          </a:p>
          <a:p>
            <a:pPr>
              <a:defRPr/>
            </a:pPr>
            <a:endParaRPr lang="en-US" sz="1000" dirty="0"/>
          </a:p>
          <a:p>
            <a:pPr marL="223806" indent="-223806">
              <a:buFontTx/>
              <a:buAutoNum type="arabicPeriod"/>
              <a:defRPr/>
            </a:pPr>
            <a:r>
              <a:rPr lang="en-US" sz="1000" dirty="0"/>
              <a:t>Stress your research training. Obviously, the more publications you have the better off you will be, especially if they are related to your present area of interest (i.e. the content of your application). But include all your publications, including the ones you may have had as an undergraduate- this will help you because it shows commitment. For your awards and achievements, include everything that may be relevant (this is not the time to be modest with your achievements).</a:t>
            </a:r>
          </a:p>
          <a:p>
            <a:pPr marL="223806" indent="-223806">
              <a:buFontTx/>
              <a:buAutoNum type="arabicPeriod"/>
              <a:defRPr/>
            </a:pPr>
            <a:r>
              <a:rPr lang="en-US" sz="1000" dirty="0"/>
              <a:t>Make sure your sponsor is a senior, respected figure in your field. Stay away from assistant professors with little or no track record in training people. If you work with a young assistant professor, get a more seasoned person to be your official mentor. You can always work with the junior mentor in the lab, but don’t use that person as the main sponsor.</a:t>
            </a:r>
          </a:p>
          <a:p>
            <a:pPr marL="223806" indent="-223806">
              <a:buFontTx/>
              <a:buAutoNum type="arabicPeriod"/>
              <a:defRPr/>
            </a:pPr>
            <a:r>
              <a:rPr lang="en-US" sz="1000" dirty="0"/>
              <a:t>Develop a strong, coherent training plan with your mentor. State specific milestones along the way (make sure they are realistic). Reviewers tend to like timelines.</a:t>
            </a:r>
          </a:p>
          <a:p>
            <a:pPr marL="223806" indent="-223806">
              <a:buFontTx/>
              <a:buAutoNum type="arabicPeriod"/>
              <a:defRPr/>
            </a:pPr>
            <a:r>
              <a:rPr lang="en-US" sz="1000" dirty="0"/>
              <a:t>Get very strong letters of reference. It doesn’t hurt to lobby the people you are asking to write letters for you. Have your letters of references address your strengths, your work ethic, your enthusiasm, and your lab “smarts.” Have them state how committed you are to a research career.</a:t>
            </a:r>
          </a:p>
          <a:p>
            <a:pPr marL="223806" indent="-223806">
              <a:buFontTx/>
              <a:buAutoNum type="arabicPeriod"/>
              <a:defRPr/>
            </a:pPr>
            <a:r>
              <a:rPr lang="en-US" sz="1000" dirty="0"/>
              <a:t>Emphasize the strengths of your institution and the research environment</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D0B96562-1417-4187-89DA-8988A778E3B7}" type="slidenum">
              <a:rPr lang="en-US" altLang="en-US">
                <a:solidFill>
                  <a:srgbClr val="000000"/>
                </a:solidFill>
              </a:rPr>
              <a:pPr eaLnBrk="1" hangingPunct="1">
                <a:spcBef>
                  <a:spcPct val="0"/>
                </a:spcBef>
              </a:pPr>
              <a:t>270</a:t>
            </a:fld>
            <a:endParaRPr lang="en-US" altLang="en-US">
              <a:solidFill>
                <a:srgbClr val="000000"/>
              </a:solidFill>
            </a:endParaRPr>
          </a:p>
        </p:txBody>
      </p:sp>
    </p:spTree>
    <p:extLst>
      <p:ext uri="{BB962C8B-B14F-4D97-AF65-F5344CB8AC3E}">
        <p14:creationId xmlns:p14="http://schemas.microsoft.com/office/powerpoint/2010/main" val="19303145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Now we are moving onto specific mechanisms. The F30 and F31 are pre-doctoral fellowships for graduate students.</a:t>
            </a:r>
          </a:p>
          <a:p>
            <a:r>
              <a:rPr lang="en-US" altLang="en-US" smtClean="0">
                <a:latin typeface="Arial" panose="020B0604020202020204" pitchFamily="34" charset="0"/>
              </a:rPr>
              <a:t>They offer</a:t>
            </a:r>
          </a:p>
          <a:p>
            <a:r>
              <a:rPr lang="en-US" altLang="en-US" smtClean="0">
                <a:latin typeface="Arial" panose="020B0604020202020204" pitchFamily="34" charset="0"/>
              </a:rPr>
              <a:t>-- 60 percent tuition</a:t>
            </a:r>
          </a:p>
          <a:p>
            <a:r>
              <a:rPr lang="en-US" altLang="en-US" smtClean="0">
                <a:latin typeface="Arial" panose="020B0604020202020204" pitchFamily="34" charset="0"/>
              </a:rPr>
              <a:t>-- $21,180 stipend</a:t>
            </a:r>
          </a:p>
          <a:p>
            <a:r>
              <a:rPr lang="en-US" altLang="en-US" smtClean="0">
                <a:latin typeface="Arial" panose="020B0604020202020204" pitchFamily="34" charset="0"/>
              </a:rPr>
              <a:t>-- also training and travel allowances</a:t>
            </a:r>
          </a:p>
          <a:p>
            <a:endParaRPr lang="en-US" altLang="en-US" smtClean="0">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70954FD-5BD3-4B20-A4C6-7CAE8B2DDF7E}" type="slidenum">
              <a:rPr lang="en-US" altLang="en-US">
                <a:solidFill>
                  <a:srgbClr val="000000"/>
                </a:solidFill>
              </a:rPr>
              <a:pPr eaLnBrk="1" hangingPunct="1">
                <a:spcBef>
                  <a:spcPct val="0"/>
                </a:spcBef>
              </a:pPr>
              <a:t>271</a:t>
            </a:fld>
            <a:endParaRPr lang="en-US" altLang="en-US">
              <a:solidFill>
                <a:srgbClr val="000000"/>
              </a:solidFill>
            </a:endParaRPr>
          </a:p>
        </p:txBody>
      </p:sp>
    </p:spTree>
    <p:extLst>
      <p:ext uri="{BB962C8B-B14F-4D97-AF65-F5344CB8AC3E}">
        <p14:creationId xmlns:p14="http://schemas.microsoft.com/office/powerpoint/2010/main" val="384334129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F32 is for postdoctoral researchers. These researchers receive a stipend as well as training expenses, health insurance and a travel allowance.</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spcBef>
                <a:spcPct val="30000"/>
              </a:spcBef>
              <a:defRPr sz="1200">
                <a:solidFill>
                  <a:schemeClr val="tx1"/>
                </a:solidFill>
                <a:latin typeface="Arial" panose="020B0604020202020204" pitchFamily="34" charset="0"/>
              </a:defRPr>
            </a:lvl1pPr>
            <a:lvl2pPr marL="742950" indent="-285750" defTabSz="922338" eaLnBrk="0" hangingPunct="0">
              <a:spcBef>
                <a:spcPct val="30000"/>
              </a:spcBef>
              <a:defRPr sz="1200">
                <a:solidFill>
                  <a:schemeClr val="tx1"/>
                </a:solidFill>
                <a:latin typeface="Arial" panose="020B0604020202020204" pitchFamily="34" charset="0"/>
              </a:defRPr>
            </a:lvl2pPr>
            <a:lvl3pPr marL="1143000" indent="-228600" defTabSz="922338" eaLnBrk="0" hangingPunct="0">
              <a:spcBef>
                <a:spcPct val="30000"/>
              </a:spcBef>
              <a:defRPr sz="1200">
                <a:solidFill>
                  <a:schemeClr val="tx1"/>
                </a:solidFill>
                <a:latin typeface="Arial" panose="020B0604020202020204" pitchFamily="34" charset="0"/>
              </a:defRPr>
            </a:lvl3pPr>
            <a:lvl4pPr marL="1600200" indent="-228600" defTabSz="922338" eaLnBrk="0" hangingPunct="0">
              <a:spcBef>
                <a:spcPct val="30000"/>
              </a:spcBef>
              <a:defRPr sz="1200">
                <a:solidFill>
                  <a:schemeClr val="tx1"/>
                </a:solidFill>
                <a:latin typeface="Arial" panose="020B0604020202020204" pitchFamily="34" charset="0"/>
              </a:defRPr>
            </a:lvl4pPr>
            <a:lvl5pPr marL="2057400" indent="-228600" defTabSz="922338" eaLnBrk="0" hangingPunct="0">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8B779AD3-F11A-4A6F-B2DC-4876BC34BC40}" type="slidenum">
              <a:rPr lang="en-US" altLang="en-US">
                <a:solidFill>
                  <a:srgbClr val="000000"/>
                </a:solidFill>
              </a:rPr>
              <a:pPr eaLnBrk="1" hangingPunct="1">
                <a:spcBef>
                  <a:spcPct val="0"/>
                </a:spcBef>
              </a:pPr>
              <a:t>272</a:t>
            </a:fld>
            <a:endParaRPr lang="en-US" altLang="en-US">
              <a:solidFill>
                <a:srgbClr val="000000"/>
              </a:solidFill>
            </a:endParaRPr>
          </a:p>
        </p:txBody>
      </p:sp>
    </p:spTree>
    <p:extLst>
      <p:ext uri="{BB962C8B-B14F-4D97-AF65-F5344CB8AC3E}">
        <p14:creationId xmlns:p14="http://schemas.microsoft.com/office/powerpoint/2010/main" val="4055502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970734" y="8827587"/>
            <a:ext cx="3038145" cy="46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3" tIns="46570" rIns="93143" bIns="46570" anchor="b"/>
          <a:lstStyle>
            <a:lvl1pPr algn="l" defTabSz="965200" eaLnBrk="0" hangingPunct="0">
              <a:spcBef>
                <a:spcPct val="30000"/>
              </a:spcBef>
              <a:defRPr sz="1200">
                <a:solidFill>
                  <a:schemeClr val="tx1"/>
                </a:solidFill>
                <a:latin typeface="Arial" charset="0"/>
              </a:defRPr>
            </a:lvl1pPr>
            <a:lvl2pPr marL="742950" indent="-285750" algn="l" defTabSz="965200" eaLnBrk="0" hangingPunct="0">
              <a:spcBef>
                <a:spcPct val="30000"/>
              </a:spcBef>
              <a:defRPr sz="1200">
                <a:solidFill>
                  <a:schemeClr val="tx1"/>
                </a:solidFill>
                <a:latin typeface="Arial" charset="0"/>
              </a:defRPr>
            </a:lvl2pPr>
            <a:lvl3pPr marL="1143000" indent="-228600" algn="l" defTabSz="965200" eaLnBrk="0" hangingPunct="0">
              <a:spcBef>
                <a:spcPct val="30000"/>
              </a:spcBef>
              <a:defRPr sz="1200">
                <a:solidFill>
                  <a:schemeClr val="tx1"/>
                </a:solidFill>
                <a:latin typeface="Arial" charset="0"/>
              </a:defRPr>
            </a:lvl3pPr>
            <a:lvl4pPr marL="1600200" indent="-228600" algn="l" defTabSz="965200" eaLnBrk="0" hangingPunct="0">
              <a:spcBef>
                <a:spcPct val="30000"/>
              </a:spcBef>
              <a:defRPr sz="1200">
                <a:solidFill>
                  <a:schemeClr val="tx1"/>
                </a:solidFill>
                <a:latin typeface="Arial" charset="0"/>
              </a:defRPr>
            </a:lvl4pPr>
            <a:lvl5pPr marL="2057400" indent="-228600" algn="l" defTabSz="965200" eaLnBrk="0" hangingPunct="0">
              <a:spcBef>
                <a:spcPct val="30000"/>
              </a:spcBef>
              <a:defRPr sz="1200">
                <a:solidFill>
                  <a:schemeClr val="tx1"/>
                </a:solidFill>
                <a:latin typeface="Arial" charset="0"/>
              </a:defRPr>
            </a:lvl5pPr>
            <a:lvl6pPr marL="2514600" indent="-228600" defTabSz="965200" eaLnBrk="0" fontAlgn="base" hangingPunct="0">
              <a:spcBef>
                <a:spcPct val="30000"/>
              </a:spcBef>
              <a:spcAft>
                <a:spcPct val="0"/>
              </a:spcAft>
              <a:defRPr sz="1200">
                <a:solidFill>
                  <a:schemeClr val="tx1"/>
                </a:solidFill>
                <a:latin typeface="Arial" charset="0"/>
              </a:defRPr>
            </a:lvl6pPr>
            <a:lvl7pPr marL="2971800" indent="-228600" defTabSz="965200" eaLnBrk="0" fontAlgn="base" hangingPunct="0">
              <a:spcBef>
                <a:spcPct val="30000"/>
              </a:spcBef>
              <a:spcAft>
                <a:spcPct val="0"/>
              </a:spcAft>
              <a:defRPr sz="1200">
                <a:solidFill>
                  <a:schemeClr val="tx1"/>
                </a:solidFill>
                <a:latin typeface="Arial" charset="0"/>
              </a:defRPr>
            </a:lvl7pPr>
            <a:lvl8pPr marL="3429000" indent="-228600" defTabSz="965200" eaLnBrk="0" fontAlgn="base" hangingPunct="0">
              <a:spcBef>
                <a:spcPct val="30000"/>
              </a:spcBef>
              <a:spcAft>
                <a:spcPct val="0"/>
              </a:spcAft>
              <a:defRPr sz="1200">
                <a:solidFill>
                  <a:schemeClr val="tx1"/>
                </a:solidFill>
                <a:latin typeface="Arial" charset="0"/>
              </a:defRPr>
            </a:lvl8pPr>
            <a:lvl9pPr marL="3886200" indent="-228600" defTabSz="9652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6040695-DB04-4B64-9EDA-79A7DB901A85}" type="slidenum">
              <a:rPr lang="en-US" altLang="en-US">
                <a:solidFill>
                  <a:srgbClr val="000000"/>
                </a:solidFill>
                <a:cs typeface="Arial" pitchFamily="34" charset="0"/>
              </a:rPr>
              <a:pPr algn="r" eaLnBrk="1" hangingPunct="1">
                <a:spcBef>
                  <a:spcPct val="0"/>
                </a:spcBef>
              </a:pPr>
              <a:t>26</a:t>
            </a:fld>
            <a:endParaRPr lang="en-US" altLang="en-US">
              <a:solidFill>
                <a:srgbClr val="000000"/>
              </a:solidFill>
              <a:cs typeface="Arial" pitchFamily="34" charset="0"/>
            </a:endParaRPr>
          </a:p>
        </p:txBody>
      </p:sp>
      <p:sp>
        <p:nvSpPr>
          <p:cNvPr id="18435" name="Rectangle 2"/>
          <p:cNvSpPr>
            <a:spLocks noGrp="1" noRot="1" noChangeAspect="1" noChangeArrowheads="1" noTextEdit="1"/>
          </p:cNvSpPr>
          <p:nvPr>
            <p:ph type="sldImg"/>
          </p:nvPr>
        </p:nvSpPr>
        <p:spPr>
          <a:xfrm>
            <a:off x="1182688" y="696913"/>
            <a:ext cx="4646612" cy="3484562"/>
          </a:xfrm>
          <a:ln/>
        </p:spPr>
      </p:sp>
      <p:sp>
        <p:nvSpPr>
          <p:cNvPr id="18436" name="Rectangle 3"/>
          <p:cNvSpPr>
            <a:spLocks noGrp="1" noChangeArrowheads="1"/>
          </p:cNvSpPr>
          <p:nvPr>
            <p:ph type="body" idx="1"/>
          </p:nvPr>
        </p:nvSpPr>
        <p:spPr>
          <a:xfrm>
            <a:off x="701347" y="4417635"/>
            <a:ext cx="5607710" cy="4182458"/>
          </a:xfrm>
          <a:noFill/>
        </p:spPr>
        <p:txBody>
          <a:bodyPr lIns="93143" tIns="46570" rIns="93143" bIns="46570"/>
          <a:lstStyle/>
          <a:p>
            <a:r>
              <a:rPr lang="en-US" altLang="en-US" smtClean="0">
                <a:latin typeface="Arial" charset="0"/>
              </a:rPr>
              <a:t>Data and chart description for this slide can be located at http://report.nih.gov/NIHDatabook/Charts/Default.aspx?showm=Y&amp;chartId=283&amp;catId=1</a:t>
            </a:r>
          </a:p>
        </p:txBody>
      </p:sp>
    </p:spTree>
    <p:extLst>
      <p:ext uri="{BB962C8B-B14F-4D97-AF65-F5344CB8AC3E}">
        <p14:creationId xmlns:p14="http://schemas.microsoft.com/office/powerpoint/2010/main" val="141354720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nchor="b"/>
          <a:lstStyle>
            <a:lvl1pPr defTabSz="965200" eaLnBrk="0" hangingPunct="0">
              <a:spcBef>
                <a:spcPct val="30000"/>
              </a:spcBef>
              <a:defRPr sz="1200">
                <a:solidFill>
                  <a:schemeClr val="tx1"/>
                </a:solidFill>
                <a:latin typeface="Arial" panose="020B0604020202020204" pitchFamily="34" charset="0"/>
              </a:defRPr>
            </a:lvl1pPr>
            <a:lvl2pPr marL="742950" indent="-285750" defTabSz="965200" eaLnBrk="0" hangingPunct="0">
              <a:spcBef>
                <a:spcPct val="30000"/>
              </a:spcBef>
              <a:defRPr sz="1200">
                <a:solidFill>
                  <a:schemeClr val="tx1"/>
                </a:solidFill>
                <a:latin typeface="Arial" panose="020B0604020202020204" pitchFamily="34" charset="0"/>
              </a:defRPr>
            </a:lvl2pPr>
            <a:lvl3pPr marL="1143000" indent="-228600" defTabSz="965200" eaLnBrk="0" hangingPunct="0">
              <a:spcBef>
                <a:spcPct val="30000"/>
              </a:spcBef>
              <a:defRPr sz="1200">
                <a:solidFill>
                  <a:schemeClr val="tx1"/>
                </a:solidFill>
                <a:latin typeface="Arial" panose="020B0604020202020204" pitchFamily="34" charset="0"/>
              </a:defRPr>
            </a:lvl3pPr>
            <a:lvl4pPr marL="1600200" indent="-228600" defTabSz="965200" eaLnBrk="0" hangingPunct="0">
              <a:spcBef>
                <a:spcPct val="30000"/>
              </a:spcBef>
              <a:defRPr sz="1200">
                <a:solidFill>
                  <a:schemeClr val="tx1"/>
                </a:solidFill>
                <a:latin typeface="Arial" panose="020B0604020202020204" pitchFamily="34" charset="0"/>
              </a:defRPr>
            </a:lvl4pPr>
            <a:lvl5pPr marL="2057400" indent="-228600" defTabSz="965200" eaLnBrk="0" hangingPunct="0">
              <a:spcBef>
                <a:spcPct val="30000"/>
              </a:spcBef>
              <a:defRPr sz="12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ABB65EDC-0A9D-4BCC-87C8-493F057AF32A}" type="slidenum">
              <a:rPr lang="en-US" altLang="en-US" sz="1100" smtClean="0">
                <a:solidFill>
                  <a:srgbClr val="000000"/>
                </a:solidFill>
                <a:cs typeface="Arial" panose="020B0604020202020204" pitchFamily="34" charset="0"/>
              </a:rPr>
              <a:pPr algn="r" eaLnBrk="1" hangingPunct="1">
                <a:spcBef>
                  <a:spcPct val="0"/>
                </a:spcBef>
              </a:pPr>
              <a:t>274</a:t>
            </a:fld>
            <a:endParaRPr lang="en-US" altLang="en-US" sz="1100" smtClean="0">
              <a:solidFill>
                <a:srgbClr val="000000"/>
              </a:solidFill>
              <a:cs typeface="Arial" panose="020B0604020202020204" pitchFamily="34" charset="0"/>
            </a:endParaRPr>
          </a:p>
        </p:txBody>
      </p:sp>
      <p:sp>
        <p:nvSpPr>
          <p:cNvPr id="51203" name="Rectangle 2"/>
          <p:cNvSpPr>
            <a:spLocks noGrp="1" noRot="1" noChangeAspect="1" noChangeArrowheads="1" noTextEdit="1"/>
          </p:cNvSpPr>
          <p:nvPr>
            <p:ph type="sldImg"/>
          </p:nvPr>
        </p:nvSpPr>
        <p:spPr>
          <a:xfrm>
            <a:off x="1106488" y="696913"/>
            <a:ext cx="4645025" cy="3484562"/>
          </a:xfrm>
          <a:ln/>
        </p:spPr>
      </p:sp>
      <p:sp>
        <p:nvSpPr>
          <p:cNvPr id="51204" name="Rectangle 3"/>
          <p:cNvSpPr>
            <a:spLocks noGrp="1" noChangeArrowheads="1"/>
          </p:cNvSpPr>
          <p:nvPr>
            <p:ph type="body" idx="1"/>
          </p:nvPr>
        </p:nvSpPr>
        <p:spPr>
          <a:xfrm>
            <a:off x="685800" y="4418013"/>
            <a:ext cx="5486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lstStyle/>
          <a:p>
            <a:r>
              <a:rPr lang="en-US" altLang="en-US" smtClean="0">
                <a:latin typeface="Arial" panose="020B0604020202020204" pitchFamily="34" charset="0"/>
              </a:rPr>
              <a:t>Data and chart description for this slide can be located at http://report.nih.gov/NIHDatabook/Charts/Default.aspx?showm=Y&amp;chartId=52&amp;catId=17</a:t>
            </a:r>
          </a:p>
        </p:txBody>
      </p:sp>
    </p:spTree>
    <p:extLst>
      <p:ext uri="{BB962C8B-B14F-4D97-AF65-F5344CB8AC3E}">
        <p14:creationId xmlns:p14="http://schemas.microsoft.com/office/powerpoint/2010/main" val="49682568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nchor="b"/>
          <a:lstStyle>
            <a:lvl1pPr defTabSz="965200" eaLnBrk="0" hangingPunct="0">
              <a:spcBef>
                <a:spcPct val="30000"/>
              </a:spcBef>
              <a:defRPr sz="1200">
                <a:solidFill>
                  <a:schemeClr val="tx1"/>
                </a:solidFill>
                <a:latin typeface="Arial" panose="020B0604020202020204" pitchFamily="34" charset="0"/>
              </a:defRPr>
            </a:lvl1pPr>
            <a:lvl2pPr marL="742950" indent="-285750" defTabSz="965200" eaLnBrk="0" hangingPunct="0">
              <a:spcBef>
                <a:spcPct val="30000"/>
              </a:spcBef>
              <a:defRPr sz="1200">
                <a:solidFill>
                  <a:schemeClr val="tx1"/>
                </a:solidFill>
                <a:latin typeface="Arial" panose="020B0604020202020204" pitchFamily="34" charset="0"/>
              </a:defRPr>
            </a:lvl2pPr>
            <a:lvl3pPr marL="1143000" indent="-228600" defTabSz="965200" eaLnBrk="0" hangingPunct="0">
              <a:spcBef>
                <a:spcPct val="30000"/>
              </a:spcBef>
              <a:defRPr sz="1200">
                <a:solidFill>
                  <a:schemeClr val="tx1"/>
                </a:solidFill>
                <a:latin typeface="Arial" panose="020B0604020202020204" pitchFamily="34" charset="0"/>
              </a:defRPr>
            </a:lvl3pPr>
            <a:lvl4pPr marL="1600200" indent="-228600" defTabSz="965200" eaLnBrk="0" hangingPunct="0">
              <a:spcBef>
                <a:spcPct val="30000"/>
              </a:spcBef>
              <a:defRPr sz="1200">
                <a:solidFill>
                  <a:schemeClr val="tx1"/>
                </a:solidFill>
                <a:latin typeface="Arial" panose="020B0604020202020204" pitchFamily="34" charset="0"/>
              </a:defRPr>
            </a:lvl4pPr>
            <a:lvl5pPr marL="2057400" indent="-228600" defTabSz="965200" eaLnBrk="0" hangingPunct="0">
              <a:spcBef>
                <a:spcPct val="30000"/>
              </a:spcBef>
              <a:defRPr sz="12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5B961AA3-84FA-4118-A62E-8F1A667BB10C}" type="slidenum">
              <a:rPr lang="en-US" altLang="en-US" sz="1100" smtClean="0">
                <a:solidFill>
                  <a:srgbClr val="000000"/>
                </a:solidFill>
                <a:cs typeface="Arial" panose="020B0604020202020204" pitchFamily="34" charset="0"/>
              </a:rPr>
              <a:pPr algn="r" eaLnBrk="1" hangingPunct="1">
                <a:spcBef>
                  <a:spcPct val="0"/>
                </a:spcBef>
              </a:pPr>
              <a:t>275</a:t>
            </a:fld>
            <a:endParaRPr lang="en-US" altLang="en-US" sz="1100" smtClean="0">
              <a:solidFill>
                <a:srgbClr val="000000"/>
              </a:solidFill>
              <a:cs typeface="Arial" panose="020B0604020202020204" pitchFamily="34" charset="0"/>
            </a:endParaRPr>
          </a:p>
        </p:txBody>
      </p:sp>
      <p:sp>
        <p:nvSpPr>
          <p:cNvPr id="52227" name="Rectangle 2"/>
          <p:cNvSpPr>
            <a:spLocks noGrp="1" noRot="1" noChangeAspect="1" noChangeArrowheads="1" noTextEdit="1"/>
          </p:cNvSpPr>
          <p:nvPr>
            <p:ph type="sldImg"/>
          </p:nvPr>
        </p:nvSpPr>
        <p:spPr>
          <a:xfrm>
            <a:off x="1106488" y="696913"/>
            <a:ext cx="4645025" cy="3484562"/>
          </a:xfrm>
          <a:ln/>
        </p:spPr>
      </p:sp>
      <p:sp>
        <p:nvSpPr>
          <p:cNvPr id="52228" name="Rectangle 3"/>
          <p:cNvSpPr>
            <a:spLocks noGrp="1" noChangeArrowheads="1"/>
          </p:cNvSpPr>
          <p:nvPr>
            <p:ph type="body" idx="1"/>
          </p:nvPr>
        </p:nvSpPr>
        <p:spPr>
          <a:xfrm>
            <a:off x="685800" y="4418013"/>
            <a:ext cx="5486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lstStyle/>
          <a:p>
            <a:r>
              <a:rPr lang="en-US" altLang="en-US" smtClean="0">
                <a:latin typeface="Arial" panose="020B0604020202020204" pitchFamily="34" charset="0"/>
              </a:rPr>
              <a:t>Data and chart description for this slide can be located at http://report.nih.gov/NIHDatabook/Charts/Default.aspx?showm=Y&amp;chartId=61&amp;catId=17</a:t>
            </a:r>
          </a:p>
        </p:txBody>
      </p:sp>
    </p:spTree>
    <p:extLst>
      <p:ext uri="{BB962C8B-B14F-4D97-AF65-F5344CB8AC3E}">
        <p14:creationId xmlns:p14="http://schemas.microsoft.com/office/powerpoint/2010/main" val="51060994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828088"/>
            <a:ext cx="2971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nchor="b"/>
          <a:lstStyle>
            <a:lvl1pPr defTabSz="965200" eaLnBrk="0" hangingPunct="0">
              <a:spcBef>
                <a:spcPct val="30000"/>
              </a:spcBef>
              <a:defRPr sz="1200">
                <a:solidFill>
                  <a:schemeClr val="tx1"/>
                </a:solidFill>
                <a:latin typeface="Arial" panose="020B0604020202020204" pitchFamily="34" charset="0"/>
              </a:defRPr>
            </a:lvl1pPr>
            <a:lvl2pPr marL="742950" indent="-285750" defTabSz="965200" eaLnBrk="0" hangingPunct="0">
              <a:spcBef>
                <a:spcPct val="30000"/>
              </a:spcBef>
              <a:defRPr sz="1200">
                <a:solidFill>
                  <a:schemeClr val="tx1"/>
                </a:solidFill>
                <a:latin typeface="Arial" panose="020B0604020202020204" pitchFamily="34" charset="0"/>
              </a:defRPr>
            </a:lvl2pPr>
            <a:lvl3pPr marL="1143000" indent="-228600" defTabSz="965200" eaLnBrk="0" hangingPunct="0">
              <a:spcBef>
                <a:spcPct val="30000"/>
              </a:spcBef>
              <a:defRPr sz="1200">
                <a:solidFill>
                  <a:schemeClr val="tx1"/>
                </a:solidFill>
                <a:latin typeface="Arial" panose="020B0604020202020204" pitchFamily="34" charset="0"/>
              </a:defRPr>
            </a:lvl3pPr>
            <a:lvl4pPr marL="1600200" indent="-228600" defTabSz="965200" eaLnBrk="0" hangingPunct="0">
              <a:spcBef>
                <a:spcPct val="30000"/>
              </a:spcBef>
              <a:defRPr sz="1200">
                <a:solidFill>
                  <a:schemeClr val="tx1"/>
                </a:solidFill>
                <a:latin typeface="Arial" panose="020B0604020202020204" pitchFamily="34" charset="0"/>
              </a:defRPr>
            </a:lvl4pPr>
            <a:lvl5pPr marL="2057400" indent="-228600" defTabSz="965200" eaLnBrk="0" hangingPunct="0">
              <a:spcBef>
                <a:spcPct val="30000"/>
              </a:spcBef>
              <a:defRPr sz="1200">
                <a:solidFill>
                  <a:schemeClr val="tx1"/>
                </a:solidFill>
                <a:latin typeface="Arial" panose="020B0604020202020204" pitchFamily="34" charset="0"/>
              </a:defRPr>
            </a:lvl5pPr>
            <a:lvl6pPr marL="2514600" indent="-228600" defTabSz="96520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520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520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52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8A7ACFE-E221-4C17-A3D2-3F3DE7FC167A}" type="slidenum">
              <a:rPr lang="en-US" altLang="en-US" sz="1100" smtClean="0">
                <a:solidFill>
                  <a:srgbClr val="000000"/>
                </a:solidFill>
                <a:cs typeface="Arial" panose="020B0604020202020204" pitchFamily="34" charset="0"/>
              </a:rPr>
              <a:pPr algn="r" eaLnBrk="1" hangingPunct="1">
                <a:spcBef>
                  <a:spcPct val="0"/>
                </a:spcBef>
              </a:pPr>
              <a:t>276</a:t>
            </a:fld>
            <a:endParaRPr lang="en-US" altLang="en-US" sz="1100" smtClean="0">
              <a:solidFill>
                <a:srgbClr val="000000"/>
              </a:solidFill>
              <a:cs typeface="Arial" panose="020B0604020202020204" pitchFamily="34" charset="0"/>
            </a:endParaRPr>
          </a:p>
        </p:txBody>
      </p:sp>
      <p:sp>
        <p:nvSpPr>
          <p:cNvPr id="53251" name="Rectangle 2"/>
          <p:cNvSpPr>
            <a:spLocks noGrp="1" noRot="1" noChangeAspect="1" noChangeArrowheads="1" noTextEdit="1"/>
          </p:cNvSpPr>
          <p:nvPr>
            <p:ph type="sldImg"/>
          </p:nvPr>
        </p:nvSpPr>
        <p:spPr>
          <a:xfrm>
            <a:off x="1106488" y="696913"/>
            <a:ext cx="4645025" cy="3484562"/>
          </a:xfrm>
          <a:ln/>
        </p:spPr>
      </p:sp>
      <p:sp>
        <p:nvSpPr>
          <p:cNvPr id="53252" name="Rectangle 3"/>
          <p:cNvSpPr>
            <a:spLocks noGrp="1" noChangeArrowheads="1"/>
          </p:cNvSpPr>
          <p:nvPr>
            <p:ph type="body" idx="1"/>
          </p:nvPr>
        </p:nvSpPr>
        <p:spPr>
          <a:xfrm>
            <a:off x="685800" y="4418013"/>
            <a:ext cx="5486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59" tIns="46128" rIns="92259" bIns="46128"/>
          <a:lstStyle/>
          <a:p>
            <a:r>
              <a:rPr lang="en-US" altLang="en-US" smtClean="0">
                <a:latin typeface="Arial" panose="020B0604020202020204" pitchFamily="34" charset="0"/>
              </a:rPr>
              <a:t>Data and chart description for this slide can be located at http://report.nih.gov/NIHDatabook/Charts/Default.aspx?showm=Y&amp;chartId=62&amp;catId=17</a:t>
            </a:r>
          </a:p>
        </p:txBody>
      </p:sp>
    </p:spTree>
    <p:extLst>
      <p:ext uri="{BB962C8B-B14F-4D97-AF65-F5344CB8AC3E}">
        <p14:creationId xmlns:p14="http://schemas.microsoft.com/office/powerpoint/2010/main" val="354284820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08075" y="696913"/>
            <a:ext cx="4649788" cy="3487737"/>
          </a:xfrm>
          <a:ln/>
        </p:spPr>
      </p:sp>
      <p:sp>
        <p:nvSpPr>
          <p:cNvPr id="54275" name="Rectangle 3"/>
          <p:cNvSpPr>
            <a:spLocks noGrp="1" noChangeArrowheads="1"/>
          </p:cNvSpPr>
          <p:nvPr>
            <p:ph type="body" idx="1"/>
          </p:nvPr>
        </p:nvSpPr>
        <p:spPr>
          <a:xfrm>
            <a:off x="915988" y="4416425"/>
            <a:ext cx="502602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01" tIns="44951" rIns="89901" bIns="44951"/>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1420307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09663" y="698500"/>
            <a:ext cx="4646612" cy="3486150"/>
          </a:xfrm>
          <a:ln/>
        </p:spPr>
      </p:sp>
      <p:sp>
        <p:nvSpPr>
          <p:cNvPr id="55299" name="Rectangle 3"/>
          <p:cNvSpPr>
            <a:spLocks noGrp="1" noChangeArrowheads="1"/>
          </p:cNvSpPr>
          <p:nvPr>
            <p:ph type="body" idx="1"/>
          </p:nvPr>
        </p:nvSpPr>
        <p:spPr>
          <a:xfrm>
            <a:off x="511175" y="4265613"/>
            <a:ext cx="5910263" cy="466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0804444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09663" y="698500"/>
            <a:ext cx="4646612" cy="3486150"/>
          </a:xfrm>
          <a:ln/>
        </p:spPr>
      </p:sp>
      <p:sp>
        <p:nvSpPr>
          <p:cNvPr id="56323" name="Rectangle 3"/>
          <p:cNvSpPr>
            <a:spLocks noGrp="1" noChangeArrowheads="1"/>
          </p:cNvSpPr>
          <p:nvPr>
            <p:ph type="body" idx="1"/>
          </p:nvPr>
        </p:nvSpPr>
        <p:spPr>
          <a:xfrm>
            <a:off x="511175" y="4265613"/>
            <a:ext cx="5910263" cy="466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1503899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09663" y="698500"/>
            <a:ext cx="4646612" cy="3486150"/>
          </a:xfrm>
          <a:ln/>
        </p:spPr>
      </p:sp>
      <p:sp>
        <p:nvSpPr>
          <p:cNvPr id="57347" name="Rectangle 3"/>
          <p:cNvSpPr>
            <a:spLocks noGrp="1" noChangeArrowheads="1"/>
          </p:cNvSpPr>
          <p:nvPr>
            <p:ph type="body" idx="1"/>
          </p:nvPr>
        </p:nvSpPr>
        <p:spPr>
          <a:xfrm>
            <a:off x="511175" y="4265613"/>
            <a:ext cx="5910263" cy="466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5952837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09663" y="698500"/>
            <a:ext cx="4646612" cy="3486150"/>
          </a:xfrm>
          <a:ln/>
        </p:spPr>
      </p:sp>
      <p:sp>
        <p:nvSpPr>
          <p:cNvPr id="58371" name="Rectangle 3"/>
          <p:cNvSpPr>
            <a:spLocks noGrp="1" noChangeArrowheads="1"/>
          </p:cNvSpPr>
          <p:nvPr>
            <p:ph type="body" idx="1"/>
          </p:nvPr>
        </p:nvSpPr>
        <p:spPr>
          <a:xfrm>
            <a:off x="511175" y="4265613"/>
            <a:ext cx="5910263" cy="466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91987453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109663" y="698500"/>
            <a:ext cx="4646612" cy="3486150"/>
          </a:xfrm>
          <a:ln/>
        </p:spPr>
      </p:sp>
      <p:sp>
        <p:nvSpPr>
          <p:cNvPr id="59395" name="Rectangle 3"/>
          <p:cNvSpPr>
            <a:spLocks noGrp="1" noChangeArrowheads="1"/>
          </p:cNvSpPr>
          <p:nvPr>
            <p:ph type="body" idx="1"/>
          </p:nvPr>
        </p:nvSpPr>
        <p:spPr>
          <a:xfrm>
            <a:off x="511175" y="4265613"/>
            <a:ext cx="5910263" cy="4662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330895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06488" y="696913"/>
            <a:ext cx="4646612" cy="3486150"/>
          </a:xfrm>
          <a:ln/>
        </p:spPr>
      </p:sp>
      <p:sp>
        <p:nvSpPr>
          <p:cNvPr id="60419" name="Rectangle 3"/>
          <p:cNvSpPr>
            <a:spLocks noGrp="1" noChangeArrowheads="1"/>
          </p:cNvSpPr>
          <p:nvPr>
            <p:ph type="body" idx="1"/>
          </p:nvPr>
        </p:nvSpPr>
        <p:spPr>
          <a:xfrm>
            <a:off x="685800" y="4414838"/>
            <a:ext cx="54864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6th Annual Preparing Future Faculty (PFF) Summer Institute for doctoral students in science, technology, engineering, and mathematics (STEM) and social, behavioral, and economic science (SBE) fields.</a:t>
            </a:r>
          </a:p>
        </p:txBody>
      </p:sp>
    </p:spTree>
    <p:extLst>
      <p:ext uri="{BB962C8B-B14F-4D97-AF65-F5344CB8AC3E}">
        <p14:creationId xmlns:p14="http://schemas.microsoft.com/office/powerpoint/2010/main" val="3978731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5B2DAC6-F190-482F-BB84-9D813A1B1360}" type="slidenum">
              <a:rPr lang="en-US" smtClean="0">
                <a:solidFill>
                  <a:srgbClr val="000000"/>
                </a:solidFill>
              </a:rPr>
              <a:pPr eaLnBrk="1" hangingPunct="1"/>
              <a:t>27</a:t>
            </a:fld>
            <a:endParaRPr lang="en-US" smtClean="0">
              <a:solidFill>
                <a:srgbClr val="000000"/>
              </a:solidFill>
            </a:endParaRPr>
          </a:p>
        </p:txBody>
      </p:sp>
      <p:sp>
        <p:nvSpPr>
          <p:cNvPr id="194563" name="Rectangle 2"/>
          <p:cNvSpPr>
            <a:spLocks noGrp="1" noRot="1" noChangeAspect="1" noChangeArrowheads="1" noTextEdit="1"/>
          </p:cNvSpPr>
          <p:nvPr>
            <p:ph type="sldImg"/>
          </p:nvPr>
        </p:nvSpPr>
        <p:spPr>
          <a:xfrm>
            <a:off x="1179513" y="696913"/>
            <a:ext cx="4649787" cy="3486150"/>
          </a:xfrm>
          <a:ln/>
        </p:spPr>
      </p:sp>
      <p:sp>
        <p:nvSpPr>
          <p:cNvPr id="194564"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dirty="0">
                <a:ea typeface="ＭＳ Ｐゴシック" pitchFamily="34" charset="-128"/>
              </a:rPr>
              <a:t>CSR reviews 79% by number of awards, 67% by dollar amount.</a:t>
            </a:r>
          </a:p>
        </p:txBody>
      </p:sp>
    </p:spTree>
    <p:extLst>
      <p:ext uri="{BB962C8B-B14F-4D97-AF65-F5344CB8AC3E}">
        <p14:creationId xmlns:p14="http://schemas.microsoft.com/office/powerpoint/2010/main" val="17878763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3025" y="8829675"/>
            <a:ext cx="29733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6" rIns="91395" bIns="45696"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0CD7302-5BBC-4434-99D9-7953743EAA95}" type="slidenum">
              <a:rPr lang="en-US" altLang="en-US" smtClean="0">
                <a:solidFill>
                  <a:srgbClr val="000000"/>
                </a:solidFill>
                <a:cs typeface="Arial" panose="020B0604020202020204" pitchFamily="34" charset="0"/>
              </a:rPr>
              <a:pPr algn="r" eaLnBrk="1" hangingPunct="1">
                <a:spcBef>
                  <a:spcPct val="0"/>
                </a:spcBef>
              </a:pPr>
              <a:t>284</a:t>
            </a:fld>
            <a:endParaRPr lang="en-US" altLang="en-US" smtClean="0">
              <a:solidFill>
                <a:srgbClr val="000000"/>
              </a:solidFill>
              <a:cs typeface="Arial" panose="020B0604020202020204" pitchFamily="34" charset="0"/>
            </a:endParaRPr>
          </a:p>
        </p:txBody>
      </p:sp>
      <p:sp>
        <p:nvSpPr>
          <p:cNvPr id="61443" name="Rectangle 2"/>
          <p:cNvSpPr>
            <a:spLocks noGrp="1" noRot="1" noChangeAspect="1" noChangeArrowheads="1" noTextEdit="1"/>
          </p:cNvSpPr>
          <p:nvPr>
            <p:ph type="sldImg"/>
          </p:nvPr>
        </p:nvSpPr>
        <p:spPr>
          <a:xfrm>
            <a:off x="1104900" y="695325"/>
            <a:ext cx="4649788" cy="3487738"/>
          </a:xfrm>
          <a:ln/>
        </p:spPr>
      </p:sp>
      <p:sp>
        <p:nvSpPr>
          <p:cNvPr id="61444" name="Rectangle 3"/>
          <p:cNvSpPr>
            <a:spLocks noGrp="1" noChangeArrowheads="1"/>
          </p:cNvSpPr>
          <p:nvPr>
            <p:ph type="body" idx="1"/>
          </p:nvPr>
        </p:nvSpPr>
        <p:spPr>
          <a:xfrm>
            <a:off x="687388" y="4416425"/>
            <a:ext cx="5483225"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5" tIns="45696" rIns="91395" bIns="45696"/>
          <a:lstStyle/>
          <a:p>
            <a:pPr eaLnBrk="1" hangingPunct="1">
              <a:buFontTx/>
              <a:buChar char="•"/>
            </a:pPr>
            <a:r>
              <a:rPr lang="en-US" altLang="en-US" smtClean="0">
                <a:latin typeface="Arial" panose="020B0604020202020204" pitchFamily="34" charset="0"/>
              </a:rPr>
              <a:t> The five extramural LRPs are available to health professionals conducting research </a:t>
            </a:r>
            <a:r>
              <a:rPr lang="en-US" altLang="en-US" u="sng" smtClean="0">
                <a:latin typeface="Arial" panose="020B0604020202020204" pitchFamily="34" charset="0"/>
              </a:rPr>
              <a:t>outside the NIH </a:t>
            </a:r>
            <a:r>
              <a:rPr lang="en-US" altLang="en-US" smtClean="0">
                <a:latin typeface="Arial" panose="020B0604020202020204" pitchFamily="34" charset="0"/>
              </a:rPr>
              <a:t>at any nonprofit institution (university, hospital, community medical center, and so on).</a:t>
            </a:r>
          </a:p>
          <a:p>
            <a:pPr eaLnBrk="1" hangingPunct="1">
              <a:buFontTx/>
              <a:buChar char="•"/>
            </a:pPr>
            <a:endParaRPr lang="en-US" altLang="en-US" smtClean="0">
              <a:latin typeface="Arial" panose="020B0604020202020204" pitchFamily="34" charset="0"/>
            </a:endParaRPr>
          </a:p>
          <a:p>
            <a:pPr eaLnBrk="1" hangingPunct="1">
              <a:buFontTx/>
              <a:buChar char="•"/>
            </a:pPr>
            <a:r>
              <a:rPr lang="en-US" altLang="en-US" smtClean="0">
                <a:latin typeface="Arial" panose="020B0604020202020204" pitchFamily="34" charset="0"/>
              </a:rPr>
              <a:t> Applicants may apply to only one LRP.  Definitions of the LRPs are provided on the Web site to assist applicants in making the best selection.</a:t>
            </a:r>
          </a:p>
          <a:p>
            <a:pPr eaLnBrk="1" hangingPunct="1">
              <a:buFontTx/>
              <a:buChar char="•"/>
            </a:pPr>
            <a:endParaRPr lang="en-US" altLang="en-US" smtClean="0">
              <a:latin typeface="Arial" panose="020B0604020202020204" pitchFamily="34" charset="0"/>
            </a:endParaRPr>
          </a:p>
          <a:p>
            <a:pPr eaLnBrk="1" hangingPunct="1">
              <a:buFontTx/>
              <a:buChar char="•"/>
            </a:pPr>
            <a:r>
              <a:rPr lang="en-US" altLang="en-US" smtClean="0">
                <a:latin typeface="Arial" panose="020B0604020202020204" pitchFamily="34" charset="0"/>
              </a:rPr>
              <a:t> Separate LRPs are available to NIH employee researchers working at the NIH.</a:t>
            </a:r>
          </a:p>
          <a:p>
            <a:pPr eaLnBrk="1" hangingPunct="1">
              <a:buFontTx/>
              <a:buChar char="•"/>
            </a:pPr>
            <a:endParaRPr lang="en-US" altLang="en-US" smtClean="0">
              <a:latin typeface="Arial" panose="020B0604020202020204" pitchFamily="34" charset="0"/>
            </a:endParaRPr>
          </a:p>
          <a:p>
            <a:pPr eaLnBrk="1" hangingPunct="1">
              <a:buFontTx/>
              <a:buChar char="•"/>
            </a:pPr>
            <a:r>
              <a:rPr lang="en-US" altLang="en-US" smtClean="0">
                <a:latin typeface="Arial" panose="020B0604020202020204" pitchFamily="34" charset="0"/>
              </a:rPr>
              <a:t> To clarify: the Clinical Research for Individuals from Disadvantaged Backgrounds LRP is designed for applicants from disadvantaged backgrounds, not for conducting research with individuals from disadvantaged backgrounds [people sometimes think it is the latter and ties in with Health Disparities research]</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3832612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04900" y="695325"/>
            <a:ext cx="4649788" cy="3487738"/>
          </a:xfrm>
          <a:ln/>
        </p:spPr>
      </p:sp>
      <p:sp>
        <p:nvSpPr>
          <p:cNvPr id="62467" name="Rectangle 3"/>
          <p:cNvSpPr>
            <a:spLocks noGrp="1" noChangeArrowheads="1"/>
          </p:cNvSpPr>
          <p:nvPr>
            <p:ph type="body" idx="1"/>
          </p:nvPr>
        </p:nvSpPr>
        <p:spPr>
          <a:xfrm>
            <a:off x="685800" y="4414838"/>
            <a:ext cx="5486400" cy="4186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6147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C38F2B-F29C-4E08-95DF-E37297C23734}" type="slidenum">
              <a:rPr lang="en-US" smtClean="0">
                <a:solidFill>
                  <a:srgbClr val="000000"/>
                </a:solidFill>
              </a:rPr>
              <a:pPr eaLnBrk="1" hangingPunct="1"/>
              <a:t>3</a:t>
            </a:fld>
            <a:endParaRPr lang="en-US" dirty="0" smtClean="0">
              <a:solidFill>
                <a:srgbClr val="000000"/>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Our goal this morning is for you to walk out of these doors with a better understanding of what the NIH is, what it does, and how an application goes from receipt to award.</a:t>
            </a:r>
          </a:p>
        </p:txBody>
      </p:sp>
    </p:spTree>
    <p:extLst>
      <p:ext uri="{BB962C8B-B14F-4D97-AF65-F5344CB8AC3E}">
        <p14:creationId xmlns:p14="http://schemas.microsoft.com/office/powerpoint/2010/main" val="3235815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970734" y="8827587"/>
            <a:ext cx="3038145" cy="46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3" tIns="46570" rIns="93143" bIns="46570" anchor="b"/>
          <a:lstStyle>
            <a:lvl1pPr algn="l" defTabSz="965200" eaLnBrk="0" hangingPunct="0">
              <a:spcBef>
                <a:spcPct val="30000"/>
              </a:spcBef>
              <a:defRPr sz="1200">
                <a:solidFill>
                  <a:schemeClr val="tx1"/>
                </a:solidFill>
                <a:latin typeface="Arial" charset="0"/>
              </a:defRPr>
            </a:lvl1pPr>
            <a:lvl2pPr marL="742950" indent="-285750" algn="l" defTabSz="965200" eaLnBrk="0" hangingPunct="0">
              <a:spcBef>
                <a:spcPct val="30000"/>
              </a:spcBef>
              <a:defRPr sz="1200">
                <a:solidFill>
                  <a:schemeClr val="tx1"/>
                </a:solidFill>
                <a:latin typeface="Arial" charset="0"/>
              </a:defRPr>
            </a:lvl2pPr>
            <a:lvl3pPr marL="1143000" indent="-228600" algn="l" defTabSz="965200" eaLnBrk="0" hangingPunct="0">
              <a:spcBef>
                <a:spcPct val="30000"/>
              </a:spcBef>
              <a:defRPr sz="1200">
                <a:solidFill>
                  <a:schemeClr val="tx1"/>
                </a:solidFill>
                <a:latin typeface="Arial" charset="0"/>
              </a:defRPr>
            </a:lvl3pPr>
            <a:lvl4pPr marL="1600200" indent="-228600" algn="l" defTabSz="965200" eaLnBrk="0" hangingPunct="0">
              <a:spcBef>
                <a:spcPct val="30000"/>
              </a:spcBef>
              <a:defRPr sz="1200">
                <a:solidFill>
                  <a:schemeClr val="tx1"/>
                </a:solidFill>
                <a:latin typeface="Arial" charset="0"/>
              </a:defRPr>
            </a:lvl4pPr>
            <a:lvl5pPr marL="2057400" indent="-228600" algn="l" defTabSz="965200" eaLnBrk="0" hangingPunct="0">
              <a:spcBef>
                <a:spcPct val="30000"/>
              </a:spcBef>
              <a:defRPr sz="1200">
                <a:solidFill>
                  <a:schemeClr val="tx1"/>
                </a:solidFill>
                <a:latin typeface="Arial" charset="0"/>
              </a:defRPr>
            </a:lvl5pPr>
            <a:lvl6pPr marL="2514600" indent="-228600" defTabSz="965200" eaLnBrk="0" fontAlgn="base" hangingPunct="0">
              <a:spcBef>
                <a:spcPct val="30000"/>
              </a:spcBef>
              <a:spcAft>
                <a:spcPct val="0"/>
              </a:spcAft>
              <a:defRPr sz="1200">
                <a:solidFill>
                  <a:schemeClr val="tx1"/>
                </a:solidFill>
                <a:latin typeface="Arial" charset="0"/>
              </a:defRPr>
            </a:lvl6pPr>
            <a:lvl7pPr marL="2971800" indent="-228600" defTabSz="965200" eaLnBrk="0" fontAlgn="base" hangingPunct="0">
              <a:spcBef>
                <a:spcPct val="30000"/>
              </a:spcBef>
              <a:spcAft>
                <a:spcPct val="0"/>
              </a:spcAft>
              <a:defRPr sz="1200">
                <a:solidFill>
                  <a:schemeClr val="tx1"/>
                </a:solidFill>
                <a:latin typeface="Arial" charset="0"/>
              </a:defRPr>
            </a:lvl7pPr>
            <a:lvl8pPr marL="3429000" indent="-228600" defTabSz="965200" eaLnBrk="0" fontAlgn="base" hangingPunct="0">
              <a:spcBef>
                <a:spcPct val="30000"/>
              </a:spcBef>
              <a:spcAft>
                <a:spcPct val="0"/>
              </a:spcAft>
              <a:defRPr sz="1200">
                <a:solidFill>
                  <a:schemeClr val="tx1"/>
                </a:solidFill>
                <a:latin typeface="Arial" charset="0"/>
              </a:defRPr>
            </a:lvl8pPr>
            <a:lvl9pPr marL="3886200" indent="-228600" defTabSz="9652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8875F819-7CE4-4155-AF42-65E3CAA550DA}" type="slidenum">
              <a:rPr lang="en-US" altLang="en-US">
                <a:solidFill>
                  <a:srgbClr val="000000"/>
                </a:solidFill>
                <a:cs typeface="Arial" pitchFamily="34" charset="0"/>
              </a:rPr>
              <a:pPr algn="r" eaLnBrk="1" hangingPunct="1">
                <a:spcBef>
                  <a:spcPct val="0"/>
                </a:spcBef>
              </a:pPr>
              <a:t>28</a:t>
            </a:fld>
            <a:endParaRPr lang="en-US" altLang="en-US">
              <a:solidFill>
                <a:srgbClr val="000000"/>
              </a:solidFill>
              <a:cs typeface="Arial" pitchFamily="34" charset="0"/>
            </a:endParaRPr>
          </a:p>
        </p:txBody>
      </p:sp>
      <p:sp>
        <p:nvSpPr>
          <p:cNvPr id="65539" name="Rectangle 2"/>
          <p:cNvSpPr>
            <a:spLocks noGrp="1" noRot="1" noChangeAspect="1" noChangeArrowheads="1" noTextEdit="1"/>
          </p:cNvSpPr>
          <p:nvPr>
            <p:ph type="sldImg"/>
          </p:nvPr>
        </p:nvSpPr>
        <p:spPr>
          <a:xfrm>
            <a:off x="1182688" y="696913"/>
            <a:ext cx="4646612" cy="3484562"/>
          </a:xfrm>
          <a:ln/>
        </p:spPr>
      </p:sp>
      <p:sp>
        <p:nvSpPr>
          <p:cNvPr id="65540" name="Rectangle 3"/>
          <p:cNvSpPr>
            <a:spLocks noGrp="1" noChangeArrowheads="1"/>
          </p:cNvSpPr>
          <p:nvPr>
            <p:ph type="body" idx="1"/>
          </p:nvPr>
        </p:nvSpPr>
        <p:spPr>
          <a:xfrm>
            <a:off x="701347" y="4417635"/>
            <a:ext cx="5607710" cy="4182458"/>
          </a:xfrm>
          <a:noFill/>
        </p:spPr>
        <p:txBody>
          <a:bodyPr lIns="93143" tIns="46570" rIns="93143" bIns="46570"/>
          <a:lstStyle/>
          <a:p>
            <a:r>
              <a:rPr lang="en-US" altLang="en-US" dirty="0" smtClean="0">
                <a:latin typeface="Arial" charset="0"/>
              </a:rPr>
              <a:t>Data and chart description for this slide can be located at http://report.nih.gov/NIHDatabook/Charts/Default.aspx?showm=Y&amp;chartId=285&amp;catId=23</a:t>
            </a:r>
          </a:p>
          <a:p>
            <a:r>
              <a:rPr lang="en-US" altLang="en-US" dirty="0" smtClean="0">
                <a:latin typeface="Arial" charset="0"/>
              </a:rPr>
              <a:t>"Reviewers" refers to the number of distinct reviewers who were listed on a meeting roster for the given time period. If a reviewer served on two different review panels in a single year, he is counted as one reviewer.</a:t>
            </a:r>
            <a:br>
              <a:rPr lang="en-US" altLang="en-US" dirty="0" smtClean="0">
                <a:latin typeface="Arial" charset="0"/>
              </a:rPr>
            </a:br>
            <a:r>
              <a:rPr lang="en-US" altLang="en-US" dirty="0" smtClean="0">
                <a:latin typeface="Arial" charset="0"/>
              </a:rPr>
              <a:t/>
            </a:r>
            <a:br>
              <a:rPr lang="en-US" altLang="en-US" dirty="0" smtClean="0">
                <a:latin typeface="Arial" charset="0"/>
              </a:rPr>
            </a:br>
            <a:r>
              <a:rPr lang="en-US" altLang="en-US" dirty="0" smtClean="0">
                <a:latin typeface="Arial" charset="0"/>
              </a:rPr>
              <a:t>"Mail" reviewers are those reviewers who served only as Mail reviewers during the given time period. Therefore, a reviewer who came to two different review meetings and participated in a third meeting as a Mail reviewer would be counted as a "Regular" reviewer. A reviewer who participated as a Mail reviewer for three different review meetings, but not as a Regular reviewer, would be listed as a Mail reviewer. [A Mail reviewer provides written critique(s), criterion scores, and an initial overall impact score(s) on a particular grant application(s), by some form of mail, electronic, or internet-assisted communication to the Designated Federal Official, but does not attend the meeting or participate in the discussion of the application(s) and does not provide a final overall impact score(s).]</a:t>
            </a:r>
            <a:br>
              <a:rPr lang="en-US" altLang="en-US" dirty="0" smtClean="0">
                <a:latin typeface="Arial" charset="0"/>
              </a:rPr>
            </a:br>
            <a:r>
              <a:rPr lang="en-US" altLang="en-US" dirty="0" smtClean="0">
                <a:latin typeface="Arial" charset="0"/>
              </a:rPr>
              <a:t/>
            </a:r>
            <a:br>
              <a:rPr lang="en-US" altLang="en-US" dirty="0" smtClean="0">
                <a:latin typeface="Arial" charset="0"/>
              </a:rPr>
            </a:br>
            <a:r>
              <a:rPr lang="en-US" altLang="en-US" dirty="0" smtClean="0">
                <a:latin typeface="Arial" charset="0"/>
              </a:rPr>
              <a:t>The analysis does not include critiques for reviews of R&amp;D contract proposals or Loan Repayment Program applications.  </a:t>
            </a:r>
          </a:p>
        </p:txBody>
      </p:sp>
    </p:spTree>
    <p:extLst>
      <p:ext uri="{BB962C8B-B14F-4D97-AF65-F5344CB8AC3E}">
        <p14:creationId xmlns:p14="http://schemas.microsoft.com/office/powerpoint/2010/main" val="3926732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Notes: </a:t>
            </a:r>
          </a:p>
          <a:p>
            <a:pPr eaLnBrk="1" hangingPunct="1"/>
            <a:r>
              <a:rPr lang="en-US" altLang="en-US" sz="1200" dirty="0" smtClean="0"/>
              <a:t> </a:t>
            </a:r>
          </a:p>
          <a:p>
            <a:pPr eaLnBrk="1" hangingPunct="1"/>
            <a:r>
              <a:rPr lang="en-US" altLang="en-US" sz="1200" dirty="0" smtClean="0"/>
              <a:t>The data include NIH meetings only.</a:t>
            </a:r>
          </a:p>
          <a:p>
            <a:pPr eaLnBrk="1" hangingPunct="1"/>
            <a:endParaRPr lang="en-US" altLang="en-US" sz="1200" dirty="0" smtClean="0"/>
          </a:p>
          <a:p>
            <a:pPr eaLnBrk="1" hangingPunct="1"/>
            <a:r>
              <a:rPr lang="en-US" altLang="en-US" sz="1200" dirty="0" smtClean="0"/>
              <a:t>Meetings with null end dates are excluded from the analysis.</a:t>
            </a:r>
          </a:p>
          <a:p>
            <a:pPr eaLnBrk="1" hangingPunct="1"/>
            <a:endParaRPr lang="en-US" altLang="en-US" sz="1200" dirty="0" smtClean="0"/>
          </a:p>
          <a:p>
            <a:pPr eaLnBrk="1" hangingPunct="1"/>
            <a:r>
              <a:rPr lang="en-US" altLang="en-US" sz="1200" dirty="0" smtClean="0"/>
              <a:t>Meetings for working groups of Scientific Review Groups are not counted in the analysis.</a:t>
            </a:r>
          </a:p>
          <a:p>
            <a:pPr eaLnBrk="1" hangingPunct="1"/>
            <a:endParaRPr lang="en-US" altLang="en-US" sz="1200" dirty="0" smtClean="0"/>
          </a:p>
          <a:p>
            <a:pPr eaLnBrk="1" hangingPunct="1"/>
            <a:r>
              <a:rPr lang="en-US" altLang="en-US" sz="1200" dirty="0" smtClean="0"/>
              <a:t>Meetings for reviews of R&amp;D contract proposals and Loan Repayment Program applications are not counted in the analysis. </a:t>
            </a:r>
          </a:p>
          <a:p>
            <a:pPr eaLnBrk="1" hangingPunct="1"/>
            <a:r>
              <a:rPr lang="en-US" altLang="en-US" sz="1200" dirty="0" smtClean="0"/>
              <a:t>  </a:t>
            </a: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29</a:t>
            </a:fld>
            <a:endParaRPr lang="en-US">
              <a:solidFill>
                <a:srgbClr val="000000"/>
              </a:solidFill>
            </a:endParaRPr>
          </a:p>
        </p:txBody>
      </p:sp>
    </p:spTree>
    <p:extLst>
      <p:ext uri="{BB962C8B-B14F-4D97-AF65-F5344CB8AC3E}">
        <p14:creationId xmlns:p14="http://schemas.microsoft.com/office/powerpoint/2010/main" val="74536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970734" y="8827587"/>
            <a:ext cx="3038145" cy="46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3" tIns="46570" rIns="93143" bIns="46570" anchor="b"/>
          <a:lstStyle>
            <a:lvl1pPr algn="l" defTabSz="965200" eaLnBrk="0" hangingPunct="0">
              <a:spcBef>
                <a:spcPct val="30000"/>
              </a:spcBef>
              <a:defRPr sz="1200">
                <a:solidFill>
                  <a:schemeClr val="tx1"/>
                </a:solidFill>
                <a:latin typeface="Arial" charset="0"/>
              </a:defRPr>
            </a:lvl1pPr>
            <a:lvl2pPr marL="742950" indent="-285750" algn="l" defTabSz="965200" eaLnBrk="0" hangingPunct="0">
              <a:spcBef>
                <a:spcPct val="30000"/>
              </a:spcBef>
              <a:defRPr sz="1200">
                <a:solidFill>
                  <a:schemeClr val="tx1"/>
                </a:solidFill>
                <a:latin typeface="Arial" charset="0"/>
              </a:defRPr>
            </a:lvl2pPr>
            <a:lvl3pPr marL="1143000" indent="-228600" algn="l" defTabSz="965200" eaLnBrk="0" hangingPunct="0">
              <a:spcBef>
                <a:spcPct val="30000"/>
              </a:spcBef>
              <a:defRPr sz="1200">
                <a:solidFill>
                  <a:schemeClr val="tx1"/>
                </a:solidFill>
                <a:latin typeface="Arial" charset="0"/>
              </a:defRPr>
            </a:lvl3pPr>
            <a:lvl4pPr marL="1600200" indent="-228600" algn="l" defTabSz="965200" eaLnBrk="0" hangingPunct="0">
              <a:spcBef>
                <a:spcPct val="30000"/>
              </a:spcBef>
              <a:defRPr sz="1200">
                <a:solidFill>
                  <a:schemeClr val="tx1"/>
                </a:solidFill>
                <a:latin typeface="Arial" charset="0"/>
              </a:defRPr>
            </a:lvl4pPr>
            <a:lvl5pPr marL="2057400" indent="-228600" algn="l" defTabSz="965200" eaLnBrk="0" hangingPunct="0">
              <a:spcBef>
                <a:spcPct val="30000"/>
              </a:spcBef>
              <a:defRPr sz="1200">
                <a:solidFill>
                  <a:schemeClr val="tx1"/>
                </a:solidFill>
                <a:latin typeface="Arial" charset="0"/>
              </a:defRPr>
            </a:lvl5pPr>
            <a:lvl6pPr marL="2514600" indent="-228600" defTabSz="965200" eaLnBrk="0" fontAlgn="base" hangingPunct="0">
              <a:spcBef>
                <a:spcPct val="30000"/>
              </a:spcBef>
              <a:spcAft>
                <a:spcPct val="0"/>
              </a:spcAft>
              <a:defRPr sz="1200">
                <a:solidFill>
                  <a:schemeClr val="tx1"/>
                </a:solidFill>
                <a:latin typeface="Arial" charset="0"/>
              </a:defRPr>
            </a:lvl6pPr>
            <a:lvl7pPr marL="2971800" indent="-228600" defTabSz="965200" eaLnBrk="0" fontAlgn="base" hangingPunct="0">
              <a:spcBef>
                <a:spcPct val="30000"/>
              </a:spcBef>
              <a:spcAft>
                <a:spcPct val="0"/>
              </a:spcAft>
              <a:defRPr sz="1200">
                <a:solidFill>
                  <a:schemeClr val="tx1"/>
                </a:solidFill>
                <a:latin typeface="Arial" charset="0"/>
              </a:defRPr>
            </a:lvl7pPr>
            <a:lvl8pPr marL="3429000" indent="-228600" defTabSz="965200" eaLnBrk="0" fontAlgn="base" hangingPunct="0">
              <a:spcBef>
                <a:spcPct val="30000"/>
              </a:spcBef>
              <a:spcAft>
                <a:spcPct val="0"/>
              </a:spcAft>
              <a:defRPr sz="1200">
                <a:solidFill>
                  <a:schemeClr val="tx1"/>
                </a:solidFill>
                <a:latin typeface="Arial" charset="0"/>
              </a:defRPr>
            </a:lvl8pPr>
            <a:lvl9pPr marL="3886200" indent="-228600" defTabSz="9652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4F6EA65-4032-449F-808E-049B9832E4C3}" type="slidenum">
              <a:rPr lang="en-US" altLang="en-US">
                <a:solidFill>
                  <a:srgbClr val="000000"/>
                </a:solidFill>
                <a:cs typeface="Arial" pitchFamily="34" charset="0"/>
              </a:rPr>
              <a:pPr algn="r" eaLnBrk="1" hangingPunct="1">
                <a:spcBef>
                  <a:spcPct val="0"/>
                </a:spcBef>
              </a:pPr>
              <a:t>30</a:t>
            </a:fld>
            <a:endParaRPr lang="en-US" altLang="en-US">
              <a:solidFill>
                <a:srgbClr val="000000"/>
              </a:solidFill>
              <a:cs typeface="Arial" pitchFamily="34" charset="0"/>
            </a:endParaRPr>
          </a:p>
        </p:txBody>
      </p:sp>
      <p:sp>
        <p:nvSpPr>
          <p:cNvPr id="39939" name="Rectangle 2"/>
          <p:cNvSpPr>
            <a:spLocks noGrp="1" noRot="1" noChangeAspect="1" noChangeArrowheads="1" noTextEdit="1"/>
          </p:cNvSpPr>
          <p:nvPr>
            <p:ph type="sldImg"/>
          </p:nvPr>
        </p:nvSpPr>
        <p:spPr>
          <a:xfrm>
            <a:off x="1182688" y="696913"/>
            <a:ext cx="4646612" cy="3484562"/>
          </a:xfrm>
          <a:ln/>
        </p:spPr>
      </p:sp>
      <p:sp>
        <p:nvSpPr>
          <p:cNvPr id="39940" name="Rectangle 3"/>
          <p:cNvSpPr>
            <a:spLocks noGrp="1" noChangeArrowheads="1"/>
          </p:cNvSpPr>
          <p:nvPr>
            <p:ph type="body" idx="1"/>
          </p:nvPr>
        </p:nvSpPr>
        <p:spPr>
          <a:xfrm>
            <a:off x="701347" y="4417635"/>
            <a:ext cx="5607710" cy="4182458"/>
          </a:xfrm>
          <a:noFill/>
        </p:spPr>
        <p:txBody>
          <a:bodyPr lIns="93143" tIns="46570" rIns="93143" bIns="46570"/>
          <a:lstStyle/>
          <a:p>
            <a:r>
              <a:rPr lang="en-US" altLang="en-US" smtClean="0">
                <a:latin typeface="Arial" charset="0"/>
              </a:rPr>
              <a:t>Data and chart description for this slide can be located at http://report.nih.gov/NIHDatabook/Charts/Default.aspx?showm=Y&amp;chartId=155&amp;catId=2</a:t>
            </a:r>
          </a:p>
        </p:txBody>
      </p:sp>
    </p:spTree>
    <p:extLst>
      <p:ext uri="{BB962C8B-B14F-4D97-AF65-F5344CB8AC3E}">
        <p14:creationId xmlns:p14="http://schemas.microsoft.com/office/powerpoint/2010/main" val="4094141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734" y="8827587"/>
            <a:ext cx="3038145" cy="46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3" tIns="46570" rIns="93143" bIns="46570" anchor="b"/>
          <a:lstStyle>
            <a:lvl1pPr algn="l" defTabSz="965200" eaLnBrk="0" hangingPunct="0">
              <a:spcBef>
                <a:spcPct val="30000"/>
              </a:spcBef>
              <a:defRPr sz="1200">
                <a:solidFill>
                  <a:schemeClr val="tx1"/>
                </a:solidFill>
                <a:latin typeface="Arial" charset="0"/>
              </a:defRPr>
            </a:lvl1pPr>
            <a:lvl2pPr marL="742950" indent="-285750" algn="l" defTabSz="965200" eaLnBrk="0" hangingPunct="0">
              <a:spcBef>
                <a:spcPct val="30000"/>
              </a:spcBef>
              <a:defRPr sz="1200">
                <a:solidFill>
                  <a:schemeClr val="tx1"/>
                </a:solidFill>
                <a:latin typeface="Arial" charset="0"/>
              </a:defRPr>
            </a:lvl2pPr>
            <a:lvl3pPr marL="1143000" indent="-228600" algn="l" defTabSz="965200" eaLnBrk="0" hangingPunct="0">
              <a:spcBef>
                <a:spcPct val="30000"/>
              </a:spcBef>
              <a:defRPr sz="1200">
                <a:solidFill>
                  <a:schemeClr val="tx1"/>
                </a:solidFill>
                <a:latin typeface="Arial" charset="0"/>
              </a:defRPr>
            </a:lvl3pPr>
            <a:lvl4pPr marL="1600200" indent="-228600" algn="l" defTabSz="965200" eaLnBrk="0" hangingPunct="0">
              <a:spcBef>
                <a:spcPct val="30000"/>
              </a:spcBef>
              <a:defRPr sz="1200">
                <a:solidFill>
                  <a:schemeClr val="tx1"/>
                </a:solidFill>
                <a:latin typeface="Arial" charset="0"/>
              </a:defRPr>
            </a:lvl4pPr>
            <a:lvl5pPr marL="2057400" indent="-228600" algn="l" defTabSz="965200" eaLnBrk="0" hangingPunct="0">
              <a:spcBef>
                <a:spcPct val="30000"/>
              </a:spcBef>
              <a:defRPr sz="1200">
                <a:solidFill>
                  <a:schemeClr val="tx1"/>
                </a:solidFill>
                <a:latin typeface="Arial" charset="0"/>
              </a:defRPr>
            </a:lvl5pPr>
            <a:lvl6pPr marL="2514600" indent="-228600" defTabSz="965200" eaLnBrk="0" fontAlgn="base" hangingPunct="0">
              <a:spcBef>
                <a:spcPct val="30000"/>
              </a:spcBef>
              <a:spcAft>
                <a:spcPct val="0"/>
              </a:spcAft>
              <a:defRPr sz="1200">
                <a:solidFill>
                  <a:schemeClr val="tx1"/>
                </a:solidFill>
                <a:latin typeface="Arial" charset="0"/>
              </a:defRPr>
            </a:lvl6pPr>
            <a:lvl7pPr marL="2971800" indent="-228600" defTabSz="965200" eaLnBrk="0" fontAlgn="base" hangingPunct="0">
              <a:spcBef>
                <a:spcPct val="30000"/>
              </a:spcBef>
              <a:spcAft>
                <a:spcPct val="0"/>
              </a:spcAft>
              <a:defRPr sz="1200">
                <a:solidFill>
                  <a:schemeClr val="tx1"/>
                </a:solidFill>
                <a:latin typeface="Arial" charset="0"/>
              </a:defRPr>
            </a:lvl7pPr>
            <a:lvl8pPr marL="3429000" indent="-228600" defTabSz="965200" eaLnBrk="0" fontAlgn="base" hangingPunct="0">
              <a:spcBef>
                <a:spcPct val="30000"/>
              </a:spcBef>
              <a:spcAft>
                <a:spcPct val="0"/>
              </a:spcAft>
              <a:defRPr sz="1200">
                <a:solidFill>
                  <a:schemeClr val="tx1"/>
                </a:solidFill>
                <a:latin typeface="Arial" charset="0"/>
              </a:defRPr>
            </a:lvl8pPr>
            <a:lvl9pPr marL="3886200" indent="-228600" defTabSz="9652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16DC3DC-8475-40E9-97C7-E511616424F9}" type="slidenum">
              <a:rPr lang="en-US" altLang="en-US">
                <a:solidFill>
                  <a:srgbClr val="000000"/>
                </a:solidFill>
                <a:cs typeface="Arial" pitchFamily="34" charset="0"/>
              </a:rPr>
              <a:pPr algn="r" eaLnBrk="1" hangingPunct="1">
                <a:spcBef>
                  <a:spcPct val="0"/>
                </a:spcBef>
              </a:pPr>
              <a:t>31</a:t>
            </a:fld>
            <a:endParaRPr lang="en-US" altLang="en-US">
              <a:solidFill>
                <a:srgbClr val="000000"/>
              </a:solidFill>
              <a:cs typeface="Arial" pitchFamily="34" charset="0"/>
            </a:endParaRPr>
          </a:p>
        </p:txBody>
      </p:sp>
      <p:sp>
        <p:nvSpPr>
          <p:cNvPr id="40963" name="Rectangle 2"/>
          <p:cNvSpPr>
            <a:spLocks noGrp="1" noRot="1" noChangeAspect="1" noChangeArrowheads="1" noTextEdit="1"/>
          </p:cNvSpPr>
          <p:nvPr>
            <p:ph type="sldImg"/>
          </p:nvPr>
        </p:nvSpPr>
        <p:spPr>
          <a:xfrm>
            <a:off x="1182688" y="696913"/>
            <a:ext cx="4646612" cy="3484562"/>
          </a:xfrm>
          <a:ln/>
        </p:spPr>
      </p:sp>
      <p:sp>
        <p:nvSpPr>
          <p:cNvPr id="40964" name="Rectangle 3"/>
          <p:cNvSpPr>
            <a:spLocks noGrp="1" noChangeArrowheads="1"/>
          </p:cNvSpPr>
          <p:nvPr>
            <p:ph type="body" idx="1"/>
          </p:nvPr>
        </p:nvSpPr>
        <p:spPr>
          <a:xfrm>
            <a:off x="701347" y="4417635"/>
            <a:ext cx="5607710" cy="4182458"/>
          </a:xfrm>
          <a:noFill/>
        </p:spPr>
        <p:txBody>
          <a:bodyPr lIns="93143" tIns="46570" rIns="93143" bIns="46570"/>
          <a:lstStyle/>
          <a:p>
            <a:r>
              <a:rPr lang="en-US" altLang="en-US" dirty="0" smtClean="0">
                <a:latin typeface="Arial" charset="0"/>
              </a:rPr>
              <a:t>Data and chart description for this slide can be located at http://report.nih.gov/NIHDatabook/Charts/Default.aspx?showm=Y&amp;chartId=20&amp;catId=2</a:t>
            </a:r>
          </a:p>
        </p:txBody>
      </p:sp>
    </p:spTree>
    <p:extLst>
      <p:ext uri="{BB962C8B-B14F-4D97-AF65-F5344CB8AC3E}">
        <p14:creationId xmlns:p14="http://schemas.microsoft.com/office/powerpoint/2010/main" val="3376194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A4676BD-6EE5-4A7B-8D79-C416A6E8152E}" type="slidenum">
              <a:rPr lang="en-US" smtClean="0">
                <a:solidFill>
                  <a:srgbClr val="000000"/>
                </a:solidFill>
              </a:rPr>
              <a:pPr eaLnBrk="1" hangingPunct="1"/>
              <a:t>32</a:t>
            </a:fld>
            <a:endParaRPr lang="en-US" smtClean="0">
              <a:solidFill>
                <a:srgbClr val="000000"/>
              </a:solidFill>
            </a:endParaRPr>
          </a:p>
        </p:txBody>
      </p:sp>
      <p:sp>
        <p:nvSpPr>
          <p:cNvPr id="193539" name="Rectangle 2"/>
          <p:cNvSpPr>
            <a:spLocks noGrp="1" noRot="1" noChangeAspect="1" noChangeArrowheads="1" noTextEdit="1"/>
          </p:cNvSpPr>
          <p:nvPr>
            <p:ph type="sldImg"/>
          </p:nvPr>
        </p:nvSpPr>
        <p:spPr>
          <a:xfrm>
            <a:off x="1182688" y="696913"/>
            <a:ext cx="4648200" cy="3486150"/>
          </a:xfrm>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34" tIns="44016" rIns="88034" bIns="44016"/>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81552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CF65B6E-5CD7-4418-947D-FBAC63F73D40}" type="slidenum">
              <a:rPr lang="en-US" smtClean="0">
                <a:solidFill>
                  <a:srgbClr val="000000"/>
                </a:solidFill>
              </a:rPr>
              <a:pPr eaLnBrk="1" hangingPunct="1"/>
              <a:t>34</a:t>
            </a:fld>
            <a:endParaRPr lang="en-US" smtClean="0">
              <a:solidFill>
                <a:srgbClr val="000000"/>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11631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EF9D089-6C94-4139-A7ED-02189484325E}" type="slidenum">
              <a:rPr lang="en-US" smtClean="0">
                <a:solidFill>
                  <a:srgbClr val="000000"/>
                </a:solidFill>
              </a:rPr>
              <a:pPr eaLnBrk="1" hangingPunct="1"/>
              <a:t>35</a:t>
            </a:fld>
            <a:endParaRPr lang="en-US" smtClean="0">
              <a:solidFill>
                <a:srgbClr val="000000"/>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702552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6217977-0C0B-47C2-8167-F40F8DA13D2D}" type="slidenum">
              <a:rPr lang="en-US" smtClean="0">
                <a:solidFill>
                  <a:srgbClr val="000000"/>
                </a:solidFill>
              </a:rPr>
              <a:pPr eaLnBrk="1" hangingPunct="1"/>
              <a:t>36</a:t>
            </a:fld>
            <a:endParaRPr lang="en-US" smtClean="0">
              <a:solidFill>
                <a:srgbClr val="000000"/>
              </a:solidFill>
            </a:endParaRPr>
          </a:p>
        </p:txBody>
      </p:sp>
      <p:sp>
        <p:nvSpPr>
          <p:cNvPr id="198659" name="Rectangle 2"/>
          <p:cNvSpPr>
            <a:spLocks noGrp="1" noRot="1" noChangeAspect="1" noChangeArrowheads="1" noTextEdit="1"/>
          </p:cNvSpPr>
          <p:nvPr>
            <p:ph type="sldImg"/>
          </p:nvPr>
        </p:nvSpPr>
        <p:spPr>
          <a:xfrm>
            <a:off x="1189038" y="703263"/>
            <a:ext cx="4630737" cy="3473450"/>
          </a:xfrm>
          <a:ln/>
        </p:spPr>
      </p:sp>
      <p:sp>
        <p:nvSpPr>
          <p:cNvPr id="198660" name="Rectangle 3"/>
          <p:cNvSpPr>
            <a:spLocks noGrp="1" noChangeArrowheads="1"/>
          </p:cNvSpPr>
          <p:nvPr>
            <p:ph type="body" idx="1"/>
          </p:nvPr>
        </p:nvSpPr>
        <p:spPr>
          <a:xfrm>
            <a:off x="935871" y="4415475"/>
            <a:ext cx="5138661" cy="4184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3" tIns="45935" rIns="91873" bIns="45935"/>
          <a:lstStyle/>
          <a:p>
            <a:pPr lvl="4">
              <a:buFontTx/>
              <a:buChar char="•"/>
            </a:pPr>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728110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1DF8608-2E3F-4987-8F90-9C2DC6A57E42}" type="slidenum">
              <a:rPr lang="en-US" smtClean="0">
                <a:solidFill>
                  <a:srgbClr val="000000"/>
                </a:solidFill>
              </a:rPr>
              <a:pPr eaLnBrk="1" hangingPunct="1"/>
              <a:t>37</a:t>
            </a:fld>
            <a:endParaRPr lang="en-US" smtClean="0">
              <a:solidFill>
                <a:srgbClr val="000000"/>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910563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6662FA6-68E6-41FB-819C-2148E0085421}" type="slidenum">
              <a:rPr lang="en-US" smtClean="0">
                <a:solidFill>
                  <a:srgbClr val="000000"/>
                </a:solidFill>
              </a:rPr>
              <a:pPr eaLnBrk="1" hangingPunct="1"/>
              <a:t>38</a:t>
            </a:fld>
            <a:endParaRPr lang="en-US" smtClean="0">
              <a:solidFill>
                <a:srgbClr val="000000"/>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00547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568F61F-5D00-46DC-B3D4-F768EDCC3EF8}" type="slidenum">
              <a:rPr lang="en-US" smtClean="0">
                <a:solidFill>
                  <a:srgbClr val="000000"/>
                </a:solidFill>
              </a:rPr>
              <a:pPr eaLnBrk="1" hangingPunct="1"/>
              <a:t>8</a:t>
            </a:fld>
            <a:endParaRPr lang="en-US" dirty="0" smtClean="0">
              <a:solidFill>
                <a:srgbClr val="000000"/>
              </a:solidFill>
            </a:endParaRPr>
          </a:p>
        </p:txBody>
      </p:sp>
      <p:sp>
        <p:nvSpPr>
          <p:cNvPr id="181251" name="Rectangle 2"/>
          <p:cNvSpPr>
            <a:spLocks noGrp="1" noRot="1" noChangeAspect="1" noChangeArrowheads="1" noTextEdit="1"/>
          </p:cNvSpPr>
          <p:nvPr>
            <p:ph type="sldImg"/>
          </p:nvPr>
        </p:nvSpPr>
        <p:spPr>
          <a:xfrm>
            <a:off x="1179513" y="696913"/>
            <a:ext cx="4649787" cy="3486150"/>
          </a:xfrm>
          <a:ln/>
        </p:spPr>
      </p:sp>
      <p:sp>
        <p:nvSpPr>
          <p:cNvPr id="181252"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400" b="1" dirty="0">
              <a:ea typeface="ＭＳ Ｐゴシック" pitchFamily="34" charset="-128"/>
            </a:endParaRPr>
          </a:p>
          <a:p>
            <a:pPr eaLnBrk="1" hangingPunct="1"/>
            <a:endParaRPr lang="en-US" sz="1400" b="1" dirty="0">
              <a:ea typeface="ＭＳ Ｐゴシック" pitchFamily="34" charset="-128"/>
            </a:endParaRPr>
          </a:p>
          <a:p>
            <a:pPr eaLnBrk="1" hangingPunct="1"/>
            <a:endParaRPr lang="en-US" sz="1400" b="1" dirty="0">
              <a:ea typeface="ＭＳ Ｐゴシック" pitchFamily="34" charset="-128"/>
            </a:endParaRPr>
          </a:p>
        </p:txBody>
      </p:sp>
    </p:spTree>
    <p:extLst>
      <p:ext uri="{BB962C8B-B14F-4D97-AF65-F5344CB8AC3E}">
        <p14:creationId xmlns:p14="http://schemas.microsoft.com/office/powerpoint/2010/main" val="286160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E80253C-70C9-4326-812E-2997C6DFB6D4}" type="slidenum">
              <a:rPr lang="en-US" smtClean="0">
                <a:solidFill>
                  <a:srgbClr val="000000"/>
                </a:solidFill>
              </a:rPr>
              <a:pPr eaLnBrk="1" hangingPunct="1"/>
              <a:t>39</a:t>
            </a:fld>
            <a:endParaRPr lang="en-US" smtClean="0">
              <a:solidFill>
                <a:srgbClr val="000000"/>
              </a:solidFill>
            </a:endParaRPr>
          </a:p>
        </p:txBody>
      </p:sp>
      <p:sp>
        <p:nvSpPr>
          <p:cNvPr id="201731" name="Rectangle 7"/>
          <p:cNvSpPr txBox="1">
            <a:spLocks noGrp="1" noChangeArrowheads="1"/>
          </p:cNvSpPr>
          <p:nvPr/>
        </p:nvSpPr>
        <p:spPr bwMode="auto">
          <a:xfrm>
            <a:off x="3970784" y="8829382"/>
            <a:ext cx="3038049" cy="46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052886C8-85F5-424A-B370-21C6DB240F13}" type="slidenum">
              <a:rPr lang="en-US" sz="1200">
                <a:solidFill>
                  <a:srgbClr val="000000"/>
                </a:solidFill>
                <a:cs typeface="Arial" pitchFamily="34" charset="0"/>
              </a:rPr>
              <a:pPr algn="r" eaLnBrk="1" hangingPunct="1"/>
              <a:t>39</a:t>
            </a:fld>
            <a:endParaRPr lang="en-US" sz="1200">
              <a:solidFill>
                <a:srgbClr val="000000"/>
              </a:solidFill>
              <a:cs typeface="Arial" pitchFamily="34" charset="0"/>
            </a:endParaRPr>
          </a:p>
        </p:txBody>
      </p:sp>
      <p:sp>
        <p:nvSpPr>
          <p:cNvPr id="201732" name="Rectangle 2"/>
          <p:cNvSpPr>
            <a:spLocks noGrp="1" noRot="1" noChangeAspect="1" noChangeArrowheads="1" noTextEdit="1"/>
          </p:cNvSpPr>
          <p:nvPr>
            <p:ph type="sldImg"/>
          </p:nvPr>
        </p:nvSpPr>
        <p:spPr>
          <a:ln/>
        </p:spPr>
      </p:sp>
      <p:sp>
        <p:nvSpPr>
          <p:cNvPr id="201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normAutofit lnSpcReduction="10000"/>
          </a:bodyPr>
          <a:lstStyle/>
          <a:p>
            <a:pPr eaLnBrk="1" hangingPunct="1"/>
            <a:r>
              <a:rPr lang="en-US" dirty="0" smtClean="0">
                <a:latin typeface="Arial" pitchFamily="34" charset="0"/>
                <a:ea typeface="ＭＳ Ｐゴシック" pitchFamily="34" charset="-128"/>
              </a:rPr>
              <a:t>The Research Project (R01) grant is an award made to support a discrete, specified, circumscribed project to be performed by the named investigator(s) in an area representing the investigator's specific interest and competencies, based on the mission of the NIH. The R01 mechanism allows an investigator to define the scientific focus or objective of the research based on a particular area of interest and competence. Although the Project Director/Principal Investigator writes the grant application and is responsible for conducting the research, the applicant is the research organization. R01s can be investigator-initiated or can be in response to a program announcement or request for application.  The R01 research plan proposed by the applicant must be related to the stated program interests of one or more of the NIH Institutes and Centers based on descriptions of their programs.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The Grants.gov model requires that all applications, including those that are investigator-initiated, be submitted in response to a specific Funding Opportunity Announcement (FOA).  The FOAs are posted on </a:t>
            </a:r>
            <a:r>
              <a:rPr lang="en-US" dirty="0" smtClean="0">
                <a:latin typeface="Arial" pitchFamily="34" charset="0"/>
                <a:ea typeface="ＭＳ Ｐゴシック" pitchFamily="34" charset="-128"/>
                <a:hlinkClick r:id="rId3"/>
              </a:rPr>
              <a:t>Grants.gov Find</a:t>
            </a:r>
            <a:r>
              <a:rPr lang="en-US" dirty="0" smtClean="0">
                <a:latin typeface="Arial" pitchFamily="34" charset="0"/>
                <a:ea typeface="ＭＳ Ｐゴシック" pitchFamily="34" charset="-128"/>
              </a:rPr>
              <a:t> and the </a:t>
            </a:r>
            <a:r>
              <a:rPr lang="en-US" dirty="0" smtClean="0">
                <a:latin typeface="Arial" pitchFamily="34" charset="0"/>
                <a:ea typeface="ＭＳ Ｐゴシック" pitchFamily="34" charset="-128"/>
                <a:hlinkClick r:id="rId4"/>
              </a:rPr>
              <a:t>NIH Guide for Grants and Contracts</a:t>
            </a:r>
            <a:r>
              <a:rPr lang="en-US" dirty="0" smtClean="0">
                <a:latin typeface="Arial" pitchFamily="34" charset="0"/>
                <a:ea typeface="ＭＳ Ｐゴシック" pitchFamily="34" charset="-128"/>
              </a:rPr>
              <a:t>. Only the specific application package posted with the FOA can be used for submission. NIH still welcomes unsolicited, investigator-initiated applications. General-use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hlinkClick r:id="rId5"/>
              </a:rPr>
              <a:t>Parent Announcements</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have been created with application packages appropriate for submission of unsolicited research applications. </a:t>
            </a:r>
            <a:r>
              <a:rPr lang="en-US" altLang="ja-JP" b="1" dirty="0" smtClean="0">
                <a:latin typeface="Arial" pitchFamily="34" charset="0"/>
                <a:ea typeface="ＭＳ Ｐゴシック" pitchFamily="34" charset="-128"/>
              </a:rPr>
              <a:t>The R01 </a:t>
            </a:r>
            <a:r>
              <a:rPr lang="ja-JP" altLang="en-US" b="1" dirty="0" smtClean="0">
                <a:latin typeface="Arial" pitchFamily="34" charset="0"/>
                <a:ea typeface="ＭＳ Ｐゴシック" pitchFamily="34" charset="-128"/>
              </a:rPr>
              <a:t>“</a:t>
            </a:r>
            <a:r>
              <a:rPr lang="en-US" altLang="ja-JP" b="1" dirty="0" smtClean="0">
                <a:latin typeface="Arial" pitchFamily="34" charset="0"/>
                <a:ea typeface="ＭＳ Ｐゴシック" pitchFamily="34" charset="-128"/>
              </a:rPr>
              <a:t>Parent Announcement</a:t>
            </a:r>
            <a:r>
              <a:rPr lang="ja-JP" altLang="en-US" b="1" dirty="0" smtClean="0">
                <a:latin typeface="Arial" pitchFamily="34" charset="0"/>
                <a:ea typeface="ＭＳ Ｐゴシック" pitchFamily="34" charset="-128"/>
              </a:rPr>
              <a:t>”</a:t>
            </a:r>
            <a:r>
              <a:rPr lang="en-US" altLang="ja-JP" b="1" dirty="0" smtClean="0">
                <a:latin typeface="Arial" pitchFamily="34" charset="0"/>
                <a:ea typeface="ＭＳ Ｐゴシック" pitchFamily="34" charset="-128"/>
              </a:rPr>
              <a:t> is </a:t>
            </a:r>
            <a:r>
              <a:rPr lang="en-US" altLang="ja-JP" b="1" dirty="0" smtClean="0">
                <a:latin typeface="Arial" pitchFamily="34" charset="0"/>
                <a:ea typeface="ＭＳ Ｐゴシック" pitchFamily="34" charset="-128"/>
                <a:hlinkClick r:id="rId6"/>
              </a:rPr>
              <a:t>PA-07-070</a:t>
            </a:r>
            <a:r>
              <a:rPr lang="en-US" altLang="ja-JP" b="1"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846994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D969688-79C9-429B-9890-8DB84221497C}" type="slidenum">
              <a:rPr lang="en-US" smtClean="0">
                <a:solidFill>
                  <a:srgbClr val="000000"/>
                </a:solidFill>
              </a:rPr>
              <a:pPr eaLnBrk="1" hangingPunct="1"/>
              <a:t>52</a:t>
            </a:fld>
            <a:endParaRPr lang="en-US" smtClean="0">
              <a:solidFill>
                <a:srgbClr val="000000"/>
              </a:solidFill>
            </a:endParaRPr>
          </a:p>
        </p:txBody>
      </p:sp>
      <p:sp>
        <p:nvSpPr>
          <p:cNvPr id="203779" name="Rectangle 2"/>
          <p:cNvSpPr>
            <a:spLocks noGrp="1" noRot="1" noChangeAspect="1" noChangeArrowheads="1" noTextEdit="1"/>
          </p:cNvSpPr>
          <p:nvPr>
            <p:ph type="sldImg"/>
          </p:nvPr>
        </p:nvSpPr>
        <p:spPr>
          <a:xfrm>
            <a:off x="1189038" y="703263"/>
            <a:ext cx="4630737" cy="3473450"/>
          </a:xfrm>
          <a:ln/>
        </p:spPr>
      </p:sp>
      <p:sp>
        <p:nvSpPr>
          <p:cNvPr id="203780" name="Rectangle 3"/>
          <p:cNvSpPr>
            <a:spLocks noGrp="1" noChangeArrowheads="1"/>
          </p:cNvSpPr>
          <p:nvPr>
            <p:ph type="body" idx="1"/>
          </p:nvPr>
        </p:nvSpPr>
        <p:spPr>
          <a:xfrm>
            <a:off x="935871" y="4415475"/>
            <a:ext cx="5138661" cy="4184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3" tIns="45935" rIns="91873" bIns="45935">
            <a:normAutofit fontScale="85000" lnSpcReduction="20000"/>
          </a:bodyPr>
          <a:lstStyle/>
          <a:p>
            <a:r>
              <a:rPr lang="en-US" dirty="0" smtClean="0">
                <a:latin typeface="Arial" pitchFamily="34" charset="0"/>
                <a:ea typeface="ＭＳ Ｐゴシック" pitchFamily="34" charset="-128"/>
              </a:rPr>
              <a:t>R03—Small Grant – pilot data, new methods, new technology, secondary analysis of existing data, small projects; reviewed in IC</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2 year, $50,000/year, not renewable, preliminary data OK but not required; can support doctoral dissertation research, but doctoral students cannot apply for the R03.</a:t>
            </a:r>
          </a:p>
          <a:p>
            <a:r>
              <a:rPr lang="en-US" dirty="0" smtClean="0">
                <a:latin typeface="Arial" pitchFamily="34" charset="0"/>
                <a:ea typeface="ＭＳ Ｐゴシック" pitchFamily="34" charset="-128"/>
              </a:rPr>
              <a:t>R21—Pilot Technology Research and Feasibility Testing  -- reviewed in CSR Standing Study Sections, The combined budget for direct costs for the two year project period may not exceed $275,000. No more than $200,000 may be requested in any single year. The R21 can not be renewed </a:t>
            </a:r>
          </a:p>
          <a:p>
            <a:r>
              <a:rPr lang="en-US" dirty="0" smtClean="0">
                <a:latin typeface="Arial" pitchFamily="34" charset="0"/>
                <a:ea typeface="ＭＳ Ｐゴシック" pitchFamily="34" charset="-128"/>
              </a:rPr>
              <a:t>R13— Conference Grant -- reviewed in the IC</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just for conferences, must be preceded by an IC acceptance letter, can be renewed</a:t>
            </a:r>
          </a:p>
          <a:p>
            <a:r>
              <a:rPr lang="en-US" dirty="0" smtClean="0">
                <a:latin typeface="Arial" pitchFamily="34" charset="0"/>
                <a:ea typeface="ＭＳ Ｐゴシック" pitchFamily="34" charset="-128"/>
              </a:rPr>
              <a:t>R15 AREA—CSR review, up to 3 years, US domestic higher education institution with less than 6M NIH funds per year in any of last 7 years, $300,000 max spread among all 3 years. No preliminary data required. Expose students to research.</a:t>
            </a:r>
          </a:p>
          <a:p>
            <a:r>
              <a:rPr lang="en-US" dirty="0" smtClean="0">
                <a:latin typeface="Arial" pitchFamily="34" charset="0"/>
                <a:ea typeface="ＭＳ Ｐゴシック" pitchFamily="34" charset="-128"/>
              </a:rPr>
              <a:t>R33-- Full-Scale Technology Development  CSR review, no budget limit</a:t>
            </a:r>
          </a:p>
          <a:p>
            <a:r>
              <a:rPr lang="en-US" dirty="0" smtClean="0">
                <a:latin typeface="Arial" pitchFamily="34" charset="0"/>
                <a:ea typeface="ＭＳ Ｐゴシック" pitchFamily="34" charset="-128"/>
              </a:rPr>
              <a:t>R21-R33—feasibility phase, then development phase, flexible budgets.</a:t>
            </a:r>
          </a:p>
          <a:p>
            <a:r>
              <a:rPr lang="en-US" dirty="0" smtClean="0">
                <a:latin typeface="Arial" pitchFamily="34" charset="0"/>
                <a:ea typeface="ＭＳ Ｐゴシック" pitchFamily="34" charset="-128"/>
              </a:rPr>
              <a:t>R43-R44 – SBIR phased awards; $150,000 for Phase I awards and $1,000,000 for Phase II awards. 6 months for Phase I and 2 years for Phase II.  For profit, &lt;500 employees, &gt;/= 51% US Citizen owned, PI &gt;51% employed by the company.  FAST-TRACK option available.</a:t>
            </a:r>
          </a:p>
          <a:p>
            <a:r>
              <a:rPr lang="en-US" dirty="0" smtClean="0">
                <a:latin typeface="Arial" pitchFamily="34" charset="0"/>
                <a:ea typeface="ＭＳ Ｐゴシック" pitchFamily="34" charset="-128"/>
              </a:rPr>
              <a:t>R41-R42 – STTR phased awards; stimulate a partnership of ideas and technologies between innovative small business concerns (SBCs) and non-profit research institutions; Phase I for feasibility; phase II to continue the research. $150,000 for Phase I awards and $1,000,000 for Phase II awards. 1 year for Phase I and 2 years for Phase II. 51% domestic ownership; &lt;500 employees; PI must have dual non-profit research institution and Small Business employment; &gt;10% effort at the small business. In Phase I and Phase II, at least 40% of the work must be performed by the small business concern and at least 30% of the work must be performed by the single,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partnering</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research institution.</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714280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AC97CEA-071E-4489-8CB3-159BBDC0BC03}" type="slidenum">
              <a:rPr lang="en-US" smtClean="0">
                <a:solidFill>
                  <a:srgbClr val="000000"/>
                </a:solidFill>
              </a:rPr>
              <a:pPr eaLnBrk="1" hangingPunct="1"/>
              <a:t>53</a:t>
            </a:fld>
            <a:endParaRPr lang="en-US" smtClean="0">
              <a:solidFill>
                <a:srgbClr val="000000"/>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http://grants.nih.gov/grants/funding/sbir.htm</a:t>
            </a:r>
          </a:p>
        </p:txBody>
      </p:sp>
    </p:spTree>
    <p:extLst>
      <p:ext uri="{BB962C8B-B14F-4D97-AF65-F5344CB8AC3E}">
        <p14:creationId xmlns:p14="http://schemas.microsoft.com/office/powerpoint/2010/main" val="2995805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42FC90D-7C35-45A5-891A-BA6F85852271}" type="slidenum">
              <a:rPr lang="en-US" smtClean="0">
                <a:solidFill>
                  <a:srgbClr val="000000"/>
                </a:solidFill>
              </a:rPr>
              <a:pPr eaLnBrk="1" hangingPunct="1"/>
              <a:t>54</a:t>
            </a:fld>
            <a:endParaRPr lang="en-US" smtClean="0">
              <a:solidFill>
                <a:srgbClr val="000000"/>
              </a:solidFill>
            </a:endParaRPr>
          </a:p>
        </p:txBody>
      </p:sp>
      <p:sp>
        <p:nvSpPr>
          <p:cNvPr id="211971" name="Rectangle 2"/>
          <p:cNvSpPr>
            <a:spLocks noGrp="1" noRot="1" noChangeAspect="1" noChangeArrowheads="1" noTextEdit="1"/>
          </p:cNvSpPr>
          <p:nvPr>
            <p:ph type="sldImg"/>
          </p:nvPr>
        </p:nvSpPr>
        <p:spPr>
          <a:xfrm>
            <a:off x="1189038" y="703263"/>
            <a:ext cx="4630737" cy="3473450"/>
          </a:xfrm>
          <a:ln/>
        </p:spPr>
      </p:sp>
      <p:sp>
        <p:nvSpPr>
          <p:cNvPr id="211972"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normAutofit fontScale="92500"/>
          </a:bodyPr>
          <a:lstStyle/>
          <a:p>
            <a:pPr eaLnBrk="1" hangingPunct="1"/>
            <a:r>
              <a:rPr lang="en-US" dirty="0" smtClean="0">
                <a:latin typeface="Arial" pitchFamily="34" charset="0"/>
                <a:ea typeface="ＭＳ Ｐゴシック" pitchFamily="34" charset="-128"/>
              </a:rPr>
              <a:t>T32 - Ruth L. </a:t>
            </a:r>
            <a:r>
              <a:rPr lang="en-US" dirty="0" err="1" smtClean="0">
                <a:latin typeface="Arial" pitchFamily="34" charset="0"/>
                <a:ea typeface="ＭＳ Ｐゴシック" pitchFamily="34" charset="-128"/>
              </a:rPr>
              <a:t>Kirschstein</a:t>
            </a:r>
            <a:r>
              <a:rPr lang="en-US" dirty="0" smtClean="0">
                <a:latin typeface="Arial" pitchFamily="34" charset="0"/>
                <a:ea typeface="ＭＳ Ｐゴシック" pitchFamily="34" charset="-128"/>
              </a:rPr>
              <a:t> National Research Service Award (NRSA) Institutional Research Training Grants</a:t>
            </a:r>
          </a:p>
          <a:p>
            <a:pPr eaLnBrk="1" hangingPunct="1"/>
            <a:r>
              <a:rPr lang="en-US" dirty="0" smtClean="0">
                <a:solidFill>
                  <a:srgbClr val="003399"/>
                </a:solidFill>
                <a:latin typeface="Arial" pitchFamily="34" charset="0"/>
                <a:ea typeface="ＭＳ Ｐゴシック" pitchFamily="34" charset="-128"/>
              </a:rPr>
              <a:t>T35 - Ruth L. </a:t>
            </a:r>
            <a:r>
              <a:rPr lang="en-US" dirty="0" err="1" smtClean="0">
                <a:solidFill>
                  <a:srgbClr val="003399"/>
                </a:solidFill>
                <a:latin typeface="Arial" pitchFamily="34" charset="0"/>
                <a:ea typeface="ＭＳ Ｐゴシック" pitchFamily="34" charset="-128"/>
              </a:rPr>
              <a:t>Kirschstein</a:t>
            </a:r>
            <a:r>
              <a:rPr lang="en-US" dirty="0" smtClean="0">
                <a:solidFill>
                  <a:srgbClr val="003399"/>
                </a:solidFill>
                <a:latin typeface="Arial" pitchFamily="34" charset="0"/>
                <a:ea typeface="ＭＳ Ｐゴシック" pitchFamily="34" charset="-128"/>
              </a:rPr>
              <a:t> National Research Service Award Short-Term Institutional Research Training Grants </a:t>
            </a:r>
            <a:r>
              <a:rPr lang="en-US" dirty="0" smtClean="0">
                <a:latin typeface="Arial" pitchFamily="34" charset="0"/>
                <a:ea typeface="ＭＳ Ｐゴシック" pitchFamily="34" charset="-128"/>
              </a:rPr>
              <a:t>SEPA – R25 - (Sci. Edu. partnership award) NIH-OD, Division of Program Coordination, Planning and Strategic Initiatives, Office of Research Infrastructure Programs (</a:t>
            </a:r>
            <a:r>
              <a:rPr lang="en-US" dirty="0" smtClean="0">
                <a:latin typeface="Arial" pitchFamily="34" charset="0"/>
                <a:ea typeface="ＭＳ Ｐゴシック" pitchFamily="34" charset="-128"/>
                <a:hlinkClick r:id="rId3"/>
              </a:rPr>
              <a:t>ORIP</a:t>
            </a:r>
            <a:r>
              <a:rPr lang="en-US" dirty="0" smtClean="0">
                <a:latin typeface="Arial" pitchFamily="34" charset="0"/>
                <a:ea typeface="ＭＳ Ｐゴシック" pitchFamily="34" charset="-128"/>
              </a:rPr>
              <a:t>) </a:t>
            </a:r>
            <a:r>
              <a:rPr lang="en-US" dirty="0" smtClean="0">
                <a:latin typeface="Arial" pitchFamily="34" charset="0"/>
                <a:ea typeface="ＭＳ Ｐゴシック" pitchFamily="34" charset="-128"/>
                <a:hlinkClick r:id="rId4"/>
              </a:rPr>
              <a:t>PAR-10-206</a:t>
            </a:r>
            <a:r>
              <a:rPr lang="en-US" dirty="0" smtClean="0">
                <a:latin typeface="Arial" pitchFamily="34" charset="0"/>
                <a:ea typeface="ＭＳ Ｐゴシック" pitchFamily="34" charset="-128"/>
              </a:rPr>
              <a:t> </a:t>
            </a:r>
          </a:p>
          <a:p>
            <a:pPr eaLnBrk="1" hangingPunct="1"/>
            <a:r>
              <a:rPr lang="en-US" dirty="0" smtClean="0">
                <a:latin typeface="Arial" pitchFamily="34" charset="0"/>
                <a:ea typeface="ＭＳ Ｐゴシック" pitchFamily="34" charset="-128"/>
              </a:rPr>
              <a:t>F31 - Ruth L. </a:t>
            </a:r>
            <a:r>
              <a:rPr lang="en-US" dirty="0" err="1" smtClean="0">
                <a:latin typeface="Arial" pitchFamily="34" charset="0"/>
                <a:ea typeface="ＭＳ Ｐゴシック" pitchFamily="34" charset="-128"/>
              </a:rPr>
              <a:t>Kirschstein</a:t>
            </a:r>
            <a:r>
              <a:rPr lang="en-US" dirty="0" smtClean="0">
                <a:latin typeface="Arial" pitchFamily="34" charset="0"/>
                <a:ea typeface="ＭＳ Ｐゴシック" pitchFamily="34" charset="-128"/>
              </a:rPr>
              <a:t> National Research Service Awards for Individual </a:t>
            </a:r>
            <a:r>
              <a:rPr lang="en-US" dirty="0" err="1" smtClean="0">
                <a:latin typeface="Arial" pitchFamily="34" charset="0"/>
                <a:ea typeface="ＭＳ Ｐゴシック" pitchFamily="34" charset="-128"/>
              </a:rPr>
              <a:t>Predoctoral</a:t>
            </a:r>
            <a:r>
              <a:rPr lang="en-US" dirty="0" smtClean="0">
                <a:latin typeface="Arial" pitchFamily="34" charset="0"/>
                <a:ea typeface="ＭＳ Ｐゴシック" pitchFamily="34" charset="-128"/>
              </a:rPr>
              <a:t> Fellows Ruth L. </a:t>
            </a:r>
            <a:r>
              <a:rPr lang="en-US" dirty="0" err="1" smtClean="0">
                <a:latin typeface="Arial" pitchFamily="34" charset="0"/>
                <a:ea typeface="ＭＳ Ｐゴシック" pitchFamily="34" charset="-128"/>
              </a:rPr>
              <a:t>Kirschstein</a:t>
            </a:r>
            <a:r>
              <a:rPr lang="en-US" dirty="0" smtClean="0">
                <a:latin typeface="Arial" pitchFamily="34" charset="0"/>
                <a:ea typeface="ＭＳ Ｐゴシック" pitchFamily="34" charset="-128"/>
              </a:rPr>
              <a:t> </a:t>
            </a:r>
          </a:p>
          <a:p>
            <a:pPr eaLnBrk="1" hangingPunct="1"/>
            <a:r>
              <a:rPr lang="en-US" dirty="0" smtClean="0">
                <a:latin typeface="Arial" pitchFamily="34" charset="0"/>
                <a:ea typeface="ＭＳ Ｐゴシック" pitchFamily="34" charset="-128"/>
              </a:rPr>
              <a:t>F32 - National Research Service Awards (NRSA) for Individual Postdoctoral Fellows </a:t>
            </a:r>
          </a:p>
          <a:p>
            <a:pPr eaLnBrk="1" hangingPunct="1"/>
            <a:r>
              <a:rPr lang="en-US" dirty="0" smtClean="0">
                <a:latin typeface="Arial" pitchFamily="34" charset="0"/>
                <a:ea typeface="ＭＳ Ｐゴシック" pitchFamily="34" charset="-128"/>
              </a:rPr>
              <a:t>F33 - Ruth L. </a:t>
            </a:r>
            <a:r>
              <a:rPr lang="en-US" dirty="0" err="1" smtClean="0">
                <a:latin typeface="Arial" pitchFamily="34" charset="0"/>
                <a:ea typeface="ＭＳ Ｐゴシック" pitchFamily="34" charset="-128"/>
              </a:rPr>
              <a:t>Kirschstein</a:t>
            </a:r>
            <a:r>
              <a:rPr lang="en-US" dirty="0" smtClean="0">
                <a:latin typeface="Arial" pitchFamily="34" charset="0"/>
                <a:ea typeface="ＭＳ Ｐゴシック" pitchFamily="34" charset="-128"/>
              </a:rPr>
              <a:t> National Research Service Awards (NRSA) for Individual Senior Fellows</a:t>
            </a:r>
          </a:p>
          <a:p>
            <a:pPr eaLnBrk="1" hangingPunct="1"/>
            <a:r>
              <a:rPr lang="en-US" dirty="0" smtClean="0">
                <a:latin typeface="Arial" pitchFamily="34" charset="0"/>
                <a:ea typeface="ＭＳ Ｐゴシック" pitchFamily="34" charset="-128"/>
              </a:rPr>
              <a:t>K01 - Mentored Research Scientist Development Award </a:t>
            </a:r>
          </a:p>
          <a:p>
            <a:pPr eaLnBrk="1" hangingPunct="1"/>
            <a:r>
              <a:rPr lang="en-US" dirty="0" smtClean="0">
                <a:latin typeface="Arial" pitchFamily="34" charset="0"/>
                <a:ea typeface="ＭＳ Ｐゴシック" pitchFamily="34" charset="-128"/>
              </a:rPr>
              <a:t>K02 - Independent Scientist Award</a:t>
            </a:r>
          </a:p>
          <a:p>
            <a:pPr eaLnBrk="1" hangingPunct="1"/>
            <a:r>
              <a:rPr lang="en-US" dirty="0" smtClean="0">
                <a:latin typeface="Arial" pitchFamily="34" charset="0"/>
                <a:ea typeface="ＭＳ Ｐゴシック" pitchFamily="34" charset="-128"/>
              </a:rPr>
              <a:t>K07 - Academic Career Award</a:t>
            </a:r>
          </a:p>
          <a:p>
            <a:pPr eaLnBrk="1" hangingPunct="1"/>
            <a:r>
              <a:rPr lang="en-US" dirty="0" smtClean="0">
                <a:latin typeface="Arial" pitchFamily="34" charset="0"/>
                <a:ea typeface="ＭＳ Ｐゴシック" pitchFamily="34" charset="-128"/>
              </a:rPr>
              <a:t>K08 - Mentored Clinical Scientist Research Career Development Award </a:t>
            </a:r>
          </a:p>
          <a:p>
            <a:pPr eaLnBrk="1" hangingPunct="1"/>
            <a:r>
              <a:rPr lang="en-US" dirty="0" smtClean="0">
                <a:latin typeface="Arial" pitchFamily="34" charset="0"/>
                <a:ea typeface="ＭＳ Ｐゴシック" pitchFamily="34" charset="-128"/>
              </a:rPr>
              <a:t>K23 - Mentored Patient-Oriented Research Career Development Award</a:t>
            </a:r>
          </a:p>
          <a:p>
            <a:pPr eaLnBrk="1" hangingPunct="1"/>
            <a:r>
              <a:rPr lang="en-US" dirty="0" smtClean="0">
                <a:latin typeface="Arial" pitchFamily="34" charset="0"/>
                <a:ea typeface="ＭＳ Ｐゴシック" pitchFamily="34" charset="-128"/>
              </a:rPr>
              <a:t>K24 - Midcareer Investigator Award in Patient-Oriented Research</a:t>
            </a:r>
          </a:p>
          <a:p>
            <a:pPr eaLnBrk="1" hangingPunct="1"/>
            <a:r>
              <a:rPr lang="en-US" dirty="0" smtClean="0">
                <a:latin typeface="Arial" pitchFamily="34" charset="0"/>
                <a:ea typeface="ＭＳ Ｐゴシック" pitchFamily="34" charset="-128"/>
              </a:rPr>
              <a:t>K25 - Mentored Quantitative Research Development Award </a:t>
            </a:r>
          </a:p>
          <a:p>
            <a:pPr eaLnBrk="1" hangingPunct="1"/>
            <a:r>
              <a:rPr lang="en-US" dirty="0" smtClean="0">
                <a:latin typeface="Arial" pitchFamily="34" charset="0"/>
                <a:ea typeface="ＭＳ Ｐゴシック" pitchFamily="34" charset="-128"/>
              </a:rPr>
              <a:t>K99-R00  - NIH Pathway to Independence Award</a:t>
            </a:r>
          </a:p>
        </p:txBody>
      </p:sp>
    </p:spTree>
    <p:extLst>
      <p:ext uri="{BB962C8B-B14F-4D97-AF65-F5344CB8AC3E}">
        <p14:creationId xmlns:p14="http://schemas.microsoft.com/office/powerpoint/2010/main" val="370156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itchFamily="34" charset="0"/>
                <a:ea typeface="ＭＳ Ｐゴシック" pitchFamily="34" charset="-128"/>
              </a:rPr>
              <a:t>Http://grants.nih.gov/grants/guide/pa-files/PA-11-197.html</a:t>
            </a:r>
          </a:p>
          <a:p>
            <a:endParaRPr lang="en-US" dirty="0" smtClean="0">
              <a:latin typeface="Arial" pitchFamily="34" charset="0"/>
              <a:ea typeface="ＭＳ Ｐゴシック" pitchFamily="34" charset="-128"/>
            </a:endParaRPr>
          </a:p>
          <a:p>
            <a:endParaRPr lang="en-US" dirty="0" smtClean="0">
              <a:effectLst/>
            </a:endParaRPr>
          </a:p>
          <a:p>
            <a:pPr lvl="1"/>
            <a:r>
              <a:rPr lang="en-US" dirty="0" smtClean="0">
                <a:effectLst/>
              </a:rPr>
              <a:t>Award recipients will be expected to compete successfully for independent R01 support from the NIH during the career transition award period </a:t>
            </a:r>
          </a:p>
          <a:p>
            <a:pPr lvl="1"/>
            <a:r>
              <a:rPr lang="en-US" dirty="0" smtClean="0">
                <a:effectLst/>
              </a:rPr>
              <a:t>Eligible Principal Investigators include outstanding postdoctoral candidates who have terminal clinical or research doctorates who have no more than 5 years of postdoctoral research training</a:t>
            </a:r>
          </a:p>
          <a:p>
            <a:pPr lvl="1"/>
            <a:r>
              <a:rPr lang="en-US" dirty="0" smtClean="0">
                <a:effectLst/>
              </a:rPr>
              <a:t>Foreign institutions are not eligible to apply</a:t>
            </a:r>
          </a:p>
          <a:p>
            <a:pPr lvl="1"/>
            <a:r>
              <a:rPr lang="en-US" dirty="0" smtClean="0">
                <a:effectLst/>
              </a:rPr>
              <a:t>PI does not have to be a U.S. citizen</a:t>
            </a:r>
            <a:br>
              <a:rPr lang="en-US" dirty="0" smtClean="0">
                <a:effectLst/>
              </a:rPr>
            </a:br>
            <a:endParaRPr lang="en-US" dirty="0" smtClean="0">
              <a:effectLst/>
            </a:endParaRPr>
          </a:p>
          <a:p>
            <a:pPr lvl="1"/>
            <a:r>
              <a:rPr lang="en-US" dirty="0" smtClean="0">
                <a:effectLst/>
              </a:rPr>
              <a:t>See parent FOA: </a:t>
            </a:r>
            <a:r>
              <a:rPr lang="en-US" dirty="0" smtClean="0">
                <a:effectLst/>
                <a:hlinkClick r:id="rId3"/>
              </a:rPr>
              <a:t>PA-11-197</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1032188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489558-7009-4F5B-9149-D2DA4C601957}" type="slidenum">
              <a:rPr lang="en-US" smtClean="0">
                <a:solidFill>
                  <a:srgbClr val="000000"/>
                </a:solidFill>
              </a:rPr>
              <a:pPr eaLnBrk="1" hangingPunct="1"/>
              <a:t>56</a:t>
            </a:fld>
            <a:endParaRPr lang="en-US" smtClean="0">
              <a:solidFill>
                <a:srgbClr val="000000"/>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ea typeface="ＭＳ Ｐゴシック" pitchFamily="34" charset="-128"/>
              </a:rPr>
              <a:t>Did you know that the success rate for new applicants was 30% to 45% in FY 2011?</a:t>
            </a:r>
          </a:p>
          <a:p>
            <a:endParaRPr lang="en-US" sz="1000" dirty="0">
              <a:ea typeface="ＭＳ Ｐゴシック" pitchFamily="34" charset="-128"/>
            </a:endParaRPr>
          </a:p>
          <a:p>
            <a:r>
              <a:rPr lang="en-US" sz="1000" dirty="0">
                <a:ea typeface="ＭＳ Ｐゴシック" pitchFamily="34" charset="-128"/>
              </a:rPr>
              <a:t>The five LRPs offered by the NIH include the Clinical Research LRP, Clinical</a:t>
            </a:r>
          </a:p>
          <a:p>
            <a:r>
              <a:rPr lang="en-US" sz="1000" dirty="0">
                <a:ea typeface="ＭＳ Ｐゴシック" pitchFamily="34" charset="-128"/>
              </a:rPr>
              <a:t>Research LRP for Individuals from Disadvantaged Backgrounds, Contraception</a:t>
            </a:r>
          </a:p>
          <a:p>
            <a:r>
              <a:rPr lang="en-US" sz="1000" dirty="0">
                <a:ea typeface="ＭＳ Ｐゴシック" pitchFamily="34" charset="-128"/>
              </a:rPr>
              <a:t>and Infertility Research LRP, Health Disparities Research LRP, and Pediatric</a:t>
            </a:r>
          </a:p>
          <a:p>
            <a:r>
              <a:rPr lang="en-US" sz="1000" dirty="0">
                <a:ea typeface="ＭＳ Ｐゴシック" pitchFamily="34" charset="-128"/>
              </a:rPr>
              <a:t>Research LRP.  Through these programs, the NIH offers to repay up to $35,000</a:t>
            </a:r>
          </a:p>
          <a:p>
            <a:r>
              <a:rPr lang="en-US" sz="1000" dirty="0">
                <a:ea typeface="ＭＳ Ｐゴシック" pitchFamily="34" charset="-128"/>
              </a:rPr>
              <a:t>annually of the qualified educational debt of health professionals pursuing</a:t>
            </a:r>
          </a:p>
          <a:p>
            <a:r>
              <a:rPr lang="en-US" sz="1000" dirty="0">
                <a:ea typeface="ＭＳ Ｐゴシック" pitchFamily="34" charset="-128"/>
              </a:rPr>
              <a:t>careers in biomedical and behavioral research. The programs also provide</a:t>
            </a:r>
          </a:p>
          <a:p>
            <a:r>
              <a:rPr lang="en-US" sz="1000" dirty="0">
                <a:ea typeface="ＭＳ Ｐゴシック" pitchFamily="34" charset="-128"/>
              </a:rPr>
              <a:t>payment for Federal and tax liabilities.</a:t>
            </a:r>
          </a:p>
          <a:p>
            <a:r>
              <a:rPr lang="en-US" sz="1000" dirty="0">
                <a:ea typeface="ＭＳ Ｐゴシック" pitchFamily="34" charset="-128"/>
              </a:rPr>
              <a:t> </a:t>
            </a:r>
          </a:p>
          <a:p>
            <a:r>
              <a:rPr lang="en-US" sz="1000" dirty="0">
                <a:ea typeface="ＭＳ Ｐゴシック" pitchFamily="34" charset="-128"/>
              </a:rPr>
              <a:t>To qualify, applicants must possess a doctoral-level degree, devote 50% or</a:t>
            </a:r>
          </a:p>
          <a:p>
            <a:r>
              <a:rPr lang="en-US" sz="1000" dirty="0">
                <a:ea typeface="ＭＳ Ｐゴシック" pitchFamily="34" charset="-128"/>
              </a:rPr>
              <a:t>more of their time (for an average of 20 hours per week during each contract</a:t>
            </a:r>
          </a:p>
          <a:p>
            <a:r>
              <a:rPr lang="en-US" sz="1000" dirty="0">
                <a:ea typeface="ＭＳ Ｐゴシック" pitchFamily="34" charset="-128"/>
              </a:rPr>
              <a:t>quarter) to research funded by a domestic non-profit organization or</a:t>
            </a:r>
          </a:p>
          <a:p>
            <a:r>
              <a:rPr lang="en-US" sz="1000" dirty="0">
                <a:ea typeface="ＭＳ Ｐゴシック" pitchFamily="34" charset="-128"/>
              </a:rPr>
              <a:t>government entity (Federal, state, or local), and have educational loan debt</a:t>
            </a:r>
          </a:p>
          <a:p>
            <a:r>
              <a:rPr lang="en-US" sz="1000" dirty="0">
                <a:ea typeface="ＭＳ Ｐゴシック" pitchFamily="34" charset="-128"/>
              </a:rPr>
              <a:t>equal to or exceeding 20% of their institutional base salary. Applicants</a:t>
            </a:r>
          </a:p>
          <a:p>
            <a:r>
              <a:rPr lang="en-US" sz="1000" dirty="0">
                <a:ea typeface="ＭＳ Ｐゴシック" pitchFamily="34" charset="-128"/>
              </a:rPr>
              <a:t>must also be U.S. citizens, permanent residents, or U.S. nationals to be</a:t>
            </a:r>
          </a:p>
          <a:p>
            <a:r>
              <a:rPr lang="en-US" sz="1000" dirty="0">
                <a:ea typeface="ＭＳ Ｐゴシック" pitchFamily="34" charset="-128"/>
              </a:rPr>
              <a:t>eligible. </a:t>
            </a:r>
          </a:p>
          <a:p>
            <a:r>
              <a:rPr lang="en-US" sz="1000" dirty="0">
                <a:ea typeface="ＭＳ Ｐゴシック" pitchFamily="34" charset="-128"/>
              </a:rPr>
              <a:t>Eligible loans are those obtained from a U.S. or other government entity, academic institution, </a:t>
            </a:r>
          </a:p>
          <a:p>
            <a:r>
              <a:rPr lang="en-US" sz="1000" dirty="0">
                <a:ea typeface="ＭＳ Ｐゴシック" pitchFamily="34" charset="-128"/>
              </a:rPr>
              <a:t>or a commercial or other chartered U.S. lending institution</a:t>
            </a:r>
          </a:p>
        </p:txBody>
      </p:sp>
    </p:spTree>
    <p:extLst>
      <p:ext uri="{BB962C8B-B14F-4D97-AF65-F5344CB8AC3E}">
        <p14:creationId xmlns:p14="http://schemas.microsoft.com/office/powerpoint/2010/main" val="3253972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28D0A2-F5B1-4CC6-BE94-F9198FF32C3C}" type="slidenum">
              <a:rPr lang="en-US" smtClean="0">
                <a:solidFill>
                  <a:srgbClr val="000000"/>
                </a:solidFill>
              </a:rPr>
              <a:pPr eaLnBrk="1" hangingPunct="1"/>
              <a:t>57</a:t>
            </a:fld>
            <a:endParaRPr lang="en-US" smtClean="0">
              <a:solidFill>
                <a:srgbClr val="000000"/>
              </a:solidFill>
            </a:endParaRPr>
          </a:p>
        </p:txBody>
      </p:sp>
      <p:sp>
        <p:nvSpPr>
          <p:cNvPr id="216067" name="Rectangle 2"/>
          <p:cNvSpPr>
            <a:spLocks noGrp="1" noRot="1" noChangeAspect="1" noChangeArrowheads="1" noTextEdit="1"/>
          </p:cNvSpPr>
          <p:nvPr>
            <p:ph type="sldImg"/>
          </p:nvPr>
        </p:nvSpPr>
        <p:spPr>
          <a:xfrm>
            <a:off x="1189038" y="703263"/>
            <a:ext cx="4630737" cy="3473450"/>
          </a:xfrm>
          <a:ln/>
        </p:spPr>
      </p:sp>
      <p:sp>
        <p:nvSpPr>
          <p:cNvPr id="216068"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lstStyle/>
          <a:p>
            <a:pPr lvl="1"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565516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2B080EA-48A7-4DF2-9987-C6B156932E7E}" type="slidenum">
              <a:rPr lang="en-US" smtClean="0">
                <a:solidFill>
                  <a:srgbClr val="000000"/>
                </a:solidFill>
              </a:rPr>
              <a:pPr eaLnBrk="1" hangingPunct="1"/>
              <a:t>59</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912510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A5263B6-6BFF-4CAC-AF6B-72B6B41EE17B}" type="slidenum">
              <a:rPr lang="en-US" smtClean="0">
                <a:solidFill>
                  <a:srgbClr val="000000"/>
                </a:solidFill>
              </a:rPr>
              <a:pPr eaLnBrk="1" hangingPunct="1"/>
              <a:t>60</a:t>
            </a:fld>
            <a:endParaRPr lang="en-US" smtClean="0">
              <a:solidFill>
                <a:srgbClr val="000000"/>
              </a:solidFill>
            </a:endParaRPr>
          </a:p>
        </p:txBody>
      </p:sp>
      <p:sp>
        <p:nvSpPr>
          <p:cNvPr id="218115" name="Rectangle 2"/>
          <p:cNvSpPr>
            <a:spLocks noGrp="1" noRot="1" noChangeAspect="1" noChangeArrowheads="1" noTextEdit="1"/>
          </p:cNvSpPr>
          <p:nvPr>
            <p:ph type="sldImg"/>
          </p:nvPr>
        </p:nvSpPr>
        <p:spPr>
          <a:xfrm>
            <a:off x="1189038" y="703263"/>
            <a:ext cx="4630737" cy="3473450"/>
          </a:xfrm>
          <a:ln/>
        </p:spPr>
      </p:sp>
      <p:sp>
        <p:nvSpPr>
          <p:cNvPr id="21811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lstStyle/>
          <a:p>
            <a:pPr eaLnBrk="1" hangingPunct="1"/>
            <a:r>
              <a:rPr lang="en-US" dirty="0" smtClean="0">
                <a:latin typeface="Arial" pitchFamily="34" charset="0"/>
                <a:ea typeface="ＭＳ Ｐゴシック" pitchFamily="34" charset="-128"/>
              </a:rPr>
              <a:t>   The NIH seeks to ensure integrity and accountability in it grants administration processes by </a:t>
            </a:r>
          </a:p>
          <a:p>
            <a:pPr eaLnBrk="1" hangingPunct="1"/>
            <a:r>
              <a:rPr lang="en-US" dirty="0" smtClean="0">
                <a:latin typeface="Arial" pitchFamily="34" charset="0"/>
                <a:ea typeface="ＭＳ Ｐゴシック" pitchFamily="34" charset="-128"/>
              </a:rPr>
              <a:t>Relying on system of checks and balances to make a separation of responsibilities</a:t>
            </a:r>
          </a:p>
          <a:p>
            <a:pPr eaLnBrk="1" hangingPunct="1"/>
            <a:endParaRPr lang="en-US" dirty="0" smtClean="0">
              <a:latin typeface="Arial" pitchFamily="34" charset="0"/>
              <a:ea typeface="ＭＳ Ｐゴシック" pitchFamily="34" charset="-128"/>
            </a:endParaRPr>
          </a:p>
          <a:p>
            <a:pPr eaLnBrk="1" hangingPunct="1">
              <a:buFontTx/>
              <a:buChar char="•"/>
            </a:pPr>
            <a:r>
              <a:rPr lang="en-US" dirty="0" smtClean="0">
                <a:latin typeface="Arial" pitchFamily="34" charset="0"/>
                <a:ea typeface="ＭＳ Ｐゴシック" pitchFamily="34" charset="-128"/>
              </a:rPr>
              <a:t>None of theses entities are responsible for or report to the other. these roles are separate and distinct.  They must work together.</a:t>
            </a:r>
          </a:p>
          <a:p>
            <a:pPr lvl="2" eaLnBrk="1" hangingPunct="1">
              <a:buFontTx/>
              <a:buChar char="•"/>
            </a:pP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538078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6D766D9-5019-432A-A895-43B2F42B8553}" type="slidenum">
              <a:rPr lang="en-US" smtClean="0">
                <a:solidFill>
                  <a:srgbClr val="000000"/>
                </a:solidFill>
              </a:rPr>
              <a:pPr eaLnBrk="1" hangingPunct="1"/>
              <a:t>61</a:t>
            </a:fld>
            <a:endParaRPr lang="en-US" smtClean="0">
              <a:solidFill>
                <a:srgbClr val="000000"/>
              </a:solidFill>
            </a:endParaRPr>
          </a:p>
        </p:txBody>
      </p:sp>
      <p:sp>
        <p:nvSpPr>
          <p:cNvPr id="219139" name="Rectangle 2"/>
          <p:cNvSpPr>
            <a:spLocks noGrp="1" noRot="1" noChangeAspect="1" noChangeArrowheads="1" noTextEdit="1"/>
          </p:cNvSpPr>
          <p:nvPr>
            <p:ph type="sldImg"/>
          </p:nvPr>
        </p:nvSpPr>
        <p:spPr>
          <a:xfrm>
            <a:off x="1189038" y="703263"/>
            <a:ext cx="4630737" cy="3473450"/>
          </a:xfrm>
          <a:ln/>
        </p:spPr>
      </p:sp>
      <p:sp>
        <p:nvSpPr>
          <p:cNvPr id="219140"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lstStyle/>
          <a:p>
            <a:pPr eaLnBrk="1" hangingPunct="1"/>
            <a:r>
              <a:rPr lang="en-US" dirty="0" smtClean="0">
                <a:latin typeface="Arial" pitchFamily="34" charset="0"/>
                <a:ea typeface="ＭＳ Ｐゴシック" pitchFamily="34" charset="-128"/>
              </a:rPr>
              <a:t>award made to institution</a:t>
            </a:r>
          </a:p>
          <a:p>
            <a:pPr eaLnBrk="1" hangingPunct="1"/>
            <a:r>
              <a:rPr lang="en-US" dirty="0" smtClean="0">
                <a:latin typeface="Arial" pitchFamily="34" charset="0"/>
                <a:ea typeface="ＭＳ Ｐゴシック" pitchFamily="34" charset="-128"/>
              </a:rPr>
              <a:t>-legally responsible</a:t>
            </a:r>
          </a:p>
          <a:p>
            <a:pPr eaLnBrk="1" hangingPunct="1"/>
            <a:r>
              <a:rPr lang="en-US" dirty="0" smtClean="0">
                <a:latin typeface="Arial" pitchFamily="34" charset="0"/>
                <a:ea typeface="ＭＳ Ｐゴシック" pitchFamily="34" charset="-128"/>
              </a:rPr>
              <a:t>-assures compliance with Federal regulations, policies, and procedures</a:t>
            </a:r>
          </a:p>
          <a:p>
            <a:pPr eaLnBrk="1" hangingPunct="1"/>
            <a:r>
              <a:rPr lang="en-US" dirty="0" smtClean="0">
                <a:latin typeface="Arial" pitchFamily="34" charset="0"/>
                <a:ea typeface="ＭＳ Ｐゴシック" pitchFamily="34" charset="-128"/>
              </a:rPr>
              <a:t>-monitors proper conduct of the project</a:t>
            </a:r>
          </a:p>
          <a:p>
            <a:pPr eaLnBrk="1" hangingPunct="1"/>
            <a:r>
              <a:rPr lang="en-US" dirty="0" smtClean="0">
                <a:latin typeface="Arial" pitchFamily="34" charset="0"/>
                <a:ea typeface="ＭＳ Ｐゴシック" pitchFamily="34" charset="-128"/>
              </a:rPr>
              <a:t>-fiscal management of the project</a:t>
            </a:r>
          </a:p>
          <a:p>
            <a:pPr eaLnBrk="1" hangingPunct="1"/>
            <a:r>
              <a:rPr lang="en-US" dirty="0" smtClean="0">
                <a:latin typeface="Arial" pitchFamily="34" charset="0"/>
                <a:ea typeface="ＭＳ Ｐゴシック" pitchFamily="34" charset="-128"/>
              </a:rPr>
              <a:t>-oversight on allocation decisions</a:t>
            </a:r>
          </a:p>
          <a:p>
            <a:pPr eaLnBrk="1" hangingPunct="1"/>
            <a:r>
              <a:rPr lang="en-US" dirty="0" smtClean="0">
                <a:latin typeface="Arial" pitchFamily="34" charset="0"/>
                <a:ea typeface="ＭＳ Ｐゴシック" pitchFamily="34" charset="-128"/>
              </a:rPr>
              <a:t>Grant awards are made to the institution in accordance with the signature of the Authorized Institutional Official. </a:t>
            </a:r>
          </a:p>
          <a:p>
            <a:pPr eaLnBrk="1" hangingPunct="1"/>
            <a:r>
              <a:rPr lang="en-US" dirty="0" smtClean="0">
                <a:latin typeface="Arial" pitchFamily="34" charset="0"/>
                <a:ea typeface="ＭＳ Ｐゴシック" pitchFamily="34" charset="-128"/>
              </a:rPr>
              <a:t>The Authorized Institutional Official signs the grant application on behalf of the grantee institution. </a:t>
            </a:r>
          </a:p>
          <a:p>
            <a:pPr eaLnBrk="1" hangingPunct="1"/>
            <a:r>
              <a:rPr lang="en-US" i="1" dirty="0" smtClean="0">
                <a:latin typeface="Arial" pitchFamily="34" charset="0"/>
                <a:ea typeface="ＭＳ Ｐゴシック" pitchFamily="34" charset="-128"/>
              </a:rPr>
              <a:t>The grantee institution assures compliance with Federal regulations, policies and procedures.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49915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F43AA11-ED05-4631-AC05-0A105F562DF4}" type="slidenum">
              <a:rPr lang="en-US" smtClean="0">
                <a:solidFill>
                  <a:srgbClr val="000000"/>
                </a:solidFill>
              </a:rPr>
              <a:pPr eaLnBrk="1" hangingPunct="1"/>
              <a:t>9</a:t>
            </a:fld>
            <a:endParaRPr lang="en-US" smtClean="0">
              <a:solidFill>
                <a:srgbClr val="000000"/>
              </a:solidFill>
            </a:endParaRPr>
          </a:p>
        </p:txBody>
      </p:sp>
      <p:sp>
        <p:nvSpPr>
          <p:cNvPr id="182275" name="Rectangle 2"/>
          <p:cNvSpPr>
            <a:spLocks noGrp="1" noRot="1" noChangeAspect="1" noChangeArrowheads="1" noTextEdit="1"/>
          </p:cNvSpPr>
          <p:nvPr>
            <p:ph type="sldImg"/>
          </p:nvPr>
        </p:nvSpPr>
        <p:spPr>
          <a:xfrm>
            <a:off x="1192213" y="703263"/>
            <a:ext cx="4630737" cy="3473450"/>
          </a:xfrm>
          <a:ln/>
        </p:spPr>
      </p:sp>
      <p:sp>
        <p:nvSpPr>
          <p:cNvPr id="18227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782628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E8F9397-5B9D-4814-98F6-E692C090EEFE}" type="slidenum">
              <a:rPr lang="en-US" smtClean="0">
                <a:solidFill>
                  <a:srgbClr val="000000"/>
                </a:solidFill>
              </a:rPr>
              <a:pPr eaLnBrk="1" hangingPunct="1"/>
              <a:t>62</a:t>
            </a:fld>
            <a:endParaRPr lang="en-US" smtClean="0">
              <a:solidFill>
                <a:srgbClr val="000000"/>
              </a:solidFill>
            </a:endParaRPr>
          </a:p>
        </p:txBody>
      </p:sp>
      <p:sp>
        <p:nvSpPr>
          <p:cNvPr id="220163" name="Rectangle 2"/>
          <p:cNvSpPr>
            <a:spLocks noGrp="1" noRot="1" noChangeAspect="1" noChangeArrowheads="1" noTextEdit="1"/>
          </p:cNvSpPr>
          <p:nvPr>
            <p:ph type="sldImg"/>
          </p:nvPr>
        </p:nvSpPr>
        <p:spPr>
          <a:xfrm>
            <a:off x="1189038" y="703263"/>
            <a:ext cx="4630737" cy="3473450"/>
          </a:xfrm>
          <a:ln/>
        </p:spPr>
      </p:sp>
      <p:sp>
        <p:nvSpPr>
          <p:cNvPr id="220164"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normAutofit fontScale="92500" lnSpcReduction="10000"/>
          </a:bodyPr>
          <a:lstStyle/>
          <a:p>
            <a:pPr lvl="1" eaLnBrk="1" hangingPunct="1">
              <a:buFontTx/>
              <a:buChar char="•"/>
            </a:pPr>
            <a:r>
              <a:rPr lang="en-US" dirty="0" smtClean="0">
                <a:latin typeface="Arial" pitchFamily="34" charset="0"/>
                <a:ea typeface="ＭＳ Ｐゴシック" pitchFamily="34" charset="-128"/>
              </a:rPr>
              <a:t>This official is the designated representative of the grantee organization in matters related to the award and administration of its NIH grants.  </a:t>
            </a:r>
          </a:p>
          <a:p>
            <a:pPr lvl="1" eaLnBrk="1" hangingPunct="1"/>
            <a:r>
              <a:rPr lang="en-US" dirty="0" smtClean="0">
                <a:latin typeface="Arial" pitchFamily="34" charset="0"/>
                <a:ea typeface="ＭＳ Ｐゴシック" pitchFamily="34" charset="-128"/>
              </a:rPr>
              <a:t>This is the official that signs the grant application.  </a:t>
            </a:r>
          </a:p>
          <a:p>
            <a:pPr lvl="1" eaLnBrk="1" hangingPunct="1"/>
            <a:r>
              <a:rPr lang="en-US" dirty="0" smtClean="0">
                <a:latin typeface="Arial" pitchFamily="34" charset="0"/>
                <a:ea typeface="ＭＳ Ｐゴシック" pitchFamily="34" charset="-128"/>
              </a:rPr>
              <a:t>In signing the grant application, this individual indicates the applicant organization</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intent to comply with all applicable terms and conditions of award, including assurances and certifications referenced in the application, and attests to the fact that the administrative, fiscal, and scientific information in the application is true and complete and in conformance with governing Federal and organization requirements.  (</a:t>
            </a:r>
            <a:r>
              <a:rPr lang="en-US" altLang="ja-JP" u="sng" dirty="0" smtClean="0">
                <a:latin typeface="Arial" pitchFamily="34" charset="0"/>
                <a:ea typeface="ＭＳ Ｐゴシック" pitchFamily="34" charset="-128"/>
              </a:rPr>
              <a:t>False, fictitious, or fraudulent statements or claims made to the Federal Government are subject to criminal, civil, or administrative penalties).</a:t>
            </a:r>
            <a:endParaRPr lang="en-US" altLang="ja-JP" dirty="0" smtClean="0">
              <a:latin typeface="Arial" pitchFamily="34" charset="0"/>
              <a:ea typeface="ＭＳ Ｐゴシック" pitchFamily="34" charset="-128"/>
            </a:endParaRPr>
          </a:p>
          <a:p>
            <a:pPr lvl="1" eaLnBrk="1" hangingPunct="1"/>
            <a:r>
              <a:rPr lang="en-US" dirty="0" smtClean="0">
                <a:latin typeface="Arial" pitchFamily="34" charset="0"/>
                <a:ea typeface="ＭＳ Ｐゴシック" pitchFamily="34" charset="-128"/>
              </a:rPr>
              <a:t>This individual</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signature on the grant application also assures that the applicant organization will be accountable for:</a:t>
            </a:r>
          </a:p>
          <a:p>
            <a:pPr lvl="1" eaLnBrk="1" hangingPunct="1">
              <a:buFontTx/>
              <a:buChar char="-"/>
            </a:pPr>
            <a:r>
              <a:rPr lang="en-US" u="sng" dirty="0" smtClean="0">
                <a:latin typeface="Arial" pitchFamily="34" charset="0"/>
                <a:ea typeface="ＭＳ Ｐゴシック" pitchFamily="34" charset="-128"/>
              </a:rPr>
              <a:t>the appropriate use of funds</a:t>
            </a:r>
            <a:r>
              <a:rPr lang="en-US" dirty="0" smtClean="0">
                <a:latin typeface="Arial" pitchFamily="34" charset="0"/>
                <a:ea typeface="ＭＳ Ｐゴシック" pitchFamily="34" charset="-128"/>
              </a:rPr>
              <a:t> awarded and for </a:t>
            </a:r>
            <a:r>
              <a:rPr lang="en-US" u="sng" dirty="0" smtClean="0">
                <a:latin typeface="Arial" pitchFamily="34" charset="0"/>
                <a:ea typeface="ＭＳ Ｐゴシック" pitchFamily="34" charset="-128"/>
              </a:rPr>
              <a:t>the performance</a:t>
            </a:r>
            <a:r>
              <a:rPr lang="en-US" dirty="0" smtClean="0">
                <a:latin typeface="Arial" pitchFamily="34" charset="0"/>
                <a:ea typeface="ＭＳ Ｐゴシック" pitchFamily="34" charset="-128"/>
              </a:rPr>
              <a:t> of the resulting grant-supported project or activities. This individual is responsible for assuring that the organization complies organization-wide requirements, such as financial management and property management.  Assures compliance with Federal regulations, policies and procedures</a:t>
            </a:r>
            <a:r>
              <a:rPr lang="en-US" i="1" dirty="0" smtClean="0">
                <a:latin typeface="Arial" pitchFamily="34" charset="0"/>
                <a:ea typeface="ＭＳ Ｐゴシック" pitchFamily="34" charset="-128"/>
              </a:rPr>
              <a:t>.</a:t>
            </a:r>
          </a:p>
          <a:p>
            <a:pPr lvl="1" eaLnBrk="1" hangingPunct="1">
              <a:buFontTx/>
              <a:buChar char="-"/>
            </a:pPr>
            <a:endParaRPr lang="en-US" i="1" dirty="0" smtClean="0">
              <a:latin typeface="Arial" pitchFamily="34" charset="0"/>
              <a:ea typeface="ＭＳ Ｐゴシック" pitchFamily="34" charset="-128"/>
            </a:endParaRPr>
          </a:p>
          <a:p>
            <a:pPr lvl="1" eaLnBrk="1" hangingPunct="1">
              <a:buFontTx/>
              <a:buChar char="-"/>
            </a:pPr>
            <a:r>
              <a:rPr lang="en-US" b="1" i="1" dirty="0" smtClean="0">
                <a:latin typeface="Arial" pitchFamily="34" charset="0"/>
                <a:ea typeface="ＭＳ Ｐゴシック" pitchFamily="34" charset="-128"/>
              </a:rPr>
              <a:t>IMPORTANT:</a:t>
            </a:r>
            <a:r>
              <a:rPr lang="en-US" i="1" dirty="0" smtClean="0">
                <a:latin typeface="Arial" pitchFamily="34" charset="0"/>
                <a:ea typeface="ＭＳ Ｐゴシック" pitchFamily="34" charset="-128"/>
              </a:rPr>
              <a:t> Only an Authorized Organization Representative (AOR) can submit applications to Grants.gov on behalf of an organization.</a:t>
            </a:r>
            <a:br>
              <a:rPr lang="en-US" i="1" dirty="0" smtClean="0">
                <a:latin typeface="Arial" pitchFamily="34" charset="0"/>
                <a:ea typeface="ＭＳ Ｐゴシック" pitchFamily="34" charset="-128"/>
              </a:rPr>
            </a:br>
            <a:r>
              <a:rPr lang="en-US" i="1" dirty="0" smtClean="0">
                <a:latin typeface="Arial" pitchFamily="34" charset="0"/>
                <a:ea typeface="ＭＳ Ｐゴシック" pitchFamily="34" charset="-128"/>
              </a:rPr>
              <a:t>(this person has been known up to now as the </a:t>
            </a:r>
            <a:r>
              <a:rPr lang="ja-JP" altLang="en-US" i="1" dirty="0" smtClean="0">
                <a:latin typeface="Arial" pitchFamily="34" charset="0"/>
                <a:ea typeface="ＭＳ Ｐゴシック" pitchFamily="34" charset="-128"/>
              </a:rPr>
              <a:t>“</a:t>
            </a:r>
            <a:r>
              <a:rPr lang="en-US" altLang="ja-JP" i="1" dirty="0" smtClean="0">
                <a:latin typeface="Arial" pitchFamily="34" charset="0"/>
                <a:ea typeface="ＭＳ Ｐゴシック" pitchFamily="34" charset="-128"/>
              </a:rPr>
              <a:t>Business Official</a:t>
            </a:r>
            <a:r>
              <a:rPr lang="ja-JP" altLang="en-US" i="1" dirty="0" smtClean="0">
                <a:latin typeface="Arial" pitchFamily="34" charset="0"/>
                <a:ea typeface="ＭＳ Ｐゴシック" pitchFamily="34" charset="-128"/>
              </a:rPr>
              <a:t>”</a:t>
            </a:r>
            <a:r>
              <a:rPr lang="en-US" altLang="ja-JP" i="1" dirty="0" smtClean="0">
                <a:latin typeface="Arial" pitchFamily="34" charset="0"/>
                <a:ea typeface="ＭＳ Ｐゴシック" pitchFamily="34" charset="-128"/>
              </a:rPr>
              <a:t> or the </a:t>
            </a:r>
            <a:r>
              <a:rPr lang="ja-JP" altLang="en-US" i="1" dirty="0" smtClean="0">
                <a:latin typeface="Arial" pitchFamily="34" charset="0"/>
                <a:ea typeface="ＭＳ Ｐゴシック" pitchFamily="34" charset="-128"/>
              </a:rPr>
              <a:t>“</a:t>
            </a:r>
            <a:r>
              <a:rPr lang="en-US" altLang="ja-JP" i="1" dirty="0" smtClean="0">
                <a:latin typeface="Arial" pitchFamily="34" charset="0"/>
                <a:ea typeface="ＭＳ Ｐゴシック" pitchFamily="34" charset="-128"/>
              </a:rPr>
              <a:t>Signing Official</a:t>
            </a:r>
            <a:r>
              <a:rPr lang="ja-JP" altLang="en-US" i="1" dirty="0" smtClean="0">
                <a:latin typeface="Arial" pitchFamily="34" charset="0"/>
                <a:ea typeface="ＭＳ Ｐゴシック" pitchFamily="34" charset="-128"/>
              </a:rPr>
              <a:t>”</a:t>
            </a:r>
            <a:r>
              <a:rPr lang="en-US" altLang="ja-JP" i="1" dirty="0" smtClean="0">
                <a:latin typeface="Arial" pitchFamily="34" charset="0"/>
                <a:ea typeface="ＭＳ Ｐゴシック" pitchFamily="34" charset="-128"/>
              </a:rPr>
              <a:t> (SO)</a:t>
            </a:r>
            <a:endParaRPr lang="en-US" i="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73160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4FE8EA7-0ABA-4B5F-B993-DB1457FCDC9C}" type="slidenum">
              <a:rPr lang="en-US" smtClean="0">
                <a:solidFill>
                  <a:srgbClr val="000000"/>
                </a:solidFill>
              </a:rPr>
              <a:pPr eaLnBrk="1" hangingPunct="1"/>
              <a:t>63</a:t>
            </a:fld>
            <a:endParaRPr lang="en-US" smtClean="0">
              <a:solidFill>
                <a:srgbClr val="000000"/>
              </a:solidFill>
            </a:endParaRPr>
          </a:p>
        </p:txBody>
      </p:sp>
      <p:sp>
        <p:nvSpPr>
          <p:cNvPr id="221187" name="Rectangle 2"/>
          <p:cNvSpPr>
            <a:spLocks noGrp="1" noRot="1" noChangeAspect="1" noChangeArrowheads="1" noTextEdit="1"/>
          </p:cNvSpPr>
          <p:nvPr>
            <p:ph type="sldImg"/>
          </p:nvPr>
        </p:nvSpPr>
        <p:spPr>
          <a:xfrm>
            <a:off x="1189038" y="703263"/>
            <a:ext cx="4630737" cy="3473450"/>
          </a:xfrm>
          <a:ln/>
        </p:spPr>
      </p:sp>
      <p:sp>
        <p:nvSpPr>
          <p:cNvPr id="221188"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lstStyle/>
          <a:p>
            <a:pPr lvl="1" eaLnBrk="1" hangingPunct="1">
              <a:buFontTx/>
              <a:buChar char="•"/>
            </a:pPr>
            <a:r>
              <a:rPr lang="en-US" dirty="0" smtClean="0">
                <a:latin typeface="Arial" pitchFamily="34" charset="0"/>
                <a:ea typeface="ＭＳ Ｐゴシック" pitchFamily="34" charset="-128"/>
              </a:rPr>
              <a:t>Also known as program director or project director.  NEW TERM:  PD/PI</a:t>
            </a:r>
          </a:p>
          <a:p>
            <a:pPr lvl="1" eaLnBrk="1" hangingPunct="1"/>
            <a:r>
              <a:rPr lang="en-US" dirty="0" smtClean="0">
                <a:latin typeface="Arial" pitchFamily="34" charset="0"/>
                <a:ea typeface="ＭＳ Ｐゴシック" pitchFamily="34" charset="-128"/>
              </a:rPr>
              <a:t>Designated by the grantee and is responsible for:</a:t>
            </a:r>
          </a:p>
          <a:p>
            <a:pPr lvl="1" eaLnBrk="1" hangingPunct="1"/>
            <a:r>
              <a:rPr lang="en-US" dirty="0" smtClean="0">
                <a:latin typeface="Arial" pitchFamily="34" charset="0"/>
                <a:ea typeface="ＭＳ Ｐゴシック" pitchFamily="34" charset="-128"/>
              </a:rPr>
              <a:t>the scientific conduct of the project, technical aspects of the grant, day-to-day management of the project, including financial and administrative aspects.</a:t>
            </a:r>
          </a:p>
          <a:p>
            <a:pPr lvl="1" eaLnBrk="1" hangingPunct="1"/>
            <a:r>
              <a:rPr lang="en-US" dirty="0" smtClean="0">
                <a:latin typeface="Arial" pitchFamily="34" charset="0"/>
                <a:ea typeface="ＭＳ Ｐゴシック" pitchFamily="34" charset="-128"/>
              </a:rPr>
              <a:t>Provides required progress reports</a:t>
            </a:r>
          </a:p>
          <a:p>
            <a:pPr lvl="1" eaLnBrk="1" hangingPunct="1"/>
            <a:r>
              <a:rPr lang="en-US" dirty="0" smtClean="0">
                <a:latin typeface="Arial" pitchFamily="34" charset="0"/>
                <a:ea typeface="ＭＳ Ｐゴシック" pitchFamily="34" charset="-128"/>
              </a:rPr>
              <a:t>The PI works closely with designated officials within the grantee institution to comply with organizational as well as Federal requirements.</a:t>
            </a:r>
          </a:p>
          <a:p>
            <a:pPr lvl="1" eaLnBrk="1" hangingPunct="1"/>
            <a:r>
              <a:rPr lang="en-US" dirty="0" smtClean="0">
                <a:latin typeface="Arial" pitchFamily="34" charset="0"/>
                <a:ea typeface="ＭＳ Ｐゴシック" pitchFamily="34" charset="-128"/>
              </a:rPr>
              <a:t>NIH encourages the PI to maintain contact with the </a:t>
            </a:r>
            <a:r>
              <a:rPr lang="en-US" b="1" dirty="0" smtClean="0">
                <a:latin typeface="Arial" pitchFamily="34" charset="0"/>
                <a:ea typeface="ＭＳ Ｐゴシック" pitchFamily="34" charset="-128"/>
              </a:rPr>
              <a:t>NIH Program Official </a:t>
            </a:r>
            <a:r>
              <a:rPr lang="en-US" dirty="0" smtClean="0">
                <a:latin typeface="Arial" pitchFamily="34" charset="0"/>
                <a:ea typeface="ＭＳ Ｐゴシック" pitchFamily="34" charset="-128"/>
              </a:rPr>
              <a:t>with respect to </a:t>
            </a:r>
            <a:r>
              <a:rPr lang="en-US" u="sng" dirty="0" smtClean="0">
                <a:latin typeface="Arial" pitchFamily="34" charset="0"/>
                <a:ea typeface="ＭＳ Ｐゴシック" pitchFamily="34" charset="-128"/>
              </a:rPr>
              <a:t>scientific aspects</a:t>
            </a:r>
            <a:r>
              <a:rPr lang="en-US" dirty="0" smtClean="0">
                <a:latin typeface="Arial" pitchFamily="34" charset="0"/>
                <a:ea typeface="ＭＳ Ｐゴシック" pitchFamily="34" charset="-128"/>
              </a:rPr>
              <a:t> of the project and with </a:t>
            </a:r>
            <a:r>
              <a:rPr lang="en-US" b="1" dirty="0" smtClean="0">
                <a:latin typeface="Arial" pitchFamily="34" charset="0"/>
                <a:ea typeface="ＭＳ Ｐゴシック" pitchFamily="34" charset="-128"/>
              </a:rPr>
              <a:t>the IC GMO</a:t>
            </a:r>
            <a:r>
              <a:rPr lang="en-US" dirty="0" smtClean="0">
                <a:latin typeface="Arial" pitchFamily="34" charset="0"/>
                <a:ea typeface="ＭＳ Ｐゴシック" pitchFamily="34" charset="-128"/>
              </a:rPr>
              <a:t> concerning the </a:t>
            </a:r>
            <a:r>
              <a:rPr lang="en-US" u="sng" dirty="0" smtClean="0">
                <a:latin typeface="Arial" pitchFamily="34" charset="0"/>
                <a:ea typeface="ＭＳ Ｐゴシック" pitchFamily="34" charset="-128"/>
              </a:rPr>
              <a:t>business and administrative</a:t>
            </a:r>
            <a:r>
              <a:rPr lang="en-US" dirty="0" smtClean="0">
                <a:latin typeface="Arial" pitchFamily="34" charset="0"/>
                <a:ea typeface="ＭＳ Ｐゴシック" pitchFamily="34" charset="-128"/>
              </a:rPr>
              <a:t> aspects of the award.  </a:t>
            </a:r>
          </a:p>
          <a:p>
            <a:pPr lvl="1" eaLnBrk="1" hangingPunct="1"/>
            <a:r>
              <a:rPr lang="en-US" dirty="0" smtClean="0">
                <a:latin typeface="Arial" pitchFamily="34" charset="0"/>
                <a:ea typeface="ＭＳ Ｐゴシック" pitchFamily="34" charset="-128"/>
              </a:rPr>
              <a:t>The PI is also obligated to comply with the terms and conditions of the grant award.  False, fictitious, or fraudulent statements or claims are subject to criminal, civil, or administrative penalties.</a:t>
            </a:r>
          </a:p>
          <a:p>
            <a:pPr lvl="1" eaLnBrk="1" hangingPunct="1"/>
            <a:r>
              <a:rPr lang="en-US" dirty="0" smtClean="0">
                <a:latin typeface="Arial" pitchFamily="34" charset="0"/>
                <a:ea typeface="ＭＳ Ｐゴシック" pitchFamily="34" charset="-128"/>
              </a:rPr>
              <a:t>Assures compliance with Federal regulations, policies and procedures.</a:t>
            </a:r>
          </a:p>
        </p:txBody>
      </p:sp>
    </p:spTree>
    <p:extLst>
      <p:ext uri="{BB962C8B-B14F-4D97-AF65-F5344CB8AC3E}">
        <p14:creationId xmlns:p14="http://schemas.microsoft.com/office/powerpoint/2010/main" val="2323000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1CAB748-BC2E-4932-A651-DA0382B0220C}" type="slidenum">
              <a:rPr lang="en-US" smtClean="0">
                <a:solidFill>
                  <a:srgbClr val="000000"/>
                </a:solidFill>
              </a:rPr>
              <a:pPr eaLnBrk="1" hangingPunct="1"/>
              <a:t>64</a:t>
            </a:fld>
            <a:endParaRPr lang="en-US" smtClean="0">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1324028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5A54F8C-EACE-4E60-A195-50A372E64E0A}" type="slidenum">
              <a:rPr lang="en-US" smtClean="0">
                <a:solidFill>
                  <a:srgbClr val="000000"/>
                </a:solidFill>
              </a:rPr>
              <a:pPr eaLnBrk="1" hangingPunct="1"/>
              <a:t>65</a:t>
            </a:fld>
            <a:endParaRPr lang="en-US" smtClean="0">
              <a:solidFill>
                <a:srgbClr val="000000"/>
              </a:solidFill>
            </a:endParaRPr>
          </a:p>
        </p:txBody>
      </p:sp>
      <p:sp>
        <p:nvSpPr>
          <p:cNvPr id="223235" name="Rectangle 2"/>
          <p:cNvSpPr>
            <a:spLocks noGrp="1" noRot="1" noChangeAspect="1" noChangeArrowheads="1" noTextEdit="1"/>
          </p:cNvSpPr>
          <p:nvPr>
            <p:ph type="sldImg"/>
          </p:nvPr>
        </p:nvSpPr>
        <p:spPr>
          <a:xfrm>
            <a:off x="1189038" y="703263"/>
            <a:ext cx="4630737" cy="3473450"/>
          </a:xfrm>
          <a:ln/>
        </p:spPr>
      </p:sp>
      <p:sp>
        <p:nvSpPr>
          <p:cNvPr id="22323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1" tIns="45934" rIns="91871" bIns="45934"/>
          <a:lstStyle/>
          <a:p>
            <a:pPr lvl="2" eaLnBrk="1" hangingPunct="1"/>
            <a:r>
              <a:rPr lang="en-US" b="1" dirty="0" smtClean="0">
                <a:latin typeface="Arial" pitchFamily="34" charset="0"/>
                <a:ea typeface="ＭＳ Ｐゴシック" pitchFamily="34" charset="-128"/>
              </a:rPr>
              <a:t>The NIH Extramural Team</a:t>
            </a:r>
            <a:r>
              <a:rPr lang="en-US" dirty="0" smtClean="0">
                <a:latin typeface="Arial" pitchFamily="34" charset="0"/>
                <a:ea typeface="ＭＳ Ｐゴシック" pitchFamily="34" charset="-128"/>
              </a:rPr>
              <a:t> </a:t>
            </a:r>
          </a:p>
          <a:p>
            <a:pPr eaLnBrk="1" hangingPunct="1"/>
            <a:endParaRPr lang="en-US" dirty="0" smtClean="0">
              <a:latin typeface="Arial" pitchFamily="34" charset="0"/>
              <a:ea typeface="ＭＳ Ｐゴシック" pitchFamily="34" charset="-128"/>
            </a:endParaRPr>
          </a:p>
          <a:p>
            <a:pPr eaLnBrk="1" hangingPunct="1">
              <a:buFontTx/>
              <a:buChar char="•"/>
            </a:pPr>
            <a:r>
              <a:rPr lang="en-US" dirty="0" smtClean="0">
                <a:latin typeface="Arial" pitchFamily="34" charset="0"/>
                <a:ea typeface="ＭＳ Ｐゴシック" pitchFamily="34" charset="-128"/>
              </a:rPr>
              <a:t>consists of review, program, and grants management segments.  </a:t>
            </a:r>
          </a:p>
          <a:p>
            <a:pPr lvl="2" eaLnBrk="1" hangingPunct="1">
              <a:buFontTx/>
              <a:buChar char="•"/>
            </a:pPr>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   The NIH seeks to ensure integrity and accountability in it grants administration processes by </a:t>
            </a:r>
          </a:p>
          <a:p>
            <a:pPr eaLnBrk="1" hangingPunct="1"/>
            <a:r>
              <a:rPr lang="en-US" dirty="0" smtClean="0">
                <a:latin typeface="Arial" pitchFamily="34" charset="0"/>
                <a:ea typeface="ＭＳ Ｐゴシック" pitchFamily="34" charset="-128"/>
              </a:rPr>
              <a:t>Relying on system of checks and balances with a separation of responsibilities</a:t>
            </a:r>
          </a:p>
          <a:p>
            <a:pPr eaLnBrk="1" hangingPunct="1"/>
            <a:endParaRPr lang="en-US" dirty="0" smtClean="0">
              <a:latin typeface="Arial" pitchFamily="34" charset="0"/>
              <a:ea typeface="ＭＳ Ｐゴシック" pitchFamily="34" charset="-128"/>
            </a:endParaRPr>
          </a:p>
          <a:p>
            <a:pPr eaLnBrk="1" hangingPunct="1">
              <a:buFontTx/>
              <a:buChar char="•"/>
            </a:pPr>
            <a:r>
              <a:rPr lang="en-US" dirty="0" smtClean="0">
                <a:latin typeface="Arial" pitchFamily="34" charset="0"/>
                <a:ea typeface="ＭＳ Ｐゴシック" pitchFamily="34" charset="-128"/>
              </a:rPr>
              <a:t>None of these persons are responsible for or report to the other.  Although these segments are separate and distinct, but do overlap in small but significant ways.  </a:t>
            </a:r>
          </a:p>
          <a:p>
            <a:pPr eaLnBrk="1" hangingPunct="1"/>
            <a:endParaRPr lang="en-US" dirty="0" smtClean="0">
              <a:latin typeface="Arial" pitchFamily="34" charset="0"/>
              <a:ea typeface="ＭＳ Ｐゴシック" pitchFamily="34" charset="-128"/>
            </a:endParaRPr>
          </a:p>
          <a:p>
            <a:pPr lvl="2" eaLnBrk="1" hangingPunct="1">
              <a:buFontTx/>
              <a:buChar char="•"/>
            </a:pPr>
            <a:endParaRPr lang="en-US" dirty="0" smtClean="0">
              <a:latin typeface="Arial" pitchFamily="34" charset="0"/>
              <a:ea typeface="ＭＳ Ｐゴシック" pitchFamily="34" charset="-128"/>
            </a:endParaRP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794576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C00DF9B-595E-43E0-ABEC-FEE2EC6AF1E5}" type="slidenum">
              <a:rPr lang="en-US" smtClean="0">
                <a:solidFill>
                  <a:srgbClr val="000000"/>
                </a:solidFill>
              </a:rPr>
              <a:pPr eaLnBrk="1" hangingPunct="1"/>
              <a:t>66</a:t>
            </a:fld>
            <a:endParaRPr lang="en-US" smtClean="0">
              <a:solidFill>
                <a:srgbClr val="000000"/>
              </a:solidFill>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778527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xfrm>
            <a:off x="1157288" y="377825"/>
            <a:ext cx="4722812" cy="3541713"/>
          </a:xfrm>
          <a:ln/>
        </p:spPr>
      </p:sp>
      <p:sp>
        <p:nvSpPr>
          <p:cNvPr id="225283" name="Rectangle 3"/>
          <p:cNvSpPr>
            <a:spLocks noGrp="1" noChangeArrowheads="1"/>
          </p:cNvSpPr>
          <p:nvPr>
            <p:ph type="body" idx="1"/>
          </p:nvPr>
        </p:nvSpPr>
        <p:spPr>
          <a:xfrm>
            <a:off x="937438" y="4448498"/>
            <a:ext cx="5163743" cy="4146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847" tIns="46424" rIns="92847" bIns="46424">
            <a:normAutofit fontScale="92500" lnSpcReduction="20000"/>
          </a:bodyPr>
          <a:lstStyle/>
          <a:p>
            <a:pPr defTabSz="928080">
              <a:spcBef>
                <a:spcPct val="0"/>
              </a:spcBef>
            </a:pPr>
            <a:r>
              <a:rPr lang="en-US" sz="2400" b="1" dirty="0">
                <a:latin typeface="Times New Roman" pitchFamily="18" charset="0"/>
                <a:ea typeface="ＭＳ Ｐゴシック" pitchFamily="34" charset="-128"/>
              </a:rPr>
              <a:t>Scientific Review Officer</a:t>
            </a:r>
          </a:p>
          <a:p>
            <a:pPr marL="463255" lvl="1" defTabSz="928080">
              <a:spcBef>
                <a:spcPct val="0"/>
              </a:spcBef>
            </a:pPr>
            <a:r>
              <a:rPr lang="en-US" sz="2400" b="1" dirty="0">
                <a:latin typeface="Times New Roman" pitchFamily="18" charset="0"/>
                <a:ea typeface="ＭＳ Ｐゴシック" pitchFamily="34" charset="-128"/>
              </a:rPr>
              <a:t>is a scientist </a:t>
            </a:r>
            <a:r>
              <a:rPr lang="en-US" sz="2400" b="1" u="sng" dirty="0">
                <a:latin typeface="Times New Roman" pitchFamily="18" charset="0"/>
                <a:ea typeface="ＭＳ Ｐゴシック" pitchFamily="34" charset="-128"/>
              </a:rPr>
              <a:t>and</a:t>
            </a:r>
            <a:r>
              <a:rPr lang="en-US" sz="2400" b="1" dirty="0">
                <a:latin typeface="Times New Roman" pitchFamily="18" charset="0"/>
                <a:ea typeface="ＭＳ Ｐゴシック" pitchFamily="34" charset="-128"/>
              </a:rPr>
              <a:t> Designated Federal Official</a:t>
            </a:r>
          </a:p>
          <a:p>
            <a:pPr marL="463255" lvl="1" defTabSz="928080">
              <a:spcBef>
                <a:spcPct val="0"/>
              </a:spcBef>
            </a:pPr>
            <a:r>
              <a:rPr lang="en-US" sz="2400" b="1" dirty="0">
                <a:latin typeface="Times New Roman" pitchFamily="18" charset="0"/>
                <a:ea typeface="ＭＳ Ｐゴシック" pitchFamily="34" charset="-128"/>
              </a:rPr>
              <a:t>manages the review of grants, contracts, cooperative agreements</a:t>
            </a:r>
          </a:p>
          <a:p>
            <a:pPr marL="463255" lvl="1" defTabSz="928080">
              <a:spcBef>
                <a:spcPct val="0"/>
              </a:spcBef>
            </a:pPr>
            <a:r>
              <a:rPr lang="en-US" sz="2400" b="1" dirty="0">
                <a:latin typeface="Times New Roman" pitchFamily="18" charset="0"/>
                <a:ea typeface="ＭＳ Ｐゴシック" pitchFamily="34" charset="-128"/>
              </a:rPr>
              <a:t>appoints members to initial review groups/study sections/special emphasis panels</a:t>
            </a:r>
          </a:p>
          <a:p>
            <a:pPr marL="463255" lvl="1" defTabSz="928080">
              <a:spcBef>
                <a:spcPct val="0"/>
              </a:spcBef>
            </a:pPr>
            <a:r>
              <a:rPr lang="en-US" sz="2400" b="1" dirty="0">
                <a:latin typeface="Times New Roman" pitchFamily="18" charset="0"/>
                <a:ea typeface="ＭＳ Ｐゴシック" pitchFamily="34" charset="-128"/>
              </a:rPr>
              <a:t>responds to questions about review at Advisory Councils and Board meetings</a:t>
            </a:r>
          </a:p>
          <a:p>
            <a:pPr marL="463255" lvl="1" defTabSz="928080">
              <a:spcBef>
                <a:spcPct val="0"/>
              </a:spcBef>
            </a:pPr>
            <a:r>
              <a:rPr lang="en-US" sz="2400" b="1" dirty="0">
                <a:latin typeface="Times New Roman" pitchFamily="18" charset="0"/>
                <a:ea typeface="ＭＳ Ｐゴシック" pitchFamily="34" charset="-128"/>
              </a:rPr>
              <a:t>if Referral Officer, refers applications to study section for review and to Institute for acceptance into program</a:t>
            </a:r>
          </a:p>
        </p:txBody>
      </p:sp>
    </p:spTree>
    <p:extLst>
      <p:ext uri="{BB962C8B-B14F-4D97-AF65-F5344CB8AC3E}">
        <p14:creationId xmlns:p14="http://schemas.microsoft.com/office/powerpoint/2010/main" val="30871806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6C8F3C9-F1D0-42FE-B300-D66A47FED6DA}" type="slidenum">
              <a:rPr lang="en-US" smtClean="0">
                <a:solidFill>
                  <a:srgbClr val="000000"/>
                </a:solidFill>
              </a:rPr>
              <a:pPr eaLnBrk="1" hangingPunct="1"/>
              <a:t>68</a:t>
            </a:fld>
            <a:endParaRPr lang="en-US" smtClean="0">
              <a:solidFill>
                <a:srgbClr val="000000"/>
              </a:solidFill>
            </a:endParaRPr>
          </a:p>
        </p:txBody>
      </p:sp>
      <p:sp>
        <p:nvSpPr>
          <p:cNvPr id="226307" name="Rectangle 2"/>
          <p:cNvSpPr>
            <a:spLocks noGrp="1" noRot="1" noChangeAspect="1" noChangeArrowheads="1" noTextEdit="1"/>
          </p:cNvSpPr>
          <p:nvPr>
            <p:ph type="sldImg"/>
          </p:nvPr>
        </p:nvSpPr>
        <p:spPr>
          <a:xfrm>
            <a:off x="1189038" y="703263"/>
            <a:ext cx="4630737" cy="3473450"/>
          </a:xfrm>
          <a:ln/>
        </p:spPr>
      </p:sp>
      <p:sp>
        <p:nvSpPr>
          <p:cNvPr id="226308"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5" tIns="45931" rIns="91865" bIns="45931"/>
          <a:lstStyle/>
          <a:p>
            <a:pPr lvl="1" eaLnBrk="1" hangingPunct="1"/>
            <a:r>
              <a:rPr lang="en-US" dirty="0" smtClean="0">
                <a:latin typeface="Arial" pitchFamily="34" charset="0"/>
                <a:ea typeface="ＭＳ Ｐゴシック" pitchFamily="34" charset="-128"/>
              </a:rPr>
              <a:t>The Program Administrator (pre-award):</a:t>
            </a:r>
          </a:p>
          <a:p>
            <a:pPr lvl="1" eaLnBrk="1" hangingPunct="1">
              <a:buFontTx/>
              <a:buChar char="•"/>
            </a:pPr>
            <a:r>
              <a:rPr lang="en-US" dirty="0" smtClean="0">
                <a:latin typeface="Arial" pitchFamily="34" charset="0"/>
                <a:ea typeface="ＭＳ Ｐゴシック" pitchFamily="34" charset="-128"/>
              </a:rPr>
              <a:t>Advises applicants on technical issues in applying for grants</a:t>
            </a:r>
          </a:p>
          <a:p>
            <a:pPr eaLnBrk="1" hangingPunct="1">
              <a:buFontTx/>
              <a:buChar char="•"/>
            </a:pPr>
            <a:r>
              <a:rPr lang="en-US" dirty="0" smtClean="0">
                <a:latin typeface="Arial" pitchFamily="34" charset="0"/>
                <a:ea typeface="ＭＳ Ｐゴシック" pitchFamily="34" charset="-128"/>
              </a:rPr>
              <a:t>Develops research and research training programs to meet the IC</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mission</a:t>
            </a:r>
          </a:p>
          <a:p>
            <a:pPr lvl="1" eaLnBrk="1" hangingPunct="1">
              <a:buFontTx/>
              <a:buChar char="•"/>
            </a:pPr>
            <a:r>
              <a:rPr lang="en-US" dirty="0" smtClean="0">
                <a:latin typeface="Arial" pitchFamily="34" charset="0"/>
                <a:ea typeface="ＭＳ Ｐゴシック" pitchFamily="34" charset="-128"/>
              </a:rPr>
              <a:t>Coordinates with CSR and IC Scientific Review Administrators</a:t>
            </a:r>
          </a:p>
          <a:p>
            <a:pPr lvl="1" eaLnBrk="1" hangingPunct="1">
              <a:buFontTx/>
              <a:buChar char="•"/>
            </a:pPr>
            <a:r>
              <a:rPr lang="en-US" dirty="0" smtClean="0">
                <a:latin typeface="Arial" pitchFamily="34" charset="0"/>
                <a:ea typeface="ＭＳ Ｐゴシック" pitchFamily="34" charset="-128"/>
              </a:rPr>
              <a:t>Attends review meetings and site visits.</a:t>
            </a:r>
          </a:p>
          <a:p>
            <a:pPr eaLnBrk="1" hangingPunct="1">
              <a:buFontTx/>
              <a:buChar char="•"/>
            </a:pPr>
            <a:r>
              <a:rPr lang="en-US" dirty="0" smtClean="0">
                <a:latin typeface="Arial" pitchFamily="34" charset="0"/>
                <a:ea typeface="ＭＳ Ｐゴシック" pitchFamily="34" charset="-128"/>
              </a:rPr>
              <a:t>Determinations of the adequacy of an applicant</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plans to accomplish project objectives and</a:t>
            </a:r>
          </a:p>
          <a:p>
            <a:pPr eaLnBrk="1" hangingPunct="1">
              <a:buFontTx/>
              <a:buChar char="•"/>
            </a:pPr>
            <a:r>
              <a:rPr lang="en-US" dirty="0" smtClean="0">
                <a:latin typeface="Arial" pitchFamily="34" charset="0"/>
                <a:ea typeface="ＭＳ Ｐゴシック" pitchFamily="34" charset="-128"/>
              </a:rPr>
              <a:t>the extent of a grantee</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compliance with programmatic requirements</a:t>
            </a:r>
          </a:p>
          <a:p>
            <a:pPr eaLnBrk="1" hangingPunct="1">
              <a:buFontTx/>
              <a:buChar char="•"/>
            </a:pPr>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The program official and the GMO work together as a team in these activities.</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9744533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27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DA86C02-FC9A-4232-BB5F-39F234CCD7CF}" type="slidenum">
              <a:rPr lang="en-US" smtClean="0">
                <a:solidFill>
                  <a:srgbClr val="000000"/>
                </a:solidFill>
              </a:rPr>
              <a:pPr eaLnBrk="1" hangingPunct="1"/>
              <a:t>69</a:t>
            </a:fld>
            <a:endParaRPr lang="en-US" smtClean="0">
              <a:solidFill>
                <a:srgbClr val="000000"/>
              </a:solidFill>
            </a:endParaRPr>
          </a:p>
        </p:txBody>
      </p:sp>
    </p:spTree>
    <p:extLst>
      <p:ext uri="{BB962C8B-B14F-4D97-AF65-F5344CB8AC3E}">
        <p14:creationId xmlns:p14="http://schemas.microsoft.com/office/powerpoint/2010/main" val="2482988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31716A2-56FA-4724-A706-63A99BBD5DE9}" type="slidenum">
              <a:rPr lang="en-US" smtClean="0">
                <a:solidFill>
                  <a:srgbClr val="000000"/>
                </a:solidFill>
              </a:rPr>
              <a:pPr eaLnBrk="1" hangingPunct="1"/>
              <a:t>70</a:t>
            </a:fld>
            <a:endParaRPr lang="en-US" smtClean="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696947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6701350-B78B-4D03-BB9D-384A58E9B0D3}" type="slidenum">
              <a:rPr lang="en-US" smtClean="0">
                <a:solidFill>
                  <a:srgbClr val="000000"/>
                </a:solidFill>
              </a:rPr>
              <a:pPr eaLnBrk="1" hangingPunct="1"/>
              <a:t>71</a:t>
            </a:fld>
            <a:endParaRPr lang="en-US" smtClean="0">
              <a:solidFill>
                <a:srgbClr val="000000"/>
              </a:solidFill>
            </a:endParaRPr>
          </a:p>
        </p:txBody>
      </p:sp>
    </p:spTree>
    <p:extLst>
      <p:ext uri="{BB962C8B-B14F-4D97-AF65-F5344CB8AC3E}">
        <p14:creationId xmlns:p14="http://schemas.microsoft.com/office/powerpoint/2010/main" val="3722674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C095AAF-CECB-4CFE-A5A2-4A201EBE90FC}" type="slidenum">
              <a:rPr lang="en-US" smtClean="0">
                <a:solidFill>
                  <a:srgbClr val="000000"/>
                </a:solidFill>
              </a:rPr>
              <a:pPr eaLnBrk="1" hangingPunct="1"/>
              <a:t>10</a:t>
            </a:fld>
            <a:endParaRPr lang="en-US" smtClean="0">
              <a:solidFill>
                <a:srgbClr val="000000"/>
              </a:solidFill>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One Name has been updated from complementary medicine to </a:t>
            </a:r>
            <a:r>
              <a:rPr lang="en-US" dirty="0" err="1" smtClean="0">
                <a:latin typeface="Arial" pitchFamily="34" charset="0"/>
                <a:ea typeface="ＭＳ Ｐゴシック" pitchFamily="34" charset="-128"/>
              </a:rPr>
              <a:t>Integretive</a:t>
            </a:r>
            <a:r>
              <a:rPr lang="en-US" dirty="0" smtClean="0">
                <a:latin typeface="Arial" pitchFamily="34" charset="0"/>
                <a:ea typeface="ＭＳ Ｐゴシック" pitchFamily="34" charset="-128"/>
              </a:rPr>
              <a:t> Health</a:t>
            </a:r>
          </a:p>
        </p:txBody>
      </p:sp>
    </p:spTree>
    <p:extLst>
      <p:ext uri="{BB962C8B-B14F-4D97-AF65-F5344CB8AC3E}">
        <p14:creationId xmlns:p14="http://schemas.microsoft.com/office/powerpoint/2010/main" val="7892772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BA6F463-97CB-4DEB-BC6D-9AF75A1C746E}" type="slidenum">
              <a:rPr lang="en-US" smtClean="0">
                <a:solidFill>
                  <a:srgbClr val="000000"/>
                </a:solidFill>
              </a:rPr>
              <a:pPr eaLnBrk="1" hangingPunct="1"/>
              <a:t>73</a:t>
            </a:fld>
            <a:endParaRPr lang="en-US" smtClean="0">
              <a:solidFill>
                <a:srgbClr val="000000"/>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629942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CB43B1D-499C-4EF0-9B0F-D23DCD8F2477}" type="slidenum">
              <a:rPr lang="en-US" smtClean="0">
                <a:solidFill>
                  <a:srgbClr val="000000"/>
                </a:solidFill>
              </a:rPr>
              <a:pPr eaLnBrk="1" hangingPunct="1"/>
              <a:t>74</a:t>
            </a:fld>
            <a:endParaRPr lang="en-US" smtClean="0">
              <a:solidFill>
                <a:srgbClr val="000000"/>
              </a:solidFill>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63966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EE7015E-282D-40BD-A2CF-F6619A848F31}" type="slidenum">
              <a:rPr lang="en-US" smtClean="0">
                <a:solidFill>
                  <a:srgbClr val="000000"/>
                </a:solidFill>
              </a:rPr>
              <a:pPr eaLnBrk="1" hangingPunct="1"/>
              <a:t>75</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6407455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381EE22-7457-4934-A479-19409D112CB9}" type="slidenum">
              <a:rPr lang="en-US" smtClean="0">
                <a:solidFill>
                  <a:srgbClr val="000000"/>
                </a:solidFill>
              </a:rPr>
              <a:pPr eaLnBrk="1" hangingPunct="1"/>
              <a:t>76</a:t>
            </a:fld>
            <a:endParaRPr lang="en-US" smtClean="0">
              <a:solidFill>
                <a:srgbClr val="000000"/>
              </a:solidFill>
            </a:endParaRPr>
          </a:p>
        </p:txBody>
      </p:sp>
      <p:sp>
        <p:nvSpPr>
          <p:cNvPr id="233475" name="Rectangle 2"/>
          <p:cNvSpPr>
            <a:spLocks noGrp="1" noRot="1" noChangeAspect="1" noChangeArrowheads="1" noTextEdit="1"/>
          </p:cNvSpPr>
          <p:nvPr>
            <p:ph type="sldImg"/>
          </p:nvPr>
        </p:nvSpPr>
        <p:spPr>
          <a:xfrm>
            <a:off x="1184275" y="696913"/>
            <a:ext cx="4645025" cy="3484562"/>
          </a:xfrm>
          <a:ln/>
        </p:spPr>
      </p:sp>
      <p:sp>
        <p:nvSpPr>
          <p:cNvPr id="23347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-Determines area of research represented</a:t>
            </a:r>
          </a:p>
          <a:p>
            <a:pPr eaLnBrk="1" hangingPunct="1"/>
            <a:r>
              <a:rPr lang="en-US" dirty="0" smtClean="0">
                <a:latin typeface="Arial" pitchFamily="34" charset="0"/>
                <a:ea typeface="ＭＳ Ｐゴシック" pitchFamily="34" charset="-128"/>
              </a:rPr>
              <a:t>-Assign to NIH Institute that would be most suitable to fund the application</a:t>
            </a:r>
          </a:p>
          <a:p>
            <a:pPr eaLnBrk="1" hangingPunct="1"/>
            <a:r>
              <a:rPr lang="en-US" dirty="0" smtClean="0">
                <a:latin typeface="Arial" pitchFamily="34" charset="0"/>
                <a:ea typeface="ＭＳ Ｐゴシック" pitchFamily="34" charset="-128"/>
              </a:rPr>
              <a:t>-Assign to IRG for review</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The assignment of an application to one of the ICs for possible funding is the responsibility of the Referral and Review Branch, CSR, and is carried out in accordance with the </a:t>
            </a:r>
            <a:r>
              <a:rPr lang="en-US" u="sng" dirty="0" smtClean="0">
                <a:latin typeface="Arial" pitchFamily="34" charset="0"/>
                <a:ea typeface="ＭＳ Ｐゴシック" pitchFamily="34" charset="-128"/>
              </a:rPr>
              <a:t>Referral Guidelines for Funding Components of PHS. </a:t>
            </a:r>
            <a:r>
              <a:rPr lang="en-US" dirty="0" smtClean="0">
                <a:latin typeface="Arial" pitchFamily="34" charset="0"/>
                <a:ea typeface="ＭＳ Ｐゴシック" pitchFamily="34" charset="-128"/>
              </a:rPr>
              <a:t>Copies of this publication are available in the IC offices of extramural research. These guidelines are derived from the congressional mandate under which the funds for each IC are authorized. Each IC reviews and approves each edition of the </a:t>
            </a:r>
            <a:r>
              <a:rPr lang="en-US" u="sng" dirty="0" smtClean="0">
                <a:latin typeface="Arial" pitchFamily="34" charset="0"/>
                <a:ea typeface="ＭＳ Ｐゴシック" pitchFamily="34" charset="-128"/>
              </a:rPr>
              <a:t>Referral Guidelines. </a:t>
            </a:r>
            <a:r>
              <a:rPr lang="en-US" dirty="0" smtClean="0">
                <a:latin typeface="Arial" pitchFamily="34" charset="0"/>
                <a:ea typeface="ＭＳ Ｐゴシック" pitchFamily="34" charset="-128"/>
              </a:rPr>
              <a:t>It is important to stress to a potential applicant that IC assignment cannot be guaranteed, and furthermore, has no bearing on the scientific review of the application.</a:t>
            </a:r>
          </a:p>
        </p:txBody>
      </p:sp>
    </p:spTree>
    <p:extLst>
      <p:ext uri="{BB962C8B-B14F-4D97-AF65-F5344CB8AC3E}">
        <p14:creationId xmlns:p14="http://schemas.microsoft.com/office/powerpoint/2010/main" val="8717063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5D88873-4CE0-480E-801D-6B12BD39E5D4}" type="slidenum">
              <a:rPr lang="en-US" smtClean="0">
                <a:solidFill>
                  <a:srgbClr val="000000"/>
                </a:solidFill>
              </a:rPr>
              <a:pPr eaLnBrk="1" hangingPunct="1"/>
              <a:t>77</a:t>
            </a:fld>
            <a:endParaRPr lang="en-US" smtClean="0">
              <a:solidFill>
                <a:srgbClr val="000000"/>
              </a:solidFill>
            </a:endParaRPr>
          </a:p>
        </p:txBody>
      </p:sp>
      <p:sp>
        <p:nvSpPr>
          <p:cNvPr id="234499" name="Rectangle 2"/>
          <p:cNvSpPr>
            <a:spLocks noGrp="1" noRot="1" noChangeAspect="1" noChangeArrowheads="1" noTextEdit="1"/>
          </p:cNvSpPr>
          <p:nvPr>
            <p:ph type="sldImg"/>
          </p:nvPr>
        </p:nvSpPr>
        <p:spPr>
          <a:xfrm>
            <a:off x="1184275" y="696913"/>
            <a:ext cx="4645025" cy="3484562"/>
          </a:xfrm>
          <a:ln/>
        </p:spPr>
      </p:sp>
      <p:sp>
        <p:nvSpPr>
          <p:cNvPr id="234500"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itchFamily="34" charset="0"/>
                <a:ea typeface="ＭＳ Ｐゴシック" pitchFamily="34" charset="-128"/>
              </a:rPr>
              <a:t>IRGS</a:t>
            </a:r>
          </a:p>
          <a:p>
            <a:pPr eaLnBrk="1" hangingPunct="1"/>
            <a:r>
              <a:rPr lang="en-US" dirty="0" smtClean="0">
                <a:latin typeface="Arial" pitchFamily="34" charset="0"/>
                <a:ea typeface="ＭＳ Ｐゴシック" pitchFamily="34" charset="-128"/>
              </a:rPr>
              <a:t>-divided into study sections</a:t>
            </a:r>
          </a:p>
          <a:p>
            <a:pPr eaLnBrk="1" hangingPunct="1"/>
            <a:r>
              <a:rPr lang="en-US" dirty="0" smtClean="0">
                <a:latin typeface="Arial" pitchFamily="34" charset="0"/>
                <a:ea typeface="ＭＳ Ｐゴシック" pitchFamily="34" charset="-128"/>
              </a:rPr>
              <a:t>236 standing study sections total</a:t>
            </a:r>
          </a:p>
          <a:p>
            <a:pPr eaLnBrk="1" hangingPunct="1"/>
            <a:r>
              <a:rPr lang="en-US" dirty="0" smtClean="0">
                <a:latin typeface="Arial" pitchFamily="34" charset="0"/>
                <a:ea typeface="ＭＳ Ｐゴシック" pitchFamily="34" charset="-128"/>
              </a:rPr>
              <a:t>           30 for fellowships</a:t>
            </a:r>
          </a:p>
          <a:p>
            <a:pPr eaLnBrk="1" hangingPunct="1"/>
            <a:r>
              <a:rPr lang="en-US" dirty="0" smtClean="0">
                <a:latin typeface="Arial" pitchFamily="34" charset="0"/>
                <a:ea typeface="ＭＳ Ｐゴシック" pitchFamily="34" charset="-128"/>
              </a:rPr>
              <a:t>           41 for SBIR and STTR (165+30+41=236)</a:t>
            </a:r>
          </a:p>
          <a:p>
            <a:pPr eaLnBrk="1" hangingPunct="1"/>
            <a:r>
              <a:rPr lang="en-US" dirty="0" smtClean="0">
                <a:latin typeface="Arial" pitchFamily="34" charset="0"/>
                <a:ea typeface="ＭＳ Ｐゴシック" pitchFamily="34" charset="-128"/>
              </a:rPr>
              <a:t>319 special emphasis panels in 2011</a:t>
            </a:r>
          </a:p>
          <a:p>
            <a:pPr eaLnBrk="1" hangingPunct="1"/>
            <a:endParaRPr lang="en-US" dirty="0" smtClean="0">
              <a:latin typeface="Arial" pitchFamily="34" charset="0"/>
              <a:ea typeface="ＭＳ Ｐゴシック" pitchFamily="34" charset="-128"/>
            </a:endParaRPr>
          </a:p>
          <a:p>
            <a:pPr eaLnBrk="1" hangingPunct="1"/>
            <a:r>
              <a:rPr lang="en-US" b="1" dirty="0" smtClean="0">
                <a:latin typeface="Arial" pitchFamily="34" charset="0"/>
                <a:ea typeface="ＭＳ Ｐゴシック" pitchFamily="34" charset="-128"/>
              </a:rPr>
              <a:t>Study Sections</a:t>
            </a:r>
          </a:p>
          <a:p>
            <a:pPr eaLnBrk="1" hangingPunct="1"/>
            <a:r>
              <a:rPr lang="en-US" dirty="0" smtClean="0">
                <a:latin typeface="Arial" pitchFamily="34" charset="0"/>
                <a:ea typeface="ＭＳ Ｐゴシック" pitchFamily="34" charset="-128"/>
              </a:rPr>
              <a:t>12-24 non-Federal scientists </a:t>
            </a:r>
          </a:p>
          <a:p>
            <a:pPr eaLnBrk="1" hangingPunct="1"/>
            <a:r>
              <a:rPr lang="en-US" dirty="0" smtClean="0">
                <a:latin typeface="Arial" pitchFamily="34" charset="0"/>
                <a:ea typeface="ＭＳ Ｐゴシック" pitchFamily="34" charset="-128"/>
              </a:rPr>
              <a:t>1 Scientific Review Administrator 	(federal)</a:t>
            </a:r>
          </a:p>
          <a:p>
            <a:pPr eaLnBrk="1" hangingPunct="1"/>
            <a:r>
              <a:rPr lang="en-US" dirty="0" smtClean="0">
                <a:latin typeface="Arial" pitchFamily="34" charset="0"/>
                <a:ea typeface="ＭＳ Ｐゴシック" pitchFamily="34" charset="-128"/>
              </a:rPr>
              <a:t>-review apps on specific area of research</a:t>
            </a:r>
          </a:p>
          <a:p>
            <a:pPr eaLnBrk="1" hangingPunct="1"/>
            <a:r>
              <a:rPr lang="en-US" dirty="0" smtClean="0">
                <a:latin typeface="Arial" pitchFamily="34" charset="0"/>
                <a:ea typeface="ＭＳ Ｐゴシック" pitchFamily="34" charset="-128"/>
              </a:rPr>
              <a:t>	cell biology, clinical oncology, biochemistry, etc.</a:t>
            </a:r>
          </a:p>
          <a:p>
            <a:pPr eaLnBrk="1" hangingPunct="1"/>
            <a:r>
              <a:rPr lang="en-US" dirty="0" smtClean="0">
                <a:latin typeface="Arial" pitchFamily="34" charset="0"/>
                <a:ea typeface="ＭＳ Ｐゴシック" pitchFamily="34" charset="-128"/>
              </a:rPr>
              <a:t>-Review 50-100 apps per cycle</a:t>
            </a:r>
          </a:p>
          <a:p>
            <a:pPr eaLnBrk="1" hangingPunct="1"/>
            <a:endParaRPr lang="en-US" dirty="0" smtClean="0">
              <a:latin typeface="Arial" pitchFamily="34" charset="0"/>
              <a:ea typeface="ＭＳ Ｐゴシック" pitchFamily="34" charset="-128"/>
            </a:endParaRPr>
          </a:p>
          <a:p>
            <a:pPr eaLnBrk="1" hangingPunct="1"/>
            <a:r>
              <a:rPr lang="en-US" b="1" dirty="0" smtClean="0">
                <a:latin typeface="Arial" pitchFamily="34" charset="0"/>
                <a:ea typeface="ＭＳ Ｐゴシック" pitchFamily="34" charset="-128"/>
              </a:rPr>
              <a:t>Review Cycles</a:t>
            </a:r>
          </a:p>
          <a:p>
            <a:pPr eaLnBrk="1" hangingPunct="1"/>
            <a:r>
              <a:rPr lang="en-US" dirty="0" smtClean="0">
                <a:latin typeface="Arial" pitchFamily="34" charset="0"/>
                <a:ea typeface="ＭＳ Ｐゴシック" pitchFamily="34" charset="-128"/>
              </a:rPr>
              <a:t>-October, January, May</a:t>
            </a:r>
          </a:p>
        </p:txBody>
      </p:sp>
    </p:spTree>
    <p:extLst>
      <p:ext uri="{BB962C8B-B14F-4D97-AF65-F5344CB8AC3E}">
        <p14:creationId xmlns:p14="http://schemas.microsoft.com/office/powerpoint/2010/main" val="111085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6C76422-8312-47C4-8291-1B4256239451}" type="slidenum">
              <a:rPr lang="en-US" smtClean="0">
                <a:solidFill>
                  <a:srgbClr val="000000"/>
                </a:solidFill>
              </a:rPr>
              <a:pPr eaLnBrk="1" hangingPunct="1"/>
              <a:t>78</a:t>
            </a:fld>
            <a:endParaRPr lang="en-US" smtClean="0">
              <a:solidFill>
                <a:srgbClr val="000000"/>
              </a:solidFill>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Locus of review</a:t>
            </a:r>
          </a:p>
        </p:txBody>
      </p:sp>
    </p:spTree>
    <p:extLst>
      <p:ext uri="{BB962C8B-B14F-4D97-AF65-F5344CB8AC3E}">
        <p14:creationId xmlns:p14="http://schemas.microsoft.com/office/powerpoint/2010/main" val="24373971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FEC21DA-87ED-41EC-9597-5783DEA05012}" type="slidenum">
              <a:rPr lang="en-US" smtClean="0">
                <a:solidFill>
                  <a:srgbClr val="000000"/>
                </a:solidFill>
              </a:rPr>
              <a:pPr eaLnBrk="1" hangingPunct="1"/>
              <a:t>79</a:t>
            </a:fld>
            <a:endParaRPr lang="en-US" smtClean="0">
              <a:solidFill>
                <a:srgbClr val="000000"/>
              </a:solidFill>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42325931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21556E8-C728-4149-BA57-6E22AAD53E16}" type="slidenum">
              <a:rPr lang="en-US" smtClean="0">
                <a:solidFill>
                  <a:srgbClr val="000000"/>
                </a:solidFill>
              </a:rPr>
              <a:pPr eaLnBrk="1" hangingPunct="1"/>
              <a:t>82</a:t>
            </a:fld>
            <a:endParaRPr lang="en-US" smtClean="0">
              <a:solidFill>
                <a:srgbClr val="000000"/>
              </a:solidFill>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b="1" dirty="0" smtClean="0">
                <a:latin typeface="Arial" pitchFamily="34" charset="0"/>
                <a:ea typeface="ＭＳ Ｐゴシック" pitchFamily="34" charset="-128"/>
              </a:rPr>
              <a:t>Early Career Reviewer (ECR) Program </a:t>
            </a:r>
          </a:p>
          <a:p>
            <a:r>
              <a:rPr lang="en-US" dirty="0" smtClean="0">
                <a:latin typeface="Arial" pitchFamily="34" charset="0"/>
                <a:ea typeface="ＭＳ Ｐゴシック" pitchFamily="34" charset="-128"/>
              </a:rPr>
              <a:t>http://public.csr.nih.gov/reviewerresources/becomeareviewer/pages/overview-of-ecr-program.aspx</a:t>
            </a:r>
          </a:p>
          <a:p>
            <a:r>
              <a:rPr lang="en-US" b="1" dirty="0" smtClean="0">
                <a:latin typeface="Arial" pitchFamily="34" charset="0"/>
                <a:ea typeface="ＭＳ Ｐゴシック" pitchFamily="34" charset="-128"/>
              </a:rPr>
              <a:t>What</a:t>
            </a:r>
            <a:r>
              <a:rPr lang="ja-JP" altLang="en-US" b="1" dirty="0" smtClean="0">
                <a:latin typeface="Arial" pitchFamily="34" charset="0"/>
                <a:ea typeface="ＭＳ Ｐゴシック" pitchFamily="34" charset="-128"/>
              </a:rPr>
              <a:t>’</a:t>
            </a:r>
            <a:r>
              <a:rPr lang="en-US" altLang="ja-JP" b="1" dirty="0" smtClean="0">
                <a:latin typeface="Arial" pitchFamily="34" charset="0"/>
                <a:ea typeface="ＭＳ Ｐゴシック" pitchFamily="34" charset="-128"/>
              </a:rPr>
              <a:t>s the Purpose of the ECR Program?</a:t>
            </a:r>
            <a:endParaRPr lang="en-US" altLang="ja-JP" dirty="0" smtClean="0">
              <a:latin typeface="Arial" pitchFamily="34" charset="0"/>
              <a:ea typeface="ＭＳ Ｐゴシック" pitchFamily="34" charset="-128"/>
            </a:endParaRPr>
          </a:p>
          <a:p>
            <a:r>
              <a:rPr lang="en-US" sz="1800" dirty="0">
                <a:ea typeface="ＭＳ Ｐゴシック" pitchFamily="34" charset="-128"/>
              </a:rPr>
              <a:t>To </a:t>
            </a:r>
            <a:r>
              <a:rPr lang="en-US" dirty="0" smtClean="0">
                <a:latin typeface="Arial" pitchFamily="34" charset="0"/>
                <a:ea typeface="ＭＳ Ｐゴシック" pitchFamily="34" charset="-128"/>
              </a:rPr>
              <a:t>train and educate qualified scientists without significant prior review experience so that they may become effective reviewers </a:t>
            </a:r>
          </a:p>
          <a:p>
            <a:r>
              <a:rPr lang="en-US" dirty="0" smtClean="0">
                <a:latin typeface="Arial" pitchFamily="34" charset="0"/>
                <a:ea typeface="ＭＳ Ｐゴシック" pitchFamily="34" charset="-128"/>
              </a:rPr>
              <a:t>To help emerging researchers advance their careers by exposing them to review experience </a:t>
            </a:r>
          </a:p>
          <a:p>
            <a:r>
              <a:rPr lang="en-US" sz="1800" dirty="0">
                <a:ea typeface="ＭＳ Ｐゴシック" pitchFamily="34" charset="-128"/>
              </a:rPr>
              <a:t>To </a:t>
            </a:r>
            <a:r>
              <a:rPr lang="en-US" dirty="0" smtClean="0">
                <a:latin typeface="Arial" pitchFamily="34" charset="0"/>
                <a:ea typeface="ＭＳ Ｐゴシック" pitchFamily="34" charset="-128"/>
              </a:rPr>
              <a:t>enrich the existing pool of NIH reviewers by including scientists from less research-intensive institutions as well as those from  traditionally research-intensive institutions</a:t>
            </a:r>
          </a:p>
          <a:p>
            <a:r>
              <a:rPr lang="en-US" dirty="0" smtClean="0">
                <a:latin typeface="Arial" pitchFamily="34" charset="0"/>
                <a:ea typeface="ＭＳ Ｐゴシック" pitchFamily="34" charset="-128"/>
              </a:rPr>
              <a:t> </a:t>
            </a:r>
            <a:r>
              <a:rPr lang="en-US" b="1" dirty="0" smtClean="0">
                <a:latin typeface="Arial" pitchFamily="34" charset="0"/>
                <a:ea typeface="ＭＳ Ｐゴシック" pitchFamily="34" charset="-128"/>
              </a:rPr>
              <a:t>What Are the Requirements for Being an ECR?</a:t>
            </a:r>
            <a:endParaRPr lang="en-US" dirty="0" smtClean="0">
              <a:latin typeface="Arial" pitchFamily="34" charset="0"/>
              <a:ea typeface="ＭＳ Ｐゴシック" pitchFamily="34" charset="-128"/>
            </a:endParaRPr>
          </a:p>
          <a:p>
            <a:r>
              <a:rPr lang="en-US" sz="1800" dirty="0">
                <a:ea typeface="ＭＳ Ｐゴシック" pitchFamily="34" charset="-128"/>
              </a:rPr>
              <a:t>You </a:t>
            </a:r>
            <a:r>
              <a:rPr lang="en-US" dirty="0" smtClean="0">
                <a:latin typeface="Arial" pitchFamily="34" charset="0"/>
                <a:ea typeface="ＭＳ Ｐゴシック" pitchFamily="34" charset="-128"/>
              </a:rPr>
              <a:t>must not have reviewed for CSR beyond one mail </a:t>
            </a:r>
            <a:r>
              <a:rPr lang="en-US" sz="1800" dirty="0">
                <a:ea typeface="ＭＳ Ｐゴシック" pitchFamily="34" charset="-128"/>
              </a:rPr>
              <a:t>review You </a:t>
            </a:r>
            <a:r>
              <a:rPr lang="en-US" dirty="0" smtClean="0">
                <a:latin typeface="Arial" pitchFamily="34" charset="0"/>
                <a:ea typeface="ＭＳ Ｐゴシック" pitchFamily="34" charset="-128"/>
              </a:rPr>
              <a:t>should demonstrate training, experience or qualifications in the discipline and fields of the scientific areas under review as evidenced </a:t>
            </a:r>
            <a:r>
              <a:rPr lang="en-US" sz="1800" dirty="0">
                <a:ea typeface="ＭＳ Ｐゴシック" pitchFamily="34" charset="-128"/>
              </a:rPr>
              <a:t>by:</a:t>
            </a:r>
            <a:endParaRPr lang="en-US" dirty="0" smtClean="0">
              <a:latin typeface="Arial" pitchFamily="34" charset="0"/>
              <a:ea typeface="ＭＳ Ｐゴシック" pitchFamily="34" charset="-128"/>
            </a:endParaRPr>
          </a:p>
          <a:p>
            <a:pPr lvl="1"/>
            <a:r>
              <a:rPr lang="en-US" dirty="0" smtClean="0">
                <a:latin typeface="Arial" pitchFamily="34" charset="0"/>
                <a:ea typeface="ＭＳ Ｐゴシック" pitchFamily="34" charset="-128"/>
              </a:rPr>
              <a:t>A faculty appointment or equivalent</a:t>
            </a:r>
          </a:p>
          <a:p>
            <a:pPr lvl="1"/>
            <a:r>
              <a:rPr lang="en-US" sz="1800" dirty="0">
                <a:ea typeface="ＭＳ Ｐゴシック" pitchFamily="34" charset="-128"/>
              </a:rPr>
              <a:t>An </a:t>
            </a:r>
            <a:r>
              <a:rPr lang="en-US" dirty="0" smtClean="0">
                <a:latin typeface="Arial" pitchFamily="34" charset="0"/>
                <a:ea typeface="ＭＳ Ｐゴシック" pitchFamily="34" charset="-128"/>
              </a:rPr>
              <a:t>active independent research program and recent publications in peer-reviewed research </a:t>
            </a:r>
            <a:r>
              <a:rPr lang="en-US" sz="1800" dirty="0">
                <a:ea typeface="ＭＳ Ｐゴシック" pitchFamily="34" charset="-128"/>
              </a:rPr>
              <a:t>journals </a:t>
            </a:r>
            <a:endParaRPr lang="en-US" dirty="0" smtClean="0">
              <a:latin typeface="Arial" pitchFamily="34" charset="0"/>
              <a:ea typeface="ＭＳ Ｐゴシック" pitchFamily="34" charset="-128"/>
            </a:endParaRPr>
          </a:p>
          <a:p>
            <a:pPr lvl="1"/>
            <a:r>
              <a:rPr lang="en-US" dirty="0" smtClean="0">
                <a:latin typeface="Arial" pitchFamily="34" charset="0"/>
                <a:ea typeface="ＭＳ Ｐゴシック" pitchFamily="34" charset="-128"/>
              </a:rPr>
              <a:t>Other relevant credentials or experience</a:t>
            </a:r>
          </a:p>
          <a:p>
            <a:r>
              <a:rPr lang="en-US" dirty="0" smtClean="0">
                <a:latin typeface="Arial" pitchFamily="34" charset="0"/>
                <a:ea typeface="ＭＳ Ｐゴシック" pitchFamily="34" charset="-128"/>
              </a:rPr>
              <a:t>You don</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t have to have NIH or equivalent funding </a:t>
            </a:r>
          </a:p>
          <a:p>
            <a:r>
              <a:rPr lang="en-US" b="1" dirty="0" smtClean="0">
                <a:latin typeface="Arial" pitchFamily="34" charset="0"/>
                <a:ea typeface="ＭＳ Ｐゴシック" pitchFamily="34" charset="-128"/>
              </a:rPr>
              <a:t>What Does an ECR Do?</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Attends study section meeting </a:t>
            </a:r>
          </a:p>
          <a:p>
            <a:r>
              <a:rPr lang="en-US" dirty="0" smtClean="0">
                <a:latin typeface="Arial" pitchFamily="34" charset="0"/>
                <a:ea typeface="ＭＳ Ｐゴシック" pitchFamily="34" charset="-128"/>
              </a:rPr>
              <a:t>Writes a full critique of each assigned application </a:t>
            </a:r>
          </a:p>
          <a:p>
            <a:r>
              <a:rPr lang="en-US" dirty="0" smtClean="0">
                <a:latin typeface="Arial" pitchFamily="34" charset="0"/>
                <a:ea typeface="ＭＳ Ｐゴシック" pitchFamily="34" charset="-128"/>
              </a:rPr>
              <a:t>Participates in no more than one study section per year and no more than twice total</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7597845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34B678B-745A-40E4-99DB-6A27D03FAB8B}" type="slidenum">
              <a:rPr lang="en-US" smtClean="0">
                <a:solidFill>
                  <a:srgbClr val="000000"/>
                </a:solidFill>
              </a:rPr>
              <a:pPr eaLnBrk="1" hangingPunct="1"/>
              <a:t>86</a:t>
            </a:fld>
            <a:endParaRPr lang="en-US" dirty="0" smtClean="0">
              <a:solidFill>
                <a:srgbClr val="000000"/>
              </a:solidFill>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32500" lnSpcReduction="20000"/>
          </a:bodyPr>
          <a:lstStyle/>
          <a:p>
            <a:pPr marL="226131" indent="-226131"/>
            <a:r>
              <a:rPr lang="en-US" dirty="0" smtClean="0">
                <a:latin typeface="Arial" pitchFamily="34" charset="0"/>
                <a:ea typeface="ＭＳ Ｐゴシック" pitchFamily="34" charset="-128"/>
              </a:rPr>
              <a:t>42 CFR Part 52h.8, (2004) entitled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What are the review criteria for grants?</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lists the following:</a:t>
            </a:r>
          </a:p>
          <a:p>
            <a:pPr marL="226131" indent="-226131"/>
            <a:r>
              <a:rPr lang="en-US" dirty="0" smtClean="0">
                <a:latin typeface="Arial" pitchFamily="34" charset="0"/>
                <a:ea typeface="ＭＳ Ｐゴシック" pitchFamily="34" charset="-128"/>
              </a:rPr>
              <a:t>The significance of the goals of the proposed research, from a scientific or technical standpoint;</a:t>
            </a:r>
          </a:p>
          <a:p>
            <a:pPr marL="226131" indent="-226131"/>
            <a:r>
              <a:rPr lang="en-US" dirty="0" smtClean="0">
                <a:latin typeface="Arial" pitchFamily="34" charset="0"/>
                <a:ea typeface="ＭＳ Ｐゴシック" pitchFamily="34" charset="-128"/>
              </a:rPr>
              <a:t>The adequacy of the approach and methodology proposed to carry out the research;</a:t>
            </a:r>
          </a:p>
          <a:p>
            <a:pPr marL="226131" indent="-226131"/>
            <a:r>
              <a:rPr lang="en-US" dirty="0" smtClean="0">
                <a:latin typeface="Arial" pitchFamily="34" charset="0"/>
                <a:ea typeface="ＭＳ Ｐゴシック" pitchFamily="34" charset="-128"/>
              </a:rPr>
              <a:t>The innovativeness and originality of the proposed research;</a:t>
            </a:r>
          </a:p>
          <a:p>
            <a:pPr marL="226131" indent="-226131"/>
            <a:r>
              <a:rPr lang="en-US" dirty="0" smtClean="0">
                <a:latin typeface="Arial" pitchFamily="34" charset="0"/>
                <a:ea typeface="ＭＳ Ｐゴシック" pitchFamily="34" charset="-128"/>
              </a:rPr>
              <a:t>The qualifications and experience of the principal investigator and proposed staff;</a:t>
            </a:r>
          </a:p>
          <a:p>
            <a:pPr marL="226131" indent="-226131"/>
            <a:r>
              <a:rPr lang="en-US" dirty="0" smtClean="0">
                <a:latin typeface="Arial" pitchFamily="34" charset="0"/>
                <a:ea typeface="ＭＳ Ｐゴシック" pitchFamily="34" charset="-128"/>
              </a:rPr>
              <a:t>The scientific environment and reasonable availability of resources to carry out the research;</a:t>
            </a:r>
          </a:p>
          <a:p>
            <a:pPr marL="226131" indent="-226131"/>
            <a:r>
              <a:rPr lang="en-US" dirty="0" smtClean="0">
                <a:latin typeface="Arial" pitchFamily="34" charset="0"/>
                <a:ea typeface="ＭＳ Ｐゴシック" pitchFamily="34" charset="-128"/>
              </a:rPr>
              <a:t>The adequacy of plans to include both genders, minorities, children and special populations as appropriate for the scientific goals of the research;</a:t>
            </a:r>
          </a:p>
          <a:p>
            <a:pPr marL="226131" indent="-226131"/>
            <a:r>
              <a:rPr lang="en-US" dirty="0" smtClean="0">
                <a:latin typeface="Arial" pitchFamily="34" charset="0"/>
                <a:ea typeface="ＭＳ Ｐゴシック" pitchFamily="34" charset="-128"/>
              </a:rPr>
              <a:t>The reasonableness of the proposed budget and duration in relation to the proposed research; and </a:t>
            </a:r>
          </a:p>
          <a:p>
            <a:pPr marL="226131" indent="-226131"/>
            <a:r>
              <a:rPr lang="en-US" dirty="0" smtClean="0">
                <a:latin typeface="Arial" pitchFamily="34" charset="0"/>
                <a:ea typeface="ＭＳ Ｐゴシック" pitchFamily="34" charset="-128"/>
              </a:rPr>
              <a:t>The adequacy of the proposed protection for humans, animals, and the environment, to the extent they may be adversely affected by the project proposed in the application. Enhanced Review Criteria </a:t>
            </a:r>
          </a:p>
          <a:p>
            <a:pPr marL="226131" indent="-226131"/>
            <a:r>
              <a:rPr lang="en-US" dirty="0" smtClean="0">
                <a:latin typeface="Arial" pitchFamily="34" charset="0"/>
                <a:ea typeface="ＭＳ Ｐゴシック" pitchFamily="34" charset="-128"/>
              </a:rPr>
              <a:t>The mission of the NIH is to support science in pursuit of knowledge about the biology and behavior of living systems and to apply that knowledge to extend healthy life and reduce the burdens of illness and disability. As part of this mission, applications submitted to the NIH for grants or cooperative agreements to support biomedical and behavioral research are evaluated for scientific and technical merit through the NIH peer review system. </a:t>
            </a:r>
          </a:p>
          <a:p>
            <a:pPr marL="226131" indent="-226131"/>
            <a:r>
              <a:rPr lang="en-US" b="1" dirty="0" smtClean="0">
                <a:latin typeface="Arial" pitchFamily="34" charset="0"/>
                <a:ea typeface="ＭＳ Ｐゴシック" pitchFamily="34" charset="-128"/>
              </a:rPr>
              <a:t>Overall Impact. </a:t>
            </a:r>
            <a:r>
              <a:rPr lang="en-US" dirty="0" smtClean="0">
                <a:latin typeface="Arial" pitchFamily="34" charset="0"/>
                <a:ea typeface="ＭＳ Ｐゴシック" pitchFamily="34" charset="-128"/>
              </a:rPr>
              <a:t>Reviewers will provide an overall impact score to reflect their assessment of the likelihood for the project to exert a sustained, powerful influence on the research field(s) involved, in consideration of the following five core review criteria, and additional review criteria (as applicable for the project proposed).  Reviewers include a summary paragraph to explain what factors they considered in assigning the overall impact score. This should help investigators better understand the reasons for the score.</a:t>
            </a:r>
          </a:p>
          <a:p>
            <a:pPr marL="226131" indent="-226131"/>
            <a:r>
              <a:rPr lang="en-US" b="1" dirty="0" smtClean="0">
                <a:latin typeface="Arial" pitchFamily="34" charset="0"/>
                <a:ea typeface="ＭＳ Ｐゴシック" pitchFamily="34" charset="-128"/>
              </a:rPr>
              <a:t>Core Review Criteria. </a:t>
            </a:r>
            <a:r>
              <a:rPr lang="en-US" dirty="0" smtClean="0">
                <a:latin typeface="Arial" pitchFamily="34" charset="0"/>
                <a:ea typeface="ＭＳ Ｐゴシック" pitchFamily="34" charset="-128"/>
              </a:rPr>
              <a:t>Reviewers will consider each of the five review criteria below in the determination of scientific and technical merit, and give a separate score for each. An application does not need to be strong in all categories to be judged likely to have major scientific impact. For example, a project that by its nature is not innovative may be essential to advance a field.</a:t>
            </a:r>
          </a:p>
          <a:p>
            <a:pPr marL="226131" indent="-226131"/>
            <a:r>
              <a:rPr lang="en-US" b="1" i="1" dirty="0" smtClean="0">
                <a:latin typeface="Arial" pitchFamily="34" charset="0"/>
                <a:ea typeface="ＭＳ Ｐゴシック" pitchFamily="34" charset="-128"/>
              </a:rPr>
              <a:t>Significance.</a:t>
            </a:r>
            <a:r>
              <a:rPr lang="en-US" dirty="0" smtClean="0">
                <a:latin typeface="Arial" pitchFamily="34" charset="0"/>
                <a:ea typeface="ＭＳ Ｐゴシック" pitchFamily="34" charset="-128"/>
              </a:rPr>
              <a:t> Does the project address an important problem or a critical barrier to progress in the field? If the aims of the project are achieved, how will scientific knowledge, technical capability, and/or clinical practice be improved? How will successful completion of the aims change the concepts, methods, technologies, treatments, services, or preventative interventions that drive this field?</a:t>
            </a:r>
          </a:p>
          <a:p>
            <a:pPr marL="226131" indent="-226131"/>
            <a:r>
              <a:rPr lang="en-US" b="1" i="1" dirty="0" smtClean="0">
                <a:latin typeface="Arial" pitchFamily="34" charset="0"/>
                <a:ea typeface="ＭＳ Ｐゴシック" pitchFamily="34" charset="-128"/>
              </a:rPr>
              <a:t>Investigator(s).</a:t>
            </a:r>
            <a:r>
              <a:rPr lang="en-US" dirty="0" smtClean="0">
                <a:latin typeface="Arial" pitchFamily="34" charset="0"/>
                <a:ea typeface="ＭＳ Ｐゴシック" pitchFamily="34" charset="-128"/>
              </a:rPr>
              <a:t> Are the PD/PIs, collaborators, and other researchers well suited to the project? If Early Stage Investigators or New Investigators, do they have appropriate experience and training? If established, have they demonstrated an ongoing record of accomplishments that have advanced their field(s)? If the project is collaborative or multi-PD/PI, do the investigators have complementary and integrated expertise; are their leadership approach, governance and organizational structure appropriate for the project? </a:t>
            </a:r>
          </a:p>
          <a:p>
            <a:pPr marL="226131" indent="-226131"/>
            <a:r>
              <a:rPr lang="en-US" b="1" i="1" dirty="0" smtClean="0">
                <a:latin typeface="Arial" pitchFamily="34" charset="0"/>
                <a:ea typeface="ＭＳ Ｐゴシック" pitchFamily="34" charset="-128"/>
              </a:rPr>
              <a:t>Innovation. </a:t>
            </a:r>
            <a:r>
              <a:rPr lang="en-US" dirty="0" smtClean="0">
                <a:latin typeface="Arial" pitchFamily="34" charset="0"/>
                <a:ea typeface="ＭＳ Ｐゴシック" pitchFamily="34" charset="-128"/>
              </a:rPr>
              <a:t>Does the application challenge and seek to shift current research or clinical practice paradigms by utilizing novel theoretical concepts, approaches or methodologies, instrumentation, or interventions? Are the concepts, approaches or methodologies, instrumentation, or interventions novel to one field of research or novel in a broad sense? Is a refinement, improvement, or new application of theoretical concepts, approaches or methodologies, instrumentation, or interventions proposed?</a:t>
            </a:r>
          </a:p>
          <a:p>
            <a:pPr marL="226131" indent="-226131"/>
            <a:r>
              <a:rPr lang="en-US" b="1" i="1" dirty="0" smtClean="0">
                <a:latin typeface="Arial" pitchFamily="34" charset="0"/>
                <a:ea typeface="ＭＳ Ｐゴシック" pitchFamily="34" charset="-128"/>
              </a:rPr>
              <a:t>Approach.</a:t>
            </a:r>
            <a:r>
              <a:rPr lang="en-US" dirty="0" smtClean="0">
                <a:latin typeface="Arial" pitchFamily="34" charset="0"/>
                <a:ea typeface="ＭＳ Ｐゴシック" pitchFamily="34" charset="-128"/>
              </a:rPr>
              <a:t> Are the overall strategy, methodology, and analyses well-reasoned and appropriate to accomplish the specific aims of the project? Are potential problems, alternative strategies, and benchmarks for success presented? If the project is in the early stages of development, will the strategy establish feasibility and will particularly risky aspects be managed? </a:t>
            </a:r>
            <a:br>
              <a:rPr lang="en-US" dirty="0" smtClean="0">
                <a:latin typeface="Arial" pitchFamily="34" charset="0"/>
                <a:ea typeface="ＭＳ Ｐゴシック" pitchFamily="34" charset="-128"/>
              </a:rPr>
            </a:br>
            <a:r>
              <a:rPr lang="en-US" dirty="0" smtClean="0">
                <a:latin typeface="Arial" pitchFamily="34" charset="0"/>
                <a:ea typeface="ＭＳ Ｐゴシック" pitchFamily="34" charset="-128"/>
              </a:rPr>
              <a:t>If the project involves clinical research, are the plans for 1) protection of human subjects from research risks, and 2) inclusion of minorities and members of both sexes/genders, as well as the inclusion of children, justified in terms of the scientific goals and research strategy proposed?</a:t>
            </a:r>
          </a:p>
          <a:p>
            <a:pPr marL="226131" indent="-226131"/>
            <a:r>
              <a:rPr lang="en-US" b="1" i="1" dirty="0" smtClean="0">
                <a:latin typeface="Arial" pitchFamily="34" charset="0"/>
                <a:ea typeface="ＭＳ Ｐゴシック" pitchFamily="34" charset="-128"/>
              </a:rPr>
              <a:t>Environment. </a:t>
            </a:r>
            <a:r>
              <a:rPr lang="en-US" dirty="0" smtClean="0">
                <a:latin typeface="Arial" pitchFamily="34" charset="0"/>
                <a:ea typeface="ＭＳ Ｐゴシック" pitchFamily="34" charset="-128"/>
              </a:rPr>
              <a:t>Will the scientific environment in which the work will be done contribute to the probability of success? Are the institutional support, equipment and other physical resources available to the investigators adequate for the project proposed? Will the project benefit from unique features of the scientific environment, subject populations, or collaborative arrangements? </a:t>
            </a:r>
          </a:p>
          <a:p>
            <a:pPr marL="226131" indent="-226131"/>
            <a:r>
              <a:rPr lang="en-US" b="1" dirty="0" smtClean="0">
                <a:latin typeface="Arial" pitchFamily="34" charset="0"/>
                <a:ea typeface="ＭＳ Ｐゴシック" pitchFamily="34" charset="-128"/>
              </a:rPr>
              <a:t>Additional Review Criteria.</a:t>
            </a:r>
            <a:r>
              <a:rPr lang="en-US" dirty="0" smtClean="0">
                <a:latin typeface="Arial" pitchFamily="34" charset="0"/>
                <a:ea typeface="ＭＳ Ｐゴシック" pitchFamily="34" charset="-128"/>
              </a:rPr>
              <a:t> As applicable for the project proposed, reviewers will consider </a:t>
            </a:r>
            <a:r>
              <a:rPr lang="en-US" b="1" dirty="0" smtClean="0">
                <a:latin typeface="Arial" pitchFamily="34" charset="0"/>
                <a:ea typeface="ＭＳ Ｐゴシック" pitchFamily="34" charset="-128"/>
              </a:rPr>
              <a:t>the following additional items in the determination of scientific and technical merit, but will not give separate scores for these items</a:t>
            </a:r>
            <a:r>
              <a:rPr lang="en-US" dirty="0" smtClean="0">
                <a:latin typeface="Arial" pitchFamily="34" charset="0"/>
                <a:ea typeface="ＭＳ Ｐゴシック" pitchFamily="34" charset="-128"/>
              </a:rPr>
              <a:t>.</a:t>
            </a:r>
          </a:p>
          <a:p>
            <a:pPr marL="226131" indent="-226131"/>
            <a:r>
              <a:rPr lang="en-US" b="1" i="1" dirty="0" smtClean="0">
                <a:latin typeface="Arial" pitchFamily="34" charset="0"/>
                <a:ea typeface="ＭＳ Ｐゴシック" pitchFamily="34" charset="-128"/>
              </a:rPr>
              <a:t>Protections for Human Subjects. </a:t>
            </a:r>
            <a:r>
              <a:rPr lang="en-US" dirty="0" smtClean="0">
                <a:latin typeface="Arial" pitchFamily="34" charset="0"/>
                <a:ea typeface="ＭＳ Ｐゴシック" pitchFamily="34" charset="-128"/>
              </a:rPr>
              <a:t>For research that involves human subjects but does not involve one of the six categories of research that are exempt under 45 CFR Part 46, the committee will evaluate the justification for involvement of human subjects and the proposed protections from research risk relating to their participation according to the following five review criteria: 1) risk to subjects, 2) adequacy of protection against risks, 3) potential benefits to the subjects and others, 4) importance of the knowledge to be gained, and 5) data and safety monitoring for clinical trials.</a:t>
            </a:r>
          </a:p>
          <a:p>
            <a:pPr marL="226131" indent="-226131"/>
            <a:r>
              <a:rPr lang="en-US" dirty="0" smtClean="0">
                <a:latin typeface="Arial" pitchFamily="34" charset="0"/>
                <a:ea typeface="ＭＳ Ｐゴシック" pitchFamily="34" charset="-128"/>
              </a:rPr>
              <a:t>For research that involves human subjects and meets the criteria for one or more of the six categories of research that are exempt under 45 CFR Part 46, the committee will evaluate: 1) the justification for the exemption, 2) human subjects involvement and characteristics, and 3) sources of materials.</a:t>
            </a:r>
          </a:p>
          <a:p>
            <a:pPr marL="226131" indent="-226131"/>
            <a:r>
              <a:rPr lang="en-US" b="1" i="1" dirty="0" smtClean="0">
                <a:latin typeface="Arial" pitchFamily="34" charset="0"/>
                <a:ea typeface="ＭＳ Ｐゴシック" pitchFamily="34" charset="-128"/>
              </a:rPr>
              <a:t>Inclusion of Women, Minorities, and Children.</a:t>
            </a:r>
            <a:r>
              <a:rPr lang="en-US" dirty="0" smtClean="0">
                <a:latin typeface="Arial" pitchFamily="34" charset="0"/>
                <a:ea typeface="ＭＳ Ｐゴシック" pitchFamily="34" charset="-128"/>
              </a:rPr>
              <a:t> When the proposed project involves clinical research, the committee will evaluate the proposed plans for inclusion of minorities and members of both genders, as well as the inclusion of children.</a:t>
            </a:r>
          </a:p>
          <a:p>
            <a:pPr marL="226131" indent="-226131"/>
            <a:r>
              <a:rPr lang="en-US" b="1" i="1" dirty="0" smtClean="0">
                <a:latin typeface="Arial" pitchFamily="34" charset="0"/>
                <a:ea typeface="ＭＳ Ｐゴシック" pitchFamily="34" charset="-128"/>
              </a:rPr>
              <a:t>Vertebrate Animals.</a:t>
            </a:r>
            <a:r>
              <a:rPr lang="en-US" dirty="0" smtClean="0">
                <a:latin typeface="Arial" pitchFamily="34" charset="0"/>
                <a:ea typeface="ＭＳ Ｐゴシック" pitchFamily="34" charset="-128"/>
              </a:rPr>
              <a:t> The committee will evaluate the involvement of live vertebrate animals as part of the scientific assessment according to the following five points: 1) proposed use of the animals, and species, strains, ages, sex, and numbers to be used; 2) justifications for the use of animals and for the appropriateness of the species and numbers proposed; 3) adequacy of veterinary care; 4) procedures for limiting discomfort, distress, pain and injury to that which is unavoidable in the conduct of scientifically sound research including the use of analgesic, anesthetic, and tranquilizing drugs and/or comfortable restraining devices; and 5) methods of euthanasia and reason for selection if not consistent with the AVMA Guidelines on Euthanasia.</a:t>
            </a:r>
          </a:p>
          <a:p>
            <a:pPr marL="226131" indent="-226131"/>
            <a:r>
              <a:rPr lang="en-US" b="1" i="1" dirty="0" smtClean="0">
                <a:latin typeface="Arial" pitchFamily="34" charset="0"/>
                <a:ea typeface="ＭＳ Ｐゴシック" pitchFamily="34" charset="-128"/>
              </a:rPr>
              <a:t>Resubmission Applications.</a:t>
            </a:r>
            <a:r>
              <a:rPr lang="en-US" dirty="0" smtClean="0">
                <a:latin typeface="Arial" pitchFamily="34" charset="0"/>
                <a:ea typeface="ＭＳ Ｐゴシック" pitchFamily="34" charset="-128"/>
              </a:rPr>
              <a:t> When reviewing a Resubmission application (formerly called an amended application), the committee will evaluate the application as now presented, taking into consideration the responses to comments from the previous scientific review group and changes made to the project.</a:t>
            </a:r>
          </a:p>
          <a:p>
            <a:pPr marL="226131" indent="-226131"/>
            <a:r>
              <a:rPr lang="en-US" b="1" i="1" dirty="0" smtClean="0">
                <a:latin typeface="Arial" pitchFamily="34" charset="0"/>
                <a:ea typeface="ＭＳ Ｐゴシック" pitchFamily="34" charset="-128"/>
              </a:rPr>
              <a:t>Renewal Applications.</a:t>
            </a:r>
            <a:r>
              <a:rPr lang="en-US" dirty="0" smtClean="0">
                <a:latin typeface="Arial" pitchFamily="34" charset="0"/>
                <a:ea typeface="ＭＳ Ｐゴシック" pitchFamily="34" charset="-128"/>
              </a:rPr>
              <a:t> When reviewing a Renewal application (formerly called a competing continuation application), the committee will consider the progress made in the last funding period. </a:t>
            </a:r>
          </a:p>
          <a:p>
            <a:pPr marL="226131" indent="-226131"/>
            <a:r>
              <a:rPr lang="en-US" b="1" i="1" dirty="0" smtClean="0">
                <a:latin typeface="Arial" pitchFamily="34" charset="0"/>
                <a:ea typeface="ＭＳ Ｐゴシック" pitchFamily="34" charset="-128"/>
              </a:rPr>
              <a:t>Revision Applications.</a:t>
            </a:r>
            <a:r>
              <a:rPr lang="en-US" dirty="0" smtClean="0">
                <a:latin typeface="Arial" pitchFamily="34" charset="0"/>
                <a:ea typeface="ＭＳ Ｐゴシック" pitchFamily="34" charset="-128"/>
              </a:rPr>
              <a:t> When reviewing a Revision application (formerly called a competing supplement application), the committee will consider the appropriateness of the proposed expansion of the scope of the project. If the Revision application relates to a specific line of investigation presented in the original application that was not recommended for approval by the committee, then the committee will consider whether the responses to comments from the previous scientific review group are adequate and whether substantial changes are clearly evident. </a:t>
            </a:r>
          </a:p>
          <a:p>
            <a:pPr marL="226131" indent="-226131"/>
            <a:r>
              <a:rPr lang="en-US" b="1" i="1" dirty="0" smtClean="0">
                <a:latin typeface="Arial" pitchFamily="34" charset="0"/>
                <a:ea typeface="ＭＳ Ｐゴシック" pitchFamily="34" charset="-128"/>
              </a:rPr>
              <a:t>Biohazards.</a:t>
            </a:r>
            <a:r>
              <a:rPr lang="en-US" dirty="0" smtClean="0">
                <a:latin typeface="Arial" pitchFamily="34" charset="0"/>
                <a:ea typeface="ＭＳ Ｐゴシック" pitchFamily="34" charset="-128"/>
              </a:rPr>
              <a:t> Reviewers will assess whether materials or procedures proposed are potentially hazardous to research personnel and/or the environment, and if needed, determine whether adequate protection is proposed.</a:t>
            </a:r>
          </a:p>
          <a:p>
            <a:pPr marL="226131" indent="-226131"/>
            <a:r>
              <a:rPr lang="en-US" b="1" dirty="0" smtClean="0">
                <a:latin typeface="Arial" pitchFamily="34" charset="0"/>
                <a:ea typeface="ＭＳ Ｐゴシック" pitchFamily="34" charset="-128"/>
              </a:rPr>
              <a:t>Additional Review Considerations.</a:t>
            </a:r>
            <a:r>
              <a:rPr lang="en-US" dirty="0" smtClean="0">
                <a:latin typeface="Arial" pitchFamily="34" charset="0"/>
                <a:ea typeface="ＭＳ Ｐゴシック" pitchFamily="34" charset="-128"/>
              </a:rPr>
              <a:t> As applicable for the project proposed, reviewers will address each of the following items, but will not give scores for these items and should not consider them in providing an overall impact score.</a:t>
            </a:r>
          </a:p>
          <a:p>
            <a:pPr marL="226131" indent="-226131"/>
            <a:r>
              <a:rPr lang="en-US" b="1" i="1" dirty="0" smtClean="0">
                <a:latin typeface="Arial" pitchFamily="34" charset="0"/>
                <a:ea typeface="ＭＳ Ｐゴシック" pitchFamily="34" charset="-128"/>
              </a:rPr>
              <a:t>Budget and Period Support.</a:t>
            </a:r>
            <a:r>
              <a:rPr lang="en-US" dirty="0" smtClean="0">
                <a:latin typeface="Arial" pitchFamily="34" charset="0"/>
                <a:ea typeface="ＭＳ Ｐゴシック" pitchFamily="34" charset="-128"/>
              </a:rPr>
              <a:t> Reviewers will consider whether the budget and the requested period of support are fully justified and reasonable in relation to the proposed research. </a:t>
            </a:r>
          </a:p>
          <a:p>
            <a:pPr marL="226131" indent="-226131"/>
            <a:r>
              <a:rPr lang="en-US" b="1" i="1" dirty="0" smtClean="0">
                <a:latin typeface="Arial" pitchFamily="34" charset="0"/>
                <a:ea typeface="ＭＳ Ｐゴシック" pitchFamily="34" charset="-128"/>
              </a:rPr>
              <a:t>Select Agent Research.</a:t>
            </a:r>
            <a:r>
              <a:rPr lang="en-US" dirty="0" smtClean="0">
                <a:latin typeface="Arial" pitchFamily="34" charset="0"/>
                <a:ea typeface="ＭＳ Ｐゴシック" pitchFamily="34" charset="-128"/>
              </a:rPr>
              <a:t> Reviewers will assess the information provided in this section of the application, including 1) the Select Agent(s) to be used in the proposed research, 2) the registration status of all entities where Select Agent(s) will be used, 3) the procedures that will be used to monitor possession use and transfer of Select Agent(s), and 4) plans for appropriate biosafety, biocontainment, and security of the Select Agent(s).</a:t>
            </a:r>
          </a:p>
          <a:p>
            <a:pPr marL="226131" indent="-226131"/>
            <a:r>
              <a:rPr lang="en-US" b="1" i="1" dirty="0" smtClean="0">
                <a:latin typeface="Arial" pitchFamily="34" charset="0"/>
                <a:ea typeface="ＭＳ Ｐゴシック" pitchFamily="34" charset="-128"/>
              </a:rPr>
              <a:t>Applications from Foreign Organizations.</a:t>
            </a:r>
            <a:r>
              <a:rPr lang="en-US" dirty="0" smtClean="0">
                <a:latin typeface="Arial" pitchFamily="34" charset="0"/>
                <a:ea typeface="ＭＳ Ｐゴシック" pitchFamily="34" charset="-128"/>
              </a:rPr>
              <a:t> Reviewers will assess whether the project presents special opportunities for furthering research programs through the use of unusual talent, resources, populations, or environmental conditions that exist in other countries and either are not readily available in the United States or augment existing U.S. resources.</a:t>
            </a:r>
          </a:p>
          <a:p>
            <a:pPr marL="226131" indent="-226131"/>
            <a:r>
              <a:rPr lang="en-US" b="1" i="1" dirty="0" smtClean="0">
                <a:latin typeface="Arial" pitchFamily="34" charset="0"/>
                <a:ea typeface="ＭＳ Ｐゴシック" pitchFamily="34" charset="-128"/>
              </a:rPr>
              <a:t>Resource Sharing Plans. </a:t>
            </a:r>
            <a:r>
              <a:rPr lang="en-US" dirty="0" smtClean="0">
                <a:latin typeface="Arial" pitchFamily="34" charset="0"/>
                <a:ea typeface="ＭＳ Ｐゴシック" pitchFamily="34" charset="-128"/>
              </a:rPr>
              <a:t>Reviewers will comment on whether the following Resource Sharing Plans, or the rationale for not sharing the following types of resources, are reasonable: 1) Data Sharing Plan (</a:t>
            </a:r>
            <a:r>
              <a:rPr lang="en-US" dirty="0" smtClean="0">
                <a:latin typeface="Arial" pitchFamily="34" charset="0"/>
                <a:ea typeface="ＭＳ Ｐゴシック" pitchFamily="34" charset="-128"/>
                <a:hlinkClick r:id="rId3"/>
              </a:rPr>
              <a:t>http://grants.nih.gov/grants/policy/data_sharing/data_sharing_guidance.htm</a:t>
            </a:r>
            <a:r>
              <a:rPr lang="en-US" dirty="0" smtClean="0">
                <a:latin typeface="Arial" pitchFamily="34" charset="0"/>
                <a:ea typeface="ＭＳ Ｐゴシック" pitchFamily="34" charset="-128"/>
              </a:rPr>
              <a:t>); 2) Sharing Model Organisms (</a:t>
            </a:r>
            <a:r>
              <a:rPr lang="en-US" dirty="0" smtClean="0">
                <a:latin typeface="Arial" pitchFamily="34" charset="0"/>
                <a:ea typeface="ＭＳ Ｐゴシック" pitchFamily="34" charset="-128"/>
                <a:hlinkClick r:id="rId4"/>
              </a:rPr>
              <a:t>http://grants.nih.gov/grants/guide/notice-files/NOT-OD-04-042.html</a:t>
            </a:r>
            <a:r>
              <a:rPr lang="en-US" dirty="0" smtClean="0">
                <a:latin typeface="Arial" pitchFamily="34" charset="0"/>
                <a:ea typeface="ＭＳ Ｐゴシック" pitchFamily="34" charset="-128"/>
              </a:rPr>
              <a:t>); and 3) Genome Wide Association Studies (GWAS) (</a:t>
            </a:r>
            <a:r>
              <a:rPr lang="en-US" dirty="0" smtClean="0">
                <a:latin typeface="Arial" pitchFamily="34" charset="0"/>
                <a:ea typeface="ＭＳ Ｐゴシック" pitchFamily="34" charset="-128"/>
                <a:hlinkClick r:id="rId5"/>
              </a:rPr>
              <a:t>http://grants.nih.gov/grants/guide/notice-files/NOT-OD-07-088.html</a:t>
            </a:r>
            <a:r>
              <a:rPr lang="en-US" dirty="0" smtClean="0">
                <a:latin typeface="Arial" pitchFamily="34" charset="0"/>
                <a:ea typeface="ＭＳ Ｐゴシック" pitchFamily="34" charset="-128"/>
              </a:rPr>
              <a:t>).</a:t>
            </a:r>
          </a:p>
          <a:p>
            <a:pPr marL="226131" indent="-22613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685400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sz="800" b="1" dirty="0">
                <a:ea typeface="ＭＳ Ｐゴシック" pitchFamily="34" charset="-128"/>
              </a:rPr>
              <a:t>Additional Review Criteria.</a:t>
            </a:r>
            <a:r>
              <a:rPr lang="en-US" sz="800" dirty="0">
                <a:ea typeface="ＭＳ Ｐゴシック" pitchFamily="34" charset="-128"/>
              </a:rPr>
              <a:t> As applicable for the project proposed, reviewers will consider </a:t>
            </a:r>
            <a:r>
              <a:rPr lang="en-US" sz="800" b="1" dirty="0">
                <a:ea typeface="ＭＳ Ｐゴシック" pitchFamily="34" charset="-128"/>
              </a:rPr>
              <a:t>the following additional items in the determination of scientific and technical merit, but will not give separate scores for these items</a:t>
            </a:r>
            <a:r>
              <a:rPr lang="en-US" sz="800" dirty="0">
                <a:ea typeface="ＭＳ Ｐゴシック" pitchFamily="34" charset="-128"/>
              </a:rPr>
              <a:t>.</a:t>
            </a:r>
          </a:p>
          <a:p>
            <a:pPr>
              <a:lnSpc>
                <a:spcPct val="80000"/>
              </a:lnSpc>
            </a:pPr>
            <a:r>
              <a:rPr lang="en-US" sz="800" b="1" i="1" dirty="0">
                <a:ea typeface="ＭＳ Ｐゴシック" pitchFamily="34" charset="-128"/>
              </a:rPr>
              <a:t>Protections for Human Subjects. </a:t>
            </a:r>
            <a:r>
              <a:rPr lang="en-US" sz="800" dirty="0">
                <a:ea typeface="ＭＳ Ｐゴシック" pitchFamily="34" charset="-128"/>
              </a:rPr>
              <a:t>For research that involves human subjects but does not involve one of the six categories of research that are exempt under 45 CFR Part 46, the committee will evaluate the justification for involvement of human subjects and the proposed protections from research risk relating to their participation according to the following five review criteria: 1) risk to subjects, 2) adequacy of protection against risks, 3) potential benefits to the subjects and others, 4) importance of the knowledge to be gained, and 5) data and safety monitoring for clinical trials.</a:t>
            </a:r>
          </a:p>
          <a:p>
            <a:pPr>
              <a:lnSpc>
                <a:spcPct val="80000"/>
              </a:lnSpc>
            </a:pPr>
            <a:r>
              <a:rPr lang="en-US" sz="800" dirty="0">
                <a:ea typeface="ＭＳ Ｐゴシック" pitchFamily="34" charset="-128"/>
              </a:rPr>
              <a:t>For research that involves human subjects and meets the criteria for one or more of the six categories of research that are exempt under 45 CFR Part 46, the committee will evaluate: 1) the justification for the exemption, 2) human subjects involvement and characteristics, and 3) sources of materials.</a:t>
            </a:r>
          </a:p>
          <a:p>
            <a:pPr>
              <a:lnSpc>
                <a:spcPct val="80000"/>
              </a:lnSpc>
            </a:pPr>
            <a:r>
              <a:rPr lang="en-US" sz="800" b="1" i="1" dirty="0">
                <a:ea typeface="ＭＳ Ｐゴシック" pitchFamily="34" charset="-128"/>
              </a:rPr>
              <a:t>Inclusion of Women, Minorities, and Children.</a:t>
            </a:r>
            <a:r>
              <a:rPr lang="en-US" sz="800" dirty="0">
                <a:ea typeface="ＭＳ Ｐゴシック" pitchFamily="34" charset="-128"/>
              </a:rPr>
              <a:t> When the proposed project involves clinical research, the committee will evaluate the proposed plans for inclusion of minorities and members of both genders, as well as the inclusion of children.</a:t>
            </a:r>
          </a:p>
          <a:p>
            <a:pPr>
              <a:lnSpc>
                <a:spcPct val="80000"/>
              </a:lnSpc>
            </a:pPr>
            <a:r>
              <a:rPr lang="en-US" sz="800" b="1" i="1" dirty="0">
                <a:ea typeface="ＭＳ Ｐゴシック" pitchFamily="34" charset="-128"/>
              </a:rPr>
              <a:t>Vertebrate Animals.</a:t>
            </a:r>
            <a:r>
              <a:rPr lang="en-US" sz="800" dirty="0">
                <a:ea typeface="ＭＳ Ｐゴシック" pitchFamily="34" charset="-128"/>
              </a:rPr>
              <a:t> The committee will evaluate the involvement of live vertebrate animals as part of the scientific assessment according to the following five points: 1) proposed use of the animals, and species, strains, ages, sex, and numbers to be used; 2) justifications for the use of animals and for the appropriateness of the species and numbers proposed; 3) adequacy of veterinary care; 4) procedures for limiting discomfort, distress, pain and injury to that which is unavoidable in the conduct of scientifically sound research including the use of analgesic, anesthetic, and tranquilizing drugs and/or comfortable restraining devices; and 5) methods of euthanasia and reason for selection if not consistent with the AVMA Guidelines on Euthanasia.</a:t>
            </a:r>
          </a:p>
          <a:p>
            <a:pPr>
              <a:lnSpc>
                <a:spcPct val="80000"/>
              </a:lnSpc>
            </a:pPr>
            <a:r>
              <a:rPr lang="en-US" sz="800" b="1" i="1" dirty="0">
                <a:ea typeface="ＭＳ Ｐゴシック" pitchFamily="34" charset="-128"/>
              </a:rPr>
              <a:t>Resubmission Applications.</a:t>
            </a:r>
            <a:r>
              <a:rPr lang="en-US" sz="800" dirty="0">
                <a:ea typeface="ＭＳ Ｐゴシック" pitchFamily="34" charset="-128"/>
              </a:rPr>
              <a:t> When reviewing a Resubmission application (formerly called an amended application), the committee will evaluate the application as now presented, taking into consideration the responses to comments from the previous scientific review group and changes made to the project.</a:t>
            </a:r>
          </a:p>
          <a:p>
            <a:pPr>
              <a:lnSpc>
                <a:spcPct val="80000"/>
              </a:lnSpc>
            </a:pPr>
            <a:r>
              <a:rPr lang="en-US" sz="800" b="1" i="1" dirty="0">
                <a:ea typeface="ＭＳ Ｐゴシック" pitchFamily="34" charset="-128"/>
              </a:rPr>
              <a:t>Renewal Applications.</a:t>
            </a:r>
            <a:r>
              <a:rPr lang="en-US" sz="800" dirty="0">
                <a:ea typeface="ＭＳ Ｐゴシック" pitchFamily="34" charset="-128"/>
              </a:rPr>
              <a:t> When reviewing a Renewal application (formerly called a competing continuation application), the committee will consider the progress made in the last funding period. </a:t>
            </a:r>
          </a:p>
          <a:p>
            <a:pPr>
              <a:lnSpc>
                <a:spcPct val="80000"/>
              </a:lnSpc>
            </a:pPr>
            <a:r>
              <a:rPr lang="en-US" sz="800" b="1" i="1" dirty="0">
                <a:ea typeface="ＭＳ Ｐゴシック" pitchFamily="34" charset="-128"/>
              </a:rPr>
              <a:t>Revision Applications.</a:t>
            </a:r>
            <a:r>
              <a:rPr lang="en-US" sz="800" dirty="0">
                <a:ea typeface="ＭＳ Ｐゴシック" pitchFamily="34" charset="-128"/>
              </a:rPr>
              <a:t> When reviewing a Revision application (formerly called a competing supplement application), the committee will consider the appropriateness of the proposed expansion of the scope of the project. If the Revision application relates to a specific line of investigation presented in the original application that was not recommended for approval by the committee, then the committee will consider whether the responses to comments from the previous scientific review group are adequate and whether substantial changes are clearly evident. </a:t>
            </a:r>
          </a:p>
          <a:p>
            <a:pPr>
              <a:lnSpc>
                <a:spcPct val="80000"/>
              </a:lnSpc>
            </a:pPr>
            <a:r>
              <a:rPr lang="en-US" sz="800" b="1" i="1" dirty="0">
                <a:ea typeface="ＭＳ Ｐゴシック" pitchFamily="34" charset="-128"/>
              </a:rPr>
              <a:t>Biohazards.</a:t>
            </a:r>
            <a:r>
              <a:rPr lang="en-US" sz="800" dirty="0">
                <a:ea typeface="ＭＳ Ｐゴシック" pitchFamily="34" charset="-128"/>
              </a:rPr>
              <a:t> Reviewers will assess whether materials or procedures proposed are potentially hazardous to research personnel and/or the environment, and if needed, determine whether adequate protection is proposed.</a:t>
            </a:r>
          </a:p>
          <a:p>
            <a:pPr>
              <a:lnSpc>
                <a:spcPct val="80000"/>
              </a:lnSpc>
            </a:pPr>
            <a:endParaRPr lang="en-US" sz="800" dirty="0">
              <a:ea typeface="ＭＳ Ｐゴシック" pitchFamily="34" charset="-128"/>
            </a:endParaRPr>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5433F6C-6424-4F8D-9915-55109B13D3BD}" type="slidenum">
              <a:rPr lang="en-US" smtClean="0">
                <a:solidFill>
                  <a:srgbClr val="000000"/>
                </a:solidFill>
              </a:rPr>
              <a:pPr eaLnBrk="1" hangingPunct="1"/>
              <a:t>87</a:t>
            </a:fld>
            <a:endParaRPr lang="en-US" dirty="0" smtClean="0">
              <a:solidFill>
                <a:srgbClr val="000000"/>
              </a:solidFill>
            </a:endParaRPr>
          </a:p>
        </p:txBody>
      </p:sp>
    </p:spTree>
    <p:extLst>
      <p:ext uri="{BB962C8B-B14F-4D97-AF65-F5344CB8AC3E}">
        <p14:creationId xmlns:p14="http://schemas.microsoft.com/office/powerpoint/2010/main" val="388676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NICHD! </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871230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sz="1100" b="1" dirty="0">
                <a:ea typeface="ＭＳ Ｐゴシック" pitchFamily="34" charset="-128"/>
              </a:rPr>
              <a:t>Additional Review Considerations.</a:t>
            </a:r>
            <a:r>
              <a:rPr lang="en-US" sz="1100" dirty="0">
                <a:ea typeface="ＭＳ Ｐゴシック" pitchFamily="34" charset="-128"/>
              </a:rPr>
              <a:t> As applicable for the project proposed, reviewers will address each of the following items, but will not give scores for these items and should not consider them in providing an overall impact score.</a:t>
            </a:r>
          </a:p>
          <a:p>
            <a:pPr>
              <a:lnSpc>
                <a:spcPct val="90000"/>
              </a:lnSpc>
            </a:pPr>
            <a:r>
              <a:rPr lang="en-US" sz="1100" b="1" i="1" dirty="0">
                <a:ea typeface="ＭＳ Ｐゴシック" pitchFamily="34" charset="-128"/>
              </a:rPr>
              <a:t>Budget and Period Support.</a:t>
            </a:r>
            <a:r>
              <a:rPr lang="en-US" sz="1100" dirty="0">
                <a:ea typeface="ＭＳ Ｐゴシック" pitchFamily="34" charset="-128"/>
              </a:rPr>
              <a:t> Reviewers will consider whether the budget and the requested period of support are fully justified and reasonable in relation to the proposed research. </a:t>
            </a:r>
          </a:p>
          <a:p>
            <a:pPr>
              <a:lnSpc>
                <a:spcPct val="90000"/>
              </a:lnSpc>
            </a:pPr>
            <a:r>
              <a:rPr lang="en-US" sz="1100" b="1" i="1" dirty="0">
                <a:ea typeface="ＭＳ Ｐゴシック" pitchFamily="34" charset="-128"/>
              </a:rPr>
              <a:t>Select Agent Research.</a:t>
            </a:r>
            <a:r>
              <a:rPr lang="en-US" sz="1100" dirty="0">
                <a:ea typeface="ＭＳ Ｐゴシック" pitchFamily="34" charset="-128"/>
              </a:rPr>
              <a:t> Reviewers will assess the information provided in this section of the application, including 1) the Select Agent(s) to be used in the proposed research, 2) the registration status of all entities where Select Agent(s) will be used, 3) the procedures that will be used to monitor possession use and transfer of Select Agent(s), and 4) plans for appropriate biosafety, biocontainment, and security of the Select Agent(s).</a:t>
            </a:r>
          </a:p>
          <a:p>
            <a:pPr>
              <a:lnSpc>
                <a:spcPct val="90000"/>
              </a:lnSpc>
            </a:pPr>
            <a:r>
              <a:rPr lang="en-US" sz="1100" b="1" i="1" dirty="0">
                <a:ea typeface="ＭＳ Ｐゴシック" pitchFamily="34" charset="-128"/>
              </a:rPr>
              <a:t>Applications from Foreign Organizations.</a:t>
            </a:r>
            <a:r>
              <a:rPr lang="en-US" sz="1100" dirty="0">
                <a:ea typeface="ＭＳ Ｐゴシック" pitchFamily="34" charset="-128"/>
              </a:rPr>
              <a:t> Reviewers will assess whether the project presents special opportunities for furthering research programs through the use of unusual talent, resources, populations, or environmental conditions that exist in other countries and either are not readily available in the United States or augment existing U.S. resources.</a:t>
            </a:r>
          </a:p>
          <a:p>
            <a:pPr>
              <a:lnSpc>
                <a:spcPct val="90000"/>
              </a:lnSpc>
            </a:pPr>
            <a:r>
              <a:rPr lang="en-US" sz="1100" b="1" i="1" dirty="0">
                <a:ea typeface="ＭＳ Ｐゴシック" pitchFamily="34" charset="-128"/>
              </a:rPr>
              <a:t>Resource Sharing Plans. </a:t>
            </a:r>
            <a:r>
              <a:rPr lang="en-US" sz="1100" dirty="0">
                <a:ea typeface="ＭＳ Ｐゴシック" pitchFamily="34" charset="-128"/>
              </a:rPr>
              <a:t>Reviewers will comment on whether the following Resource Sharing Plans, or the rationale for not sharing the following types of resources, are reasonable: 1) Data Sharing Plan (</a:t>
            </a:r>
            <a:r>
              <a:rPr lang="en-US" sz="1100" dirty="0">
                <a:ea typeface="ＭＳ Ｐゴシック" pitchFamily="34" charset="-128"/>
                <a:hlinkClick r:id="rId3"/>
              </a:rPr>
              <a:t>http://grants.nih.gov/grants/policy/data_sharing/data_sharing_guidance.htm</a:t>
            </a:r>
            <a:r>
              <a:rPr lang="en-US" sz="1100" dirty="0">
                <a:ea typeface="ＭＳ Ｐゴシック" pitchFamily="34" charset="-128"/>
              </a:rPr>
              <a:t>); 2) Sharing Model Organisms (</a:t>
            </a:r>
            <a:r>
              <a:rPr lang="en-US" sz="1100" dirty="0">
                <a:ea typeface="ＭＳ Ｐゴシック" pitchFamily="34" charset="-128"/>
                <a:hlinkClick r:id="rId4"/>
              </a:rPr>
              <a:t>http://grants.nih.gov/grants/guide/notice-files/NOT-OD-04-042.html</a:t>
            </a:r>
            <a:r>
              <a:rPr lang="en-US" sz="1100" dirty="0">
                <a:ea typeface="ＭＳ Ｐゴシック" pitchFamily="34" charset="-128"/>
              </a:rPr>
              <a:t>); and 3) Genome Wide Association Studies (GWAS) (</a:t>
            </a:r>
            <a:r>
              <a:rPr lang="en-US" sz="1100" dirty="0">
                <a:ea typeface="ＭＳ Ｐゴシック" pitchFamily="34" charset="-128"/>
                <a:hlinkClick r:id="rId5"/>
              </a:rPr>
              <a:t>http://grants.nih.gov/grants/guide/notice-files/NOT-OD-07-088.html</a:t>
            </a:r>
            <a:r>
              <a:rPr lang="en-US" sz="1100" dirty="0">
                <a:ea typeface="ＭＳ Ｐゴシック" pitchFamily="34" charset="-128"/>
              </a:rPr>
              <a:t>).</a:t>
            </a:r>
          </a:p>
          <a:p>
            <a:pPr>
              <a:lnSpc>
                <a:spcPct val="90000"/>
              </a:lnSpc>
            </a:pPr>
            <a:endParaRPr lang="en-US" sz="1100" dirty="0">
              <a:ea typeface="ＭＳ Ｐゴシック" pitchFamily="34" charset="-128"/>
            </a:endParaRPr>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2E02C2F-445F-4A13-8636-9D1BA62AFB96}" type="slidenum">
              <a:rPr lang="en-US" smtClean="0">
                <a:solidFill>
                  <a:srgbClr val="000000"/>
                </a:solidFill>
              </a:rPr>
              <a:pPr eaLnBrk="1" hangingPunct="1"/>
              <a:t>88</a:t>
            </a:fld>
            <a:endParaRPr lang="en-US" dirty="0" smtClean="0">
              <a:solidFill>
                <a:srgbClr val="000000"/>
              </a:solidFill>
            </a:endParaRPr>
          </a:p>
        </p:txBody>
      </p:sp>
    </p:spTree>
    <p:extLst>
      <p:ext uri="{BB962C8B-B14F-4D97-AF65-F5344CB8AC3E}">
        <p14:creationId xmlns:p14="http://schemas.microsoft.com/office/powerpoint/2010/main" val="1206438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717926E-9E7A-48F2-808A-7498ECF64BFF}" type="slidenum">
              <a:rPr lang="en-US" smtClean="0">
                <a:solidFill>
                  <a:srgbClr val="000000"/>
                </a:solidFill>
              </a:rPr>
              <a:pPr eaLnBrk="1" hangingPunct="1"/>
              <a:t>89</a:t>
            </a:fld>
            <a:endParaRPr lang="en-US" dirty="0" smtClean="0">
              <a:solidFill>
                <a:srgbClr val="000000"/>
              </a:solidFill>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62500" lnSpcReduction="20000"/>
          </a:bodyPr>
          <a:lstStyle/>
          <a:p>
            <a:pPr>
              <a:lnSpc>
                <a:spcPct val="80000"/>
              </a:lnSpc>
            </a:pPr>
            <a:r>
              <a:rPr lang="en-US" sz="800" b="1" dirty="0">
                <a:ea typeface="ＭＳ Ｐゴシック" pitchFamily="34" charset="-128"/>
              </a:rPr>
              <a:t>Good Idea:</a:t>
            </a:r>
          </a:p>
          <a:p>
            <a:pPr>
              <a:lnSpc>
                <a:spcPct val="80000"/>
              </a:lnSpc>
            </a:pPr>
            <a:endParaRPr lang="en-US" sz="800" b="1" dirty="0">
              <a:ea typeface="ＭＳ Ｐゴシック" pitchFamily="34" charset="-128"/>
            </a:endParaRPr>
          </a:p>
          <a:p>
            <a:pPr>
              <a:lnSpc>
                <a:spcPct val="80000"/>
              </a:lnSpc>
            </a:pPr>
            <a:r>
              <a:rPr lang="en-US" sz="800" b="1" dirty="0">
                <a:ea typeface="ＭＳ Ｐゴシック" pitchFamily="34" charset="-128"/>
              </a:rPr>
              <a:t>SIGNIFICANT?</a:t>
            </a:r>
          </a:p>
          <a:p>
            <a:pPr>
              <a:lnSpc>
                <a:spcPct val="80000"/>
              </a:lnSpc>
            </a:pPr>
            <a:r>
              <a:rPr lang="en-US" sz="800" dirty="0">
                <a:ea typeface="ＭＳ Ｐゴシック" pitchFamily="34" charset="-128"/>
              </a:rPr>
              <a:t>•</a:t>
            </a:r>
            <a:r>
              <a:rPr lang="en-US" sz="800" b="1" dirty="0">
                <a:ea typeface="ＭＳ Ｐゴシック" pitchFamily="34" charset="-128"/>
              </a:rPr>
              <a:t>Does it address an important problem?</a:t>
            </a:r>
          </a:p>
          <a:p>
            <a:pPr>
              <a:lnSpc>
                <a:spcPct val="80000"/>
              </a:lnSpc>
            </a:pPr>
            <a:r>
              <a:rPr lang="en-US" sz="800" dirty="0">
                <a:ea typeface="ＭＳ Ｐゴシック" pitchFamily="34" charset="-128"/>
              </a:rPr>
              <a:t>•</a:t>
            </a:r>
            <a:r>
              <a:rPr lang="en-US" sz="800" b="1" dirty="0">
                <a:ea typeface="ＭＳ Ｐゴシック" pitchFamily="34" charset="-128"/>
              </a:rPr>
              <a:t>How will scientific knowledge be advanced</a:t>
            </a:r>
            <a:r>
              <a:rPr lang="en-US" sz="800" dirty="0">
                <a:ea typeface="ＭＳ Ｐゴシック" pitchFamily="34" charset="-128"/>
              </a:rPr>
              <a:t>?</a:t>
            </a:r>
          </a:p>
          <a:p>
            <a:pPr>
              <a:lnSpc>
                <a:spcPct val="80000"/>
              </a:lnSpc>
            </a:pPr>
            <a:endParaRPr lang="en-US" sz="800" dirty="0">
              <a:ea typeface="ＭＳ Ｐゴシック" pitchFamily="34" charset="-128"/>
            </a:endParaRPr>
          </a:p>
          <a:p>
            <a:pPr>
              <a:lnSpc>
                <a:spcPct val="80000"/>
              </a:lnSpc>
            </a:pPr>
            <a:r>
              <a:rPr lang="en-US" sz="800" b="1" dirty="0">
                <a:ea typeface="ＭＳ Ｐゴシック" pitchFamily="34" charset="-128"/>
              </a:rPr>
              <a:t>INNOVATIVE?</a:t>
            </a:r>
          </a:p>
          <a:p>
            <a:pPr>
              <a:lnSpc>
                <a:spcPct val="80000"/>
              </a:lnSpc>
            </a:pPr>
            <a:r>
              <a:rPr lang="en-US" sz="800" dirty="0">
                <a:ea typeface="ＭＳ Ｐゴシック" pitchFamily="34" charset="-128"/>
              </a:rPr>
              <a:t>•</a:t>
            </a:r>
            <a:r>
              <a:rPr lang="en-US" sz="800" b="1" dirty="0">
                <a:ea typeface="ＭＳ Ｐゴシック" pitchFamily="34" charset="-128"/>
              </a:rPr>
              <a:t>Builds upon or expands knowledge base</a:t>
            </a:r>
          </a:p>
          <a:p>
            <a:pPr>
              <a:lnSpc>
                <a:spcPct val="80000"/>
              </a:lnSpc>
            </a:pPr>
            <a:r>
              <a:rPr lang="en-US" sz="800" dirty="0">
                <a:ea typeface="ＭＳ Ｐゴシック" pitchFamily="34" charset="-128"/>
              </a:rPr>
              <a:t>•</a:t>
            </a:r>
            <a:r>
              <a:rPr lang="en-US" sz="800" b="1" dirty="0">
                <a:ea typeface="ＭＳ Ｐゴシック" pitchFamily="34" charset="-128"/>
              </a:rPr>
              <a:t>Capable of making a difference</a:t>
            </a:r>
          </a:p>
          <a:p>
            <a:pPr>
              <a:lnSpc>
                <a:spcPct val="80000"/>
              </a:lnSpc>
            </a:pPr>
            <a:endParaRPr lang="en-US" sz="800" b="1" dirty="0">
              <a:ea typeface="ＭＳ Ｐゴシック" pitchFamily="34" charset="-128"/>
            </a:endParaRPr>
          </a:p>
          <a:p>
            <a:pPr>
              <a:lnSpc>
                <a:spcPct val="80000"/>
              </a:lnSpc>
            </a:pPr>
            <a:r>
              <a:rPr lang="en-US" sz="800" b="1" dirty="0">
                <a:ea typeface="ＭＳ Ｐゴシック" pitchFamily="34" charset="-128"/>
              </a:rPr>
              <a:t>UNDERSTANDABLE?</a:t>
            </a:r>
            <a:endParaRPr lang="en-US" sz="800" dirty="0">
              <a:ea typeface="ＭＳ Ｐゴシック" pitchFamily="34" charset="-128"/>
            </a:endParaRPr>
          </a:p>
          <a:p>
            <a:pPr>
              <a:lnSpc>
                <a:spcPct val="80000"/>
              </a:lnSpc>
            </a:pPr>
            <a:r>
              <a:rPr lang="en-US" sz="800" b="1" dirty="0">
                <a:ea typeface="ＭＳ Ｐゴシック" pitchFamily="34" charset="-128"/>
              </a:rPr>
              <a:t>Are These Ideas Understandable?</a:t>
            </a:r>
          </a:p>
          <a:p>
            <a:pPr>
              <a:lnSpc>
                <a:spcPct val="80000"/>
              </a:lnSpc>
            </a:pPr>
            <a:r>
              <a:rPr lang="en-US" sz="800" dirty="0">
                <a:ea typeface="ＭＳ Ｐゴシック" pitchFamily="34" charset="-128"/>
              </a:rPr>
              <a:t>•</a:t>
            </a:r>
            <a:r>
              <a:rPr lang="en-US" sz="800" b="1" dirty="0">
                <a:ea typeface="ＭＳ Ｐゴシック" pitchFamily="34" charset="-128"/>
              </a:rPr>
              <a:t>Develop a vaccine to prevent HIV infection</a:t>
            </a:r>
          </a:p>
          <a:p>
            <a:pPr>
              <a:lnSpc>
                <a:spcPct val="80000"/>
              </a:lnSpc>
            </a:pPr>
            <a:r>
              <a:rPr lang="en-US" sz="800" dirty="0">
                <a:ea typeface="ＭＳ Ｐゴシック" pitchFamily="34" charset="-128"/>
              </a:rPr>
              <a:t>•</a:t>
            </a:r>
            <a:r>
              <a:rPr lang="en-US" sz="800" b="1" dirty="0">
                <a:ea typeface="ＭＳ Ｐゴシック" pitchFamily="34" charset="-128"/>
              </a:rPr>
              <a:t>Develop a method to prevent HIV from replicating or mutating</a:t>
            </a:r>
          </a:p>
          <a:p>
            <a:pPr>
              <a:lnSpc>
                <a:spcPct val="80000"/>
              </a:lnSpc>
            </a:pPr>
            <a:r>
              <a:rPr lang="en-US" sz="800" dirty="0">
                <a:ea typeface="ＭＳ Ｐゴシック" pitchFamily="34" charset="-128"/>
              </a:rPr>
              <a:t>•</a:t>
            </a:r>
            <a:r>
              <a:rPr lang="en-US" sz="800" b="1" dirty="0">
                <a:ea typeface="ＭＳ Ｐゴシック" pitchFamily="34" charset="-128"/>
              </a:rPr>
              <a:t>Produce a drug that will raise HDL and lower LDL without any toxic side effects</a:t>
            </a:r>
          </a:p>
          <a:p>
            <a:pPr>
              <a:lnSpc>
                <a:spcPct val="80000"/>
              </a:lnSpc>
            </a:pPr>
            <a:r>
              <a:rPr lang="en-US" sz="800" dirty="0">
                <a:ea typeface="ＭＳ Ｐゴシック" pitchFamily="34" charset="-128"/>
              </a:rPr>
              <a:t>•</a:t>
            </a:r>
            <a:r>
              <a:rPr lang="en-US" sz="800" b="1" dirty="0">
                <a:ea typeface="ＭＳ Ｐゴシック" pitchFamily="34" charset="-128"/>
              </a:rPr>
              <a:t>Produce a drug that will lower blood pressure without any side effects</a:t>
            </a:r>
          </a:p>
          <a:p>
            <a:pPr>
              <a:lnSpc>
                <a:spcPct val="80000"/>
              </a:lnSpc>
            </a:pPr>
            <a:r>
              <a:rPr lang="en-US" sz="800" dirty="0">
                <a:ea typeface="ＭＳ Ｐゴシック" pitchFamily="34" charset="-128"/>
              </a:rPr>
              <a:t>•</a:t>
            </a:r>
            <a:r>
              <a:rPr lang="en-US" sz="800" b="1" dirty="0">
                <a:ea typeface="ＭＳ Ｐゴシック" pitchFamily="34" charset="-128"/>
              </a:rPr>
              <a:t>Study the human genome</a:t>
            </a:r>
          </a:p>
          <a:p>
            <a:pPr>
              <a:lnSpc>
                <a:spcPct val="80000"/>
              </a:lnSpc>
            </a:pPr>
            <a:endParaRPr lang="en-US" sz="800" b="1" dirty="0">
              <a:ea typeface="ＭＳ Ｐゴシック" pitchFamily="34" charset="-128"/>
            </a:endParaRPr>
          </a:p>
          <a:p>
            <a:pPr>
              <a:lnSpc>
                <a:spcPct val="80000"/>
              </a:lnSpc>
            </a:pPr>
            <a:r>
              <a:rPr lang="en-US" sz="800" b="1" dirty="0">
                <a:ea typeface="ＭＳ Ｐゴシック" pitchFamily="34" charset="-128"/>
              </a:rPr>
              <a:t>What if you thought of these ideas in</a:t>
            </a:r>
          </a:p>
          <a:p>
            <a:pPr>
              <a:lnSpc>
                <a:spcPct val="80000"/>
              </a:lnSpc>
            </a:pPr>
            <a:r>
              <a:rPr lang="en-US" sz="800" b="1" dirty="0">
                <a:ea typeface="ＭＳ Ｐゴシック" pitchFamily="34" charset="-128"/>
              </a:rPr>
              <a:t>1952?  1972?  1992?  Are they still Good Ideas?  Were they then? </a:t>
            </a:r>
          </a:p>
          <a:p>
            <a:pPr>
              <a:lnSpc>
                <a:spcPct val="80000"/>
              </a:lnSpc>
            </a:pPr>
            <a:endParaRPr lang="en-US" sz="800" dirty="0">
              <a:ea typeface="ＭＳ Ｐゴシック" pitchFamily="34" charset="-128"/>
            </a:endParaRPr>
          </a:p>
          <a:p>
            <a:pPr>
              <a:lnSpc>
                <a:spcPct val="80000"/>
              </a:lnSpc>
            </a:pPr>
            <a:r>
              <a:rPr lang="en-US" sz="800" b="1" dirty="0">
                <a:ea typeface="ＭＳ Ｐゴシック" pitchFamily="34" charset="-128"/>
              </a:rPr>
              <a:t>Good Timing</a:t>
            </a:r>
          </a:p>
          <a:p>
            <a:pPr>
              <a:lnSpc>
                <a:spcPct val="80000"/>
              </a:lnSpc>
            </a:pPr>
            <a:r>
              <a:rPr lang="en-US" sz="800" dirty="0">
                <a:ea typeface="ＭＳ Ｐゴシック" pitchFamily="34" charset="-128"/>
              </a:rPr>
              <a:t>• </a:t>
            </a:r>
            <a:r>
              <a:rPr lang="en-US" sz="800" b="1" dirty="0">
                <a:ea typeface="ＭＳ Ｐゴシック" pitchFamily="34" charset="-128"/>
              </a:rPr>
              <a:t>Will the idea be understood by others?</a:t>
            </a:r>
          </a:p>
          <a:p>
            <a:pPr>
              <a:lnSpc>
                <a:spcPct val="80000"/>
              </a:lnSpc>
            </a:pPr>
            <a:r>
              <a:rPr lang="en-US" sz="800" dirty="0">
                <a:ea typeface="ＭＳ Ｐゴシック" pitchFamily="34" charset="-128"/>
              </a:rPr>
              <a:t>• </a:t>
            </a:r>
            <a:r>
              <a:rPr lang="en-US" sz="800" b="1" dirty="0">
                <a:ea typeface="ＭＳ Ｐゴシック" pitchFamily="34" charset="-128"/>
              </a:rPr>
              <a:t>Does it build upon existing knowledge?</a:t>
            </a:r>
          </a:p>
          <a:p>
            <a:pPr>
              <a:lnSpc>
                <a:spcPct val="80000"/>
              </a:lnSpc>
            </a:pPr>
            <a:r>
              <a:rPr lang="en-US" sz="800" dirty="0">
                <a:ea typeface="ＭＳ Ｐゴシック" pitchFamily="34" charset="-128"/>
              </a:rPr>
              <a:t>• </a:t>
            </a:r>
            <a:r>
              <a:rPr lang="en-US" sz="800" b="1" dirty="0">
                <a:ea typeface="ＭＳ Ｐゴシック" pitchFamily="34" charset="-128"/>
              </a:rPr>
              <a:t>Does it build upon similar ideas?</a:t>
            </a:r>
          </a:p>
          <a:p>
            <a:pPr>
              <a:lnSpc>
                <a:spcPct val="80000"/>
              </a:lnSpc>
            </a:pPr>
            <a:r>
              <a:rPr lang="en-US" sz="800" dirty="0">
                <a:ea typeface="ＭＳ Ｐゴシック" pitchFamily="34" charset="-128"/>
              </a:rPr>
              <a:t>• </a:t>
            </a:r>
            <a:r>
              <a:rPr lang="en-US" sz="800" b="1" dirty="0">
                <a:ea typeface="ＭＳ Ｐゴシック" pitchFamily="34" charset="-128"/>
              </a:rPr>
              <a:t>Do you have preliminary data?</a:t>
            </a:r>
          </a:p>
          <a:p>
            <a:pPr>
              <a:lnSpc>
                <a:spcPct val="80000"/>
              </a:lnSpc>
            </a:pPr>
            <a:r>
              <a:rPr lang="en-US" sz="800" dirty="0">
                <a:ea typeface="ＭＳ Ｐゴシック" pitchFamily="34" charset="-128"/>
              </a:rPr>
              <a:t>• </a:t>
            </a:r>
            <a:r>
              <a:rPr lang="en-US" sz="800" b="1" dirty="0">
                <a:ea typeface="ＭＳ Ｐゴシック" pitchFamily="34" charset="-128"/>
              </a:rPr>
              <a:t>How will the idea be received?</a:t>
            </a:r>
          </a:p>
          <a:p>
            <a:pPr>
              <a:lnSpc>
                <a:spcPct val="80000"/>
              </a:lnSpc>
            </a:pPr>
            <a:endParaRPr lang="en-US" sz="800" dirty="0">
              <a:ea typeface="ＭＳ Ｐゴシック" pitchFamily="34" charset="-128"/>
            </a:endParaRPr>
          </a:p>
          <a:p>
            <a:pPr>
              <a:lnSpc>
                <a:spcPct val="80000"/>
              </a:lnSpc>
            </a:pPr>
            <a:r>
              <a:rPr lang="en-US" sz="800" b="1" dirty="0">
                <a:ea typeface="ＭＳ Ｐゴシック" pitchFamily="34" charset="-128"/>
              </a:rPr>
              <a:t>Organize the Application</a:t>
            </a:r>
          </a:p>
          <a:p>
            <a:pPr>
              <a:lnSpc>
                <a:spcPct val="80000"/>
              </a:lnSpc>
            </a:pPr>
            <a:r>
              <a:rPr lang="en-US" sz="800" dirty="0">
                <a:ea typeface="ＭＳ Ｐゴシック" pitchFamily="34" charset="-128"/>
              </a:rPr>
              <a:t>• </a:t>
            </a:r>
            <a:r>
              <a:rPr lang="en-US" sz="800" b="1" dirty="0">
                <a:ea typeface="ＭＳ Ｐゴシック" pitchFamily="34" charset="-128"/>
              </a:rPr>
              <a:t>What do you want to do?</a:t>
            </a:r>
          </a:p>
          <a:p>
            <a:pPr>
              <a:lnSpc>
                <a:spcPct val="80000"/>
              </a:lnSpc>
            </a:pPr>
            <a:r>
              <a:rPr lang="en-US" sz="800" dirty="0">
                <a:ea typeface="ＭＳ Ｐゴシック" pitchFamily="34" charset="-128"/>
              </a:rPr>
              <a:t>• </a:t>
            </a:r>
            <a:r>
              <a:rPr lang="en-US" sz="800" b="1" dirty="0">
                <a:ea typeface="ＭＳ Ｐゴシック" pitchFamily="34" charset="-128"/>
              </a:rPr>
              <a:t>Why do you want to do it ?</a:t>
            </a:r>
          </a:p>
          <a:p>
            <a:pPr>
              <a:lnSpc>
                <a:spcPct val="80000"/>
              </a:lnSpc>
            </a:pPr>
            <a:r>
              <a:rPr lang="en-US" sz="800" dirty="0">
                <a:ea typeface="ＭＳ Ｐゴシック" pitchFamily="34" charset="-128"/>
              </a:rPr>
              <a:t>• </a:t>
            </a:r>
            <a:r>
              <a:rPr lang="en-US" sz="800" b="1" dirty="0">
                <a:ea typeface="ＭＳ Ｐゴシック" pitchFamily="34" charset="-128"/>
              </a:rPr>
              <a:t>How are you going to do it?</a:t>
            </a:r>
          </a:p>
          <a:p>
            <a:pPr>
              <a:lnSpc>
                <a:spcPct val="80000"/>
              </a:lnSpc>
            </a:pPr>
            <a:r>
              <a:rPr lang="en-US" sz="800" dirty="0">
                <a:ea typeface="ＭＳ Ｐゴシック" pitchFamily="34" charset="-128"/>
              </a:rPr>
              <a:t>• </a:t>
            </a:r>
            <a:r>
              <a:rPr lang="en-US" sz="800" b="1" dirty="0">
                <a:ea typeface="ＭＳ Ｐゴシック" pitchFamily="34" charset="-128"/>
              </a:rPr>
              <a:t>What is the expected outcome?</a:t>
            </a:r>
          </a:p>
          <a:p>
            <a:pPr>
              <a:lnSpc>
                <a:spcPct val="80000"/>
              </a:lnSpc>
            </a:pPr>
            <a:r>
              <a:rPr lang="en-US" sz="800" dirty="0">
                <a:ea typeface="ＭＳ Ｐゴシック" pitchFamily="34" charset="-128"/>
              </a:rPr>
              <a:t>• </a:t>
            </a:r>
            <a:r>
              <a:rPr lang="en-US" sz="800" b="1" dirty="0">
                <a:ea typeface="ＭＳ Ｐゴシック" pitchFamily="34" charset="-128"/>
              </a:rPr>
              <a:t>Why is it a good thing?</a:t>
            </a:r>
          </a:p>
          <a:p>
            <a:pPr>
              <a:lnSpc>
                <a:spcPct val="80000"/>
              </a:lnSpc>
            </a:pPr>
            <a:endParaRPr lang="en-US" sz="800" b="1" dirty="0">
              <a:ea typeface="ＭＳ Ｐゴシック" pitchFamily="34" charset="-128"/>
            </a:endParaRPr>
          </a:p>
          <a:p>
            <a:pPr>
              <a:lnSpc>
                <a:spcPct val="80000"/>
              </a:lnSpc>
            </a:pPr>
            <a:r>
              <a:rPr lang="en-US" sz="800" b="1" dirty="0">
                <a:ea typeface="ＭＳ Ｐゴシック" pitchFamily="34" charset="-128"/>
              </a:rPr>
              <a:t>Good Presentation</a:t>
            </a:r>
            <a:endParaRPr lang="en-US" sz="800" dirty="0">
              <a:ea typeface="ＭＳ Ｐゴシック" pitchFamily="34" charset="-128"/>
            </a:endParaRPr>
          </a:p>
          <a:p>
            <a:pPr>
              <a:lnSpc>
                <a:spcPct val="80000"/>
              </a:lnSpc>
            </a:pPr>
            <a:r>
              <a:rPr lang="en-US" sz="800" dirty="0">
                <a:ea typeface="ＭＳ Ｐゴシック" pitchFamily="34" charset="-128"/>
              </a:rPr>
              <a:t>--------------------------------------------</a:t>
            </a:r>
          </a:p>
          <a:p>
            <a:r>
              <a:rPr lang="en-US" dirty="0" smtClean="0">
                <a:latin typeface="Arial" pitchFamily="34" charset="0"/>
                <a:ea typeface="ＭＳ Ｐゴシック" pitchFamily="34" charset="-128"/>
              </a:rPr>
              <a:t>To learn more, see the CSR video of a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Mock Study Section</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and the grant applications and summary statements associated with it:  </a:t>
            </a:r>
            <a:r>
              <a:rPr lang="en-US" altLang="ja-JP" dirty="0" smtClean="0">
                <a:latin typeface="Arial" pitchFamily="34" charset="0"/>
                <a:ea typeface="ＭＳ Ｐゴシック" pitchFamily="34" charset="-128"/>
                <a:hlinkClick r:id="rId3" tooltip="http://www.csr.nih.gov/Video/Video.asp"/>
              </a:rPr>
              <a:t>http://www.csr.nih.gov/Video/Video.asp</a:t>
            </a:r>
            <a:endParaRPr lang="en-US" altLang="ja-JP"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 </a:t>
            </a:r>
          </a:p>
          <a:p>
            <a:r>
              <a:rPr lang="en-US" dirty="0" smtClean="0">
                <a:latin typeface="Arial" pitchFamily="34" charset="0"/>
                <a:ea typeface="ＭＳ Ｐゴシック" pitchFamily="34" charset="-128"/>
              </a:rPr>
              <a:t>A good web site for advice on writing and submitting grant applications is available via NIAID: </a:t>
            </a:r>
            <a:r>
              <a:rPr lang="en-US" dirty="0" smtClean="0">
                <a:latin typeface="Arial" pitchFamily="34" charset="0"/>
                <a:ea typeface="ＭＳ Ｐゴシック" pitchFamily="34" charset="-128"/>
                <a:hlinkClick r:id="rId4" tooltip="http://www.niaid.nih.gov/ncn/sop/app-electronic.htm"/>
              </a:rPr>
              <a:t>http://www.niaid.nih.gov/ncn/sop/app-electronic.htm</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Which has an example application:  </a:t>
            </a:r>
            <a:r>
              <a:rPr lang="en-US" dirty="0" smtClean="0">
                <a:latin typeface="Arial" pitchFamily="34" charset="0"/>
                <a:ea typeface="ＭＳ Ｐゴシック" pitchFamily="34" charset="-128"/>
                <a:hlinkClick r:id="rId5" tooltip="http://www.niaid.nih.gov/ncn/grants/app/default.htm"/>
              </a:rPr>
              <a:t>http://www.niaid.nih.gov/ncn/grants/app/default.htm</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 </a:t>
            </a:r>
          </a:p>
          <a:p>
            <a:r>
              <a:rPr lang="en-US" dirty="0" smtClean="0">
                <a:latin typeface="Arial" pitchFamily="34" charset="0"/>
                <a:ea typeface="ＭＳ Ｐゴシック" pitchFamily="34" charset="-128"/>
              </a:rPr>
              <a:t>And here is the link to the eRA Commons: </a:t>
            </a:r>
            <a:r>
              <a:rPr lang="en-US" dirty="0" smtClean="0">
                <a:latin typeface="Arial" pitchFamily="34" charset="0"/>
                <a:ea typeface="ＭＳ Ｐゴシック" pitchFamily="34" charset="-128"/>
                <a:hlinkClick r:id="rId6" tooltip="https://commons.era.nih.gov/commons/"/>
              </a:rPr>
              <a:t>https://commons.era.nih.gov/commons/</a:t>
            </a:r>
            <a:endParaRPr lang="en-US" dirty="0" smtClean="0">
              <a:latin typeface="Arial" pitchFamily="34" charset="0"/>
              <a:ea typeface="ＭＳ Ｐゴシック" pitchFamily="34" charset="-128"/>
            </a:endParaRPr>
          </a:p>
          <a:p>
            <a:r>
              <a:rPr lang="en-US" dirty="0" smtClean="0">
                <a:latin typeface="Arial" pitchFamily="34" charset="0"/>
                <a:ea typeface="ＭＳ Ｐゴシック" pitchFamily="34" charset="-128"/>
              </a:rPr>
              <a:t> </a:t>
            </a:r>
          </a:p>
        </p:txBody>
      </p:sp>
    </p:spTree>
    <p:extLst>
      <p:ext uri="{BB962C8B-B14F-4D97-AF65-F5344CB8AC3E}">
        <p14:creationId xmlns:p14="http://schemas.microsoft.com/office/powerpoint/2010/main" val="35456573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marL="168028" indent="-168028">
              <a:buFontTx/>
              <a:buChar char="•"/>
            </a:pPr>
            <a:r>
              <a:rPr lang="en-US" dirty="0" smtClean="0">
                <a:latin typeface="Arial" pitchFamily="34" charset="0"/>
                <a:ea typeface="ＭＳ Ｐゴシック" pitchFamily="34" charset="-128"/>
              </a:rPr>
              <a:t>Internet Assisted Review</a:t>
            </a:r>
          </a:p>
          <a:p>
            <a:pPr marL="168028" indent="-168028"/>
            <a:r>
              <a:rPr lang="en-US" dirty="0" smtClean="0">
                <a:latin typeface="Arial" pitchFamily="34" charset="0"/>
                <a:ea typeface="ＭＳ Ｐゴシック" pitchFamily="34" charset="-128"/>
              </a:rPr>
              <a:t>     http://era.nih.gov/nih_and_grantor_agencies/review_and_decision_making/internet_assisted_review.cfm</a:t>
            </a:r>
          </a:p>
          <a:p>
            <a:pPr marL="168028" indent="-168028"/>
            <a:r>
              <a:rPr lang="en-US" dirty="0" smtClean="0">
                <a:latin typeface="Arial" pitchFamily="34" charset="0"/>
                <a:ea typeface="ＭＳ Ｐゴシック" pitchFamily="34" charset="-128"/>
              </a:rPr>
              <a:t>     in conjunction with the </a:t>
            </a:r>
            <a:r>
              <a:rPr lang="en-US" dirty="0" smtClean="0">
                <a:latin typeface="Arial" pitchFamily="34" charset="0"/>
                <a:ea typeface="ＭＳ Ｐゴシック" pitchFamily="34" charset="-128"/>
                <a:hlinkClick r:id="rId3" action="ppaction://hlinkfile"/>
              </a:rPr>
              <a:t>Peer Review</a:t>
            </a:r>
            <a:r>
              <a:rPr lang="en-US" dirty="0" smtClean="0">
                <a:latin typeface="Arial" pitchFamily="34" charset="0"/>
                <a:ea typeface="ＭＳ Ｐゴシック" pitchFamily="34" charset="-128"/>
              </a:rPr>
              <a:t> module </a:t>
            </a:r>
          </a:p>
          <a:p>
            <a:pPr marL="168028" indent="-168028">
              <a:buFontTx/>
              <a:buChar char="•"/>
            </a:pPr>
            <a:endParaRPr lang="en-US" b="1" dirty="0" smtClean="0">
              <a:latin typeface="Arial" pitchFamily="34" charset="0"/>
              <a:ea typeface="ＭＳ Ｐゴシック" pitchFamily="34" charset="-128"/>
            </a:endParaRPr>
          </a:p>
          <a:p>
            <a:pPr marL="168028" indent="-168028"/>
            <a:r>
              <a:rPr lang="en-US" b="1" dirty="0" smtClean="0">
                <a:latin typeface="Arial" pitchFamily="34" charset="0"/>
                <a:ea typeface="ＭＳ Ｐゴシック" pitchFamily="34" charset="-128"/>
              </a:rPr>
              <a:t>What are the features? </a:t>
            </a:r>
          </a:p>
          <a:p>
            <a:pPr marL="168028" indent="-168028">
              <a:buFontTx/>
              <a:buChar char="•"/>
            </a:pPr>
            <a:r>
              <a:rPr lang="en-US" dirty="0" smtClean="0">
                <a:latin typeface="Arial" pitchFamily="34" charset="0"/>
                <a:ea typeface="ＭＳ Ｐゴシック" pitchFamily="34" charset="-128"/>
              </a:rPr>
              <a:t>Allows reviewers to submit critiques and preliminary scores for their assigned applications </a:t>
            </a:r>
          </a:p>
          <a:p>
            <a:pPr marL="168028" indent="-168028">
              <a:buFontTx/>
              <a:buChar char="•"/>
            </a:pPr>
            <a:r>
              <a:rPr lang="en-US" dirty="0" smtClean="0">
                <a:latin typeface="Arial" pitchFamily="34" charset="0"/>
                <a:ea typeface="ＭＳ Ｐゴシック" pitchFamily="34" charset="-128"/>
              </a:rPr>
              <a:t>Allows reviewers to read other reviewer</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s critiques on the same applications (if not in conflict) </a:t>
            </a:r>
          </a:p>
          <a:p>
            <a:pPr marL="168028" indent="-168028">
              <a:buFontTx/>
              <a:buChar char="•"/>
            </a:pPr>
            <a:r>
              <a:rPr lang="en-US" dirty="0" smtClean="0">
                <a:latin typeface="Arial" pitchFamily="34" charset="0"/>
                <a:ea typeface="ＭＳ Ｐゴシック" pitchFamily="34" charset="-128"/>
              </a:rPr>
              <a:t>Allows reviewers, at the </a:t>
            </a:r>
            <a:r>
              <a:rPr lang="en-US" dirty="0" smtClean="0">
                <a:latin typeface="Arial" pitchFamily="34" charset="0"/>
                <a:ea typeface="ＭＳ Ｐゴシック" pitchFamily="34" charset="-128"/>
                <a:hlinkClick r:id="rId4"/>
              </a:rPr>
              <a:t>review administrator</a:t>
            </a:r>
            <a:r>
              <a:rPr lang="ja-JP" altLang="en-US" dirty="0" smtClean="0">
                <a:latin typeface="Arial" pitchFamily="34" charset="0"/>
                <a:ea typeface="ＭＳ Ｐゴシック" pitchFamily="34" charset="-128"/>
                <a:hlinkClick r:id="rId4"/>
              </a:rPr>
              <a:t>’</a:t>
            </a:r>
            <a:r>
              <a:rPr lang="en-US" altLang="ja-JP" dirty="0" smtClean="0">
                <a:latin typeface="Arial" pitchFamily="34" charset="0"/>
                <a:ea typeface="ＭＳ Ｐゴシック" pitchFamily="34" charset="-128"/>
                <a:hlinkClick r:id="rId4"/>
              </a:rPr>
              <a:t>s</a:t>
            </a:r>
            <a:r>
              <a:rPr lang="en-US" altLang="ja-JP" dirty="0" smtClean="0">
                <a:latin typeface="Arial" pitchFamily="34" charset="0"/>
                <a:ea typeface="ＭＳ Ｐゴシック" pitchFamily="34" charset="-128"/>
              </a:rPr>
              <a:t> discretion, to submit updated critiques or critiques for unassigned applications (score submission is not permitted for unassigned reviewers) </a:t>
            </a:r>
          </a:p>
          <a:p>
            <a:pPr marL="168028" indent="-168028">
              <a:buFontTx/>
              <a:buChar char="•"/>
            </a:pPr>
            <a:r>
              <a:rPr lang="en-US" dirty="0" smtClean="0">
                <a:latin typeface="Arial" pitchFamily="34" charset="0"/>
                <a:ea typeface="ＭＳ Ｐゴシック" pitchFamily="34" charset="-128"/>
              </a:rPr>
              <a:t>In addition, IAR allows review administrators and their assistants to:</a:t>
            </a:r>
          </a:p>
          <a:p>
            <a:pPr marL="168028" indent="-168028">
              <a:buFontTx/>
              <a:buChar char="•"/>
            </a:pPr>
            <a:r>
              <a:rPr lang="en-US" dirty="0" smtClean="0">
                <a:latin typeface="Arial" pitchFamily="34" charset="0"/>
                <a:ea typeface="ＭＳ Ｐゴシック" pitchFamily="34" charset="-128"/>
              </a:rPr>
              <a:t>manage meetings and enable reviewers</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 IAR access through the Control Center </a:t>
            </a:r>
          </a:p>
          <a:p>
            <a:pPr marL="168028" indent="-168028">
              <a:buFontTx/>
              <a:buChar char="•"/>
            </a:pPr>
            <a:r>
              <a:rPr lang="en-US" dirty="0" smtClean="0">
                <a:latin typeface="Arial" pitchFamily="34" charset="0"/>
                <a:ea typeface="ＭＳ Ｐゴシック" pitchFamily="34" charset="-128"/>
              </a:rPr>
              <a:t>initiate eRA Commons registration for reviewers </a:t>
            </a:r>
          </a:p>
          <a:p>
            <a:pPr marL="168028" indent="-168028">
              <a:buFontTx/>
              <a:buChar char="•"/>
            </a:pPr>
            <a:r>
              <a:rPr lang="en-US" dirty="0" smtClean="0">
                <a:latin typeface="Arial" pitchFamily="34" charset="0"/>
                <a:ea typeface="ＭＳ Ｐゴシック" pitchFamily="34" charset="-128"/>
              </a:rPr>
              <a:t>set and modify deadlines for critique submission </a:t>
            </a:r>
          </a:p>
          <a:p>
            <a:pPr marL="168028" indent="-168028">
              <a:buFontTx/>
              <a:buChar char="•"/>
            </a:pPr>
            <a:r>
              <a:rPr lang="en-US" dirty="0" smtClean="0">
                <a:latin typeface="Arial" pitchFamily="34" charset="0"/>
                <a:ea typeface="ＭＳ Ｐゴシック" pitchFamily="34" charset="-128"/>
              </a:rPr>
              <a:t>provide reviewers access to meeting-specific materials via electronic files or links to other web sites </a:t>
            </a:r>
          </a:p>
          <a:p>
            <a:pPr marL="168028" indent="-168028">
              <a:buFontTx/>
              <a:buChar char="•"/>
            </a:pPr>
            <a:r>
              <a:rPr lang="en-US" dirty="0" smtClean="0">
                <a:latin typeface="Arial" pitchFamily="34" charset="0"/>
                <a:ea typeface="ＭＳ Ｐゴシック" pitchFamily="34" charset="-128"/>
              </a:rPr>
              <a:t>distribute grant applications, prior </a:t>
            </a:r>
            <a:r>
              <a:rPr lang="en-US" dirty="0" smtClean="0">
                <a:latin typeface="Arial" pitchFamily="34" charset="0"/>
                <a:ea typeface="ＭＳ Ｐゴシック" pitchFamily="34" charset="-128"/>
                <a:hlinkClick r:id="rId4"/>
              </a:rPr>
              <a:t>summary statements</a:t>
            </a:r>
            <a:r>
              <a:rPr lang="en-US" dirty="0" smtClean="0">
                <a:latin typeface="Arial" pitchFamily="34" charset="0"/>
                <a:ea typeface="ＭＳ Ｐゴシック" pitchFamily="34" charset="-128"/>
              </a:rPr>
              <a:t>, and appendices electronically to reviewers (if not in conflict) </a:t>
            </a:r>
          </a:p>
          <a:p>
            <a:pPr marL="168028" indent="-168028">
              <a:buFontTx/>
              <a:buChar char="•"/>
            </a:pPr>
            <a:r>
              <a:rPr lang="en-US" dirty="0" smtClean="0">
                <a:latin typeface="Arial" pitchFamily="34" charset="0"/>
                <a:ea typeface="ＭＳ Ｐゴシック" pitchFamily="34" charset="-128"/>
              </a:rPr>
              <a:t>submit and/or modify critique/priority score </a:t>
            </a:r>
          </a:p>
          <a:p>
            <a:pPr marL="168028" indent="-168028">
              <a:buFontTx/>
              <a:buChar char="•"/>
            </a:pPr>
            <a:r>
              <a:rPr lang="en-US" dirty="0" smtClean="0">
                <a:latin typeface="Arial" pitchFamily="34" charset="0"/>
                <a:ea typeface="ＭＳ Ｐゴシック" pitchFamily="34" charset="-128"/>
              </a:rPr>
              <a:t>facilitate streamline voting </a:t>
            </a:r>
          </a:p>
          <a:p>
            <a:pPr marL="168028" indent="-168028">
              <a:buFontTx/>
              <a:buChar char="•"/>
            </a:pPr>
            <a:r>
              <a:rPr lang="en-US" dirty="0" smtClean="0">
                <a:latin typeface="Arial" pitchFamily="34" charset="0"/>
                <a:ea typeface="ＭＳ Ｐゴシック" pitchFamily="34" charset="-128"/>
              </a:rPr>
              <a:t>block specific reviewers from reading critiques from other reviewers until they submit their own </a:t>
            </a:r>
          </a:p>
          <a:p>
            <a:pPr marL="168028" indent="-168028">
              <a:buFontTx/>
              <a:buChar char="•"/>
            </a:pPr>
            <a:r>
              <a:rPr lang="en-US" dirty="0" smtClean="0">
                <a:latin typeface="Arial" pitchFamily="34" charset="0"/>
                <a:ea typeface="ＭＳ Ｐゴシック" pitchFamily="34" charset="-128"/>
              </a:rPr>
              <a:t>set meeting-wide options for allowing reviewers to submit unassigned critiques and for displaying reviewer names on the pre-summary statement bodies </a:t>
            </a:r>
          </a:p>
          <a:p>
            <a:pPr marL="168028" indent="-168028">
              <a:buFontTx/>
              <a:buChar char="•"/>
            </a:pPr>
            <a:r>
              <a:rPr lang="en-US" dirty="0" smtClean="0">
                <a:latin typeface="Arial" pitchFamily="34" charset="0"/>
                <a:ea typeface="ＭＳ Ｐゴシック" pitchFamily="34" charset="-128"/>
              </a:rPr>
              <a:t>generate a preliminary report of upper and lower scores </a:t>
            </a:r>
          </a:p>
          <a:p>
            <a:pPr marL="168028" indent="-168028">
              <a:buFontTx/>
              <a:buChar char="•"/>
            </a:pPr>
            <a:r>
              <a:rPr lang="en-US" dirty="0" smtClean="0">
                <a:latin typeface="Arial" pitchFamily="34" charset="0"/>
                <a:ea typeface="ＭＳ Ｐゴシック" pitchFamily="34" charset="-128"/>
              </a:rPr>
              <a:t>download preliminary summary statements generated from critiques</a:t>
            </a:r>
          </a:p>
          <a:p>
            <a:pPr marL="168028" indent="-168028"/>
            <a:endParaRPr lang="en-US" dirty="0" smtClean="0">
              <a:latin typeface="Arial" pitchFamily="34" charset="0"/>
              <a:ea typeface="ＭＳ Ｐゴシック" pitchFamily="34" charset="-128"/>
            </a:endParaRPr>
          </a:p>
          <a:p>
            <a:pPr marL="168028" indent="-168028"/>
            <a:endParaRPr lang="en-US" dirty="0" smtClean="0">
              <a:latin typeface="Arial" pitchFamily="34" charset="0"/>
              <a:ea typeface="ＭＳ Ｐゴシック" pitchFamily="34" charset="-128"/>
            </a:endParaRPr>
          </a:p>
        </p:txBody>
      </p:sp>
      <p:sp>
        <p:nvSpPr>
          <p:cNvPr id="241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D52DD19-09C9-47F3-8B24-EEABD8B3F319}" type="slidenum">
              <a:rPr lang="en-US" smtClean="0">
                <a:solidFill>
                  <a:srgbClr val="000000"/>
                </a:solidFill>
              </a:rPr>
              <a:pPr eaLnBrk="1" hangingPunct="1"/>
              <a:t>90</a:t>
            </a:fld>
            <a:endParaRPr lang="en-US" dirty="0" smtClean="0">
              <a:solidFill>
                <a:srgbClr val="000000"/>
              </a:solidFill>
            </a:endParaRPr>
          </a:p>
        </p:txBody>
      </p:sp>
    </p:spTree>
    <p:extLst>
      <p:ext uri="{BB962C8B-B14F-4D97-AF65-F5344CB8AC3E}">
        <p14:creationId xmlns:p14="http://schemas.microsoft.com/office/powerpoint/2010/main" val="651485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BE084E1-E669-43DB-A878-1CA6FF46A8CB}" type="slidenum">
              <a:rPr lang="en-US" smtClean="0">
                <a:solidFill>
                  <a:srgbClr val="000000"/>
                </a:solidFill>
              </a:rPr>
              <a:pPr eaLnBrk="1" hangingPunct="1"/>
              <a:t>91</a:t>
            </a:fld>
            <a:endParaRPr lang="en-US" dirty="0" smtClean="0">
              <a:solidFill>
                <a:srgbClr val="000000"/>
              </a:solidFill>
            </a:endParaRPr>
          </a:p>
        </p:txBody>
      </p:sp>
      <p:sp>
        <p:nvSpPr>
          <p:cNvPr id="243715" name="Rectangle 2"/>
          <p:cNvSpPr>
            <a:spLocks noGrp="1" noRot="1" noChangeAspect="1" noChangeArrowheads="1" noTextEdit="1"/>
          </p:cNvSpPr>
          <p:nvPr>
            <p:ph type="sldImg"/>
          </p:nvPr>
        </p:nvSpPr>
        <p:spPr>
          <a:xfrm>
            <a:off x="1184275" y="696913"/>
            <a:ext cx="4645025" cy="3484562"/>
          </a:xfrm>
          <a:ln/>
        </p:spPr>
      </p:sp>
      <p:sp>
        <p:nvSpPr>
          <p:cNvPr id="24371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Priority Scores after 3 days</a:t>
            </a:r>
          </a:p>
        </p:txBody>
      </p:sp>
    </p:spTree>
    <p:extLst>
      <p:ext uri="{BB962C8B-B14F-4D97-AF65-F5344CB8AC3E}">
        <p14:creationId xmlns:p14="http://schemas.microsoft.com/office/powerpoint/2010/main" val="38426208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82B9C1F-8305-4446-B817-916BAD07D1D6}" type="slidenum">
              <a:rPr lang="en-US" smtClean="0">
                <a:solidFill>
                  <a:srgbClr val="000000"/>
                </a:solidFill>
              </a:rPr>
              <a:pPr eaLnBrk="1" hangingPunct="1"/>
              <a:t>92</a:t>
            </a:fld>
            <a:endParaRPr lang="en-US" dirty="0" smtClean="0">
              <a:solidFill>
                <a:srgbClr val="000000"/>
              </a:solidFill>
            </a:endParaRPr>
          </a:p>
        </p:txBody>
      </p:sp>
      <p:sp>
        <p:nvSpPr>
          <p:cNvPr id="244739" name="Rectangle 2"/>
          <p:cNvSpPr>
            <a:spLocks noGrp="1" noRot="1" noChangeAspect="1" noChangeArrowheads="1" noTextEdit="1"/>
          </p:cNvSpPr>
          <p:nvPr>
            <p:ph type="sldImg"/>
          </p:nvPr>
        </p:nvSpPr>
        <p:spPr>
          <a:xfrm>
            <a:off x="1179513" y="708025"/>
            <a:ext cx="4649787" cy="3486150"/>
          </a:xfrm>
          <a:ln/>
        </p:spPr>
      </p:sp>
      <p:sp>
        <p:nvSpPr>
          <p:cNvPr id="244740" name="Rectangle 3"/>
          <p:cNvSpPr>
            <a:spLocks noGrp="1" noChangeArrowheads="1"/>
          </p:cNvSpPr>
          <p:nvPr>
            <p:ph type="body" idx="1"/>
          </p:nvPr>
        </p:nvSpPr>
        <p:spPr>
          <a:xfrm>
            <a:off x="926466" y="4423342"/>
            <a:ext cx="5157472" cy="416545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60500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98C1949-16B1-48E6-A694-BFA733911F41}" type="slidenum">
              <a:rPr lang="en-US" smtClean="0">
                <a:solidFill>
                  <a:srgbClr val="000000"/>
                </a:solidFill>
              </a:rPr>
              <a:pPr eaLnBrk="1" hangingPunct="1"/>
              <a:t>94</a:t>
            </a:fld>
            <a:endParaRPr lang="en-US" dirty="0" smtClean="0">
              <a:solidFill>
                <a:srgbClr val="000000"/>
              </a:solidFill>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Inclusion of OEP Mission Statement suggested by Carlos E. </a:t>
            </a:r>
            <a:r>
              <a:rPr lang="en-US" dirty="0" err="1" smtClean="0">
                <a:latin typeface="Arial" pitchFamily="34" charset="0"/>
                <a:ea typeface="ＭＳ Ｐゴシック" pitchFamily="34" charset="-128"/>
              </a:rPr>
              <a:t>Caban</a:t>
            </a:r>
            <a:r>
              <a:rPr lang="en-US" dirty="0" smtClean="0">
                <a:latin typeface="Arial" pitchFamily="34" charset="0"/>
                <a:ea typeface="ＭＳ Ｐゴシック" pitchFamily="34" charset="-128"/>
              </a:rPr>
              <a:t>, Ph.D., M.P.H.</a:t>
            </a:r>
          </a:p>
          <a:p>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30789933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433E155-84D6-40F5-8959-39EAC446D98F}" type="slidenum">
              <a:rPr lang="en-US" smtClean="0">
                <a:solidFill>
                  <a:srgbClr val="000000"/>
                </a:solidFill>
              </a:rPr>
              <a:pPr eaLnBrk="1" hangingPunct="1"/>
              <a:t>95</a:t>
            </a:fld>
            <a:endParaRPr lang="en-US" smtClean="0">
              <a:solidFill>
                <a:srgbClr val="000000"/>
              </a:solidFill>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itchFamily="34" charset="0"/>
                <a:ea typeface="ＭＳ Ｐゴシック" pitchFamily="34" charset="-128"/>
              </a:rPr>
              <a:t>Standard Postmark/Submission Dates for Competing Applications</a:t>
            </a:r>
            <a:r>
              <a:rPr lang="en-US" dirty="0" smtClean="0">
                <a:latin typeface="Arial" pitchFamily="34" charset="0"/>
                <a:ea typeface="ＭＳ Ｐゴシック" pitchFamily="34" charset="-128"/>
              </a:rPr>
              <a:t> </a:t>
            </a:r>
          </a:p>
          <a:p>
            <a:pPr eaLnBrk="1" hangingPunct="1"/>
            <a:r>
              <a:rPr lang="en-US" dirty="0" smtClean="0">
                <a:latin typeface="Arial" pitchFamily="34" charset="0"/>
                <a:ea typeface="ＭＳ Ｐゴシック" pitchFamily="34" charset="-128"/>
              </a:rPr>
              <a:t>Detailed chart is at: http://grants.nih.gov/grants/funding/submissionschedule.htm</a:t>
            </a:r>
          </a:p>
          <a:p>
            <a:pPr eaLnBrk="1" hangingPunct="1"/>
            <a:r>
              <a:rPr lang="en-US" b="1" dirty="0" smtClean="0">
                <a:latin typeface="Arial" pitchFamily="34" charset="0"/>
                <a:ea typeface="ＭＳ Ｐゴシック" pitchFamily="34" charset="-128"/>
              </a:rPr>
              <a:t>RFAs and some PARs </a:t>
            </a:r>
            <a:r>
              <a:rPr lang="en-US" dirty="0" smtClean="0">
                <a:latin typeface="Arial" pitchFamily="34" charset="0"/>
                <a:ea typeface="ＭＳ Ｐゴシック" pitchFamily="34" charset="-128"/>
              </a:rPr>
              <a:t>have special receipt dates indicated in the specific NIH Guide Announcement. </a:t>
            </a:r>
          </a:p>
          <a:p>
            <a:pPr eaLnBrk="1" hangingPunct="1"/>
            <a:r>
              <a:rPr lang="en-US" b="1" dirty="0" smtClean="0">
                <a:latin typeface="Arial" pitchFamily="34" charset="0"/>
                <a:ea typeface="ＭＳ Ｐゴシック" pitchFamily="34" charset="-128"/>
              </a:rPr>
              <a:t>*</a:t>
            </a:r>
            <a:r>
              <a:rPr lang="en-US" dirty="0" smtClean="0">
                <a:latin typeface="Arial" pitchFamily="34" charset="0"/>
                <a:ea typeface="ＭＳ Ｐゴシック" pitchFamily="34" charset="-128"/>
              </a:rPr>
              <a:t> </a:t>
            </a:r>
            <a:r>
              <a:rPr lang="en-US" b="1" dirty="0" smtClean="0">
                <a:latin typeface="Arial" pitchFamily="34" charset="0"/>
                <a:ea typeface="ＭＳ Ｐゴシック" pitchFamily="34" charset="-128"/>
              </a:rPr>
              <a:t>Institutional Research Training Grants (T32)</a:t>
            </a:r>
            <a:r>
              <a:rPr lang="en-US" dirty="0" smtClean="0">
                <a:latin typeface="Arial" pitchFamily="34" charset="0"/>
                <a:ea typeface="ＭＳ Ｐゴシック" pitchFamily="34" charset="-128"/>
              </a:rPr>
              <a:t> are accepted by many NIH Institutes and Centers (IC) for only one or two of the dates. </a:t>
            </a:r>
          </a:p>
          <a:p>
            <a:pPr eaLnBrk="1" hangingPunct="1"/>
            <a:r>
              <a:rPr lang="en-US" b="1" dirty="0" smtClean="0">
                <a:latin typeface="Arial" pitchFamily="34" charset="0"/>
                <a:ea typeface="ＭＳ Ｐゴシック" pitchFamily="34" charset="-128"/>
              </a:rPr>
              <a:t>**</a:t>
            </a:r>
            <a:r>
              <a:rPr lang="en-US" dirty="0" smtClean="0">
                <a:latin typeface="Arial" pitchFamily="34" charset="0"/>
                <a:ea typeface="ＭＳ Ｐゴシック" pitchFamily="34" charset="-128"/>
              </a:rPr>
              <a:t> </a:t>
            </a:r>
            <a:r>
              <a:rPr lang="en-US" b="1" dirty="0" smtClean="0">
                <a:latin typeface="Arial" pitchFamily="34" charset="0"/>
                <a:ea typeface="ＭＳ Ｐゴシック" pitchFamily="34" charset="-128"/>
              </a:rPr>
              <a:t>Program Project and Center Grants</a:t>
            </a:r>
            <a:r>
              <a:rPr lang="en-US" dirty="0" smtClean="0">
                <a:latin typeface="Arial" pitchFamily="34" charset="0"/>
                <a:ea typeface="ＭＳ Ｐゴシック" pitchFamily="34" charset="-128"/>
              </a:rPr>
              <a:t> - Applicants should check with individual ICs since some ICs do not accept P series applications three times a year. </a:t>
            </a:r>
          </a:p>
          <a:p>
            <a:pPr eaLnBrk="1" hangingPunct="1"/>
            <a:r>
              <a:rPr lang="en-US" b="1" dirty="0" smtClean="0">
                <a:latin typeface="Arial" pitchFamily="34" charset="0"/>
                <a:ea typeface="ＭＳ Ｐゴシック" pitchFamily="34" charset="-128"/>
              </a:rPr>
              <a:t>***</a:t>
            </a:r>
            <a:r>
              <a:rPr lang="en-US" dirty="0" smtClean="0">
                <a:latin typeface="Arial" pitchFamily="34" charset="0"/>
                <a:ea typeface="ＭＳ Ｐゴシック" pitchFamily="34" charset="-128"/>
              </a:rPr>
              <a:t> </a:t>
            </a:r>
            <a:r>
              <a:rPr lang="en-US" b="1" dirty="0" smtClean="0">
                <a:latin typeface="Arial" pitchFamily="34" charset="0"/>
                <a:ea typeface="ＭＳ Ｐゴシック" pitchFamily="34" charset="-128"/>
              </a:rPr>
              <a:t>Individual Pre-Doctoral Fellowships (F31)</a:t>
            </a:r>
            <a:r>
              <a:rPr lang="en-US" dirty="0" smtClean="0">
                <a:latin typeface="Arial" pitchFamily="34" charset="0"/>
                <a:ea typeface="ＭＳ Ｐゴシック" pitchFamily="34" charset="-128"/>
              </a:rPr>
              <a:t> for </a:t>
            </a:r>
            <a:r>
              <a:rPr lang="en-US" dirty="0" smtClean="0">
                <a:latin typeface="Arial" pitchFamily="34" charset="0"/>
                <a:ea typeface="ＭＳ Ｐゴシック" pitchFamily="34" charset="-128"/>
                <a:hlinkClick r:id="rId3"/>
              </a:rPr>
              <a:t>Minority Students</a:t>
            </a:r>
            <a:r>
              <a:rPr lang="en-US" dirty="0" smtClean="0">
                <a:latin typeface="Arial" pitchFamily="34" charset="0"/>
                <a:ea typeface="ＭＳ Ｐゴシック" pitchFamily="34" charset="-128"/>
              </a:rPr>
              <a:t> and </a:t>
            </a:r>
            <a:r>
              <a:rPr lang="en-US" dirty="0" smtClean="0">
                <a:latin typeface="Arial" pitchFamily="34" charset="0"/>
                <a:ea typeface="ＭＳ Ｐゴシック" pitchFamily="34" charset="-128"/>
                <a:hlinkClick r:id="rId4"/>
              </a:rPr>
              <a:t>Students with Disabilities</a:t>
            </a:r>
            <a:r>
              <a:rPr lang="en-US" dirty="0" smtClean="0">
                <a:latin typeface="Arial" pitchFamily="34" charset="0"/>
                <a:ea typeface="ＭＳ Ｐゴシック" pitchFamily="34" charset="-128"/>
              </a:rPr>
              <a:t> have special receipt dates. </a:t>
            </a:r>
          </a:p>
          <a:p>
            <a:pPr eaLnBrk="1" hangingPunct="1"/>
            <a:r>
              <a:rPr lang="en-US" dirty="0" smtClean="0">
                <a:latin typeface="Arial" pitchFamily="34" charset="0"/>
                <a:ea typeface="ＭＳ Ｐゴシック" pitchFamily="34" charset="-128"/>
              </a:rPr>
              <a:t>All </a:t>
            </a:r>
            <a:r>
              <a:rPr lang="en-US" b="1" dirty="0" smtClean="0">
                <a:latin typeface="Arial" pitchFamily="34" charset="0"/>
                <a:ea typeface="ＭＳ Ｐゴシック" pitchFamily="34" charset="-128"/>
              </a:rPr>
              <a:t>AIDS and AIDS-related</a:t>
            </a:r>
            <a:r>
              <a:rPr lang="en-US" dirty="0" smtClean="0">
                <a:latin typeface="Arial" pitchFamily="34" charset="0"/>
                <a:ea typeface="ＭＳ Ｐゴシック" pitchFamily="34" charset="-128"/>
              </a:rPr>
              <a:t> applications (no matter the type) are submitted on the AIDS and AIDS-related dates. </a:t>
            </a:r>
          </a:p>
        </p:txBody>
      </p:sp>
    </p:spTree>
    <p:extLst>
      <p:ext uri="{BB962C8B-B14F-4D97-AF65-F5344CB8AC3E}">
        <p14:creationId xmlns:p14="http://schemas.microsoft.com/office/powerpoint/2010/main" val="2671619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8BC5AA2-4973-4D94-B083-7F824C2FC6F0}" type="slidenum">
              <a:rPr lang="en-US" smtClean="0">
                <a:solidFill>
                  <a:srgbClr val="000000"/>
                </a:solidFill>
              </a:rPr>
              <a:pPr eaLnBrk="1" hangingPunct="1"/>
              <a:t>96</a:t>
            </a:fld>
            <a:endParaRPr lang="en-US" smtClean="0">
              <a:solidFill>
                <a:srgbClr val="000000"/>
              </a:solidFill>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780416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http://grants.nih.gov/grants/peer/continuous_submission.htm</a:t>
            </a:r>
          </a:p>
          <a:p>
            <a:r>
              <a:rPr lang="en-US" dirty="0" smtClean="0">
                <a:latin typeface="Arial" pitchFamily="34" charset="0"/>
                <a:ea typeface="ＭＳ Ｐゴシック" pitchFamily="34" charset="-128"/>
              </a:rPr>
              <a:t>Depending on the timing of the submission and the number of other similar applications received during the pre-meeting time window, NIH staff will decide if the application will be reviewed in a different standing Study Section or in a Special Emphasis Panel (SEP).  These applications will be processed and assigned to NIH Institute Review Offices or CSR Integrated Review Groups (IRGs) using the standard referral guidelines (</a:t>
            </a:r>
            <a:r>
              <a:rPr lang="en-US" dirty="0" smtClean="0">
                <a:latin typeface="Arial" pitchFamily="34" charset="0"/>
                <a:ea typeface="ＭＳ Ｐゴシック" pitchFamily="34" charset="-128"/>
                <a:hlinkClick r:id="rId3"/>
              </a:rPr>
              <a:t>http://cms.csr.nih.gov/PeerReviewMeetings/CSRIRGDescription/</a:t>
            </a:r>
            <a:r>
              <a:rPr lang="en-US" dirty="0" smtClean="0">
                <a:latin typeface="Arial" pitchFamily="34" charset="0"/>
                <a:ea typeface="ＭＳ Ｐゴシック" pitchFamily="34" charset="-128"/>
              </a:rPr>
              <a:t>). </a:t>
            </a:r>
          </a:p>
          <a:p>
            <a:r>
              <a:rPr lang="en-US" dirty="0" smtClean="0">
                <a:latin typeface="Arial" pitchFamily="34" charset="0"/>
                <a:ea typeface="ＭＳ Ｐゴシック" pitchFamily="34" charset="-128"/>
              </a:rPr>
              <a:t>This continuous submission process will enable appointed members of chartered NIH Study Sections to submit their applications as soon as they are fully developed. The applications will be reviewed no later than 120 days after receipt.  This often requires convening a </a:t>
            </a:r>
            <a:r>
              <a:rPr lang="en-US" altLang="en-US" dirty="0" smtClean="0">
                <a:latin typeface="Arial" pitchFamily="34" charset="0"/>
                <a:ea typeface="ＭＳ Ｐゴシック" pitchFamily="34" charset="-128"/>
              </a:rPr>
              <a:t>“</a:t>
            </a:r>
            <a:r>
              <a:rPr lang="en-US" dirty="0" smtClean="0">
                <a:latin typeface="Arial" pitchFamily="34" charset="0"/>
                <a:ea typeface="ＭＳ Ｐゴシック" pitchFamily="34" charset="-128"/>
              </a:rPr>
              <a:t>Special Emphasis Panel</a:t>
            </a:r>
            <a:r>
              <a:rPr lang="en-US" altLang="en-US" dirty="0" smtClean="0">
                <a:latin typeface="Arial" pitchFamily="34" charset="0"/>
                <a:ea typeface="ＭＳ Ｐゴシック" pitchFamily="34" charset="-128"/>
              </a:rPr>
              <a:t>”</a:t>
            </a:r>
            <a:r>
              <a:rPr lang="en-US" dirty="0" smtClean="0">
                <a:latin typeface="Arial" pitchFamily="34" charset="0"/>
                <a:ea typeface="ＭＳ Ｐゴシック" pitchFamily="34" charset="-128"/>
              </a:rPr>
              <a:t> because either receipt was too close to the study section meeting to allow time to assign and review the application, or because of member conflict of interest and no other study section available to review the application, a special review (SEP) has to be convened; usually a few similar CS applications are combined in one panel.  These are </a:t>
            </a:r>
            <a:r>
              <a:rPr lang="en-US" dirty="0" err="1" smtClean="0">
                <a:latin typeface="Arial" pitchFamily="34" charset="0"/>
                <a:ea typeface="ＭＳ Ｐゴシック" pitchFamily="34" charset="-128"/>
              </a:rPr>
              <a:t>percentiled</a:t>
            </a:r>
            <a:r>
              <a:rPr lang="en-US" dirty="0" smtClean="0">
                <a:latin typeface="Arial" pitchFamily="34" charset="0"/>
                <a:ea typeface="ＭＳ Ｐゴシック" pitchFamily="34" charset="-128"/>
              </a:rPr>
              <a:t> against the CSR average, not the parent study section. </a:t>
            </a:r>
          </a:p>
          <a:p>
            <a:endParaRPr lang="en-US" dirty="0" smtClean="0">
              <a:latin typeface="Arial" pitchFamily="34" charset="0"/>
              <a:ea typeface="ＭＳ Ｐゴシック" pitchFamily="34" charset="-128"/>
            </a:endParaRPr>
          </a:p>
        </p:txBody>
      </p:sp>
      <p:sp>
        <p:nvSpPr>
          <p:cNvPr id="248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B87889B-01EF-4646-8D5D-069E462A5AF8}" type="slidenum">
              <a:rPr lang="en-US" smtClean="0">
                <a:solidFill>
                  <a:srgbClr val="000000"/>
                </a:solidFill>
              </a:rPr>
              <a:pPr eaLnBrk="1" hangingPunct="1"/>
              <a:t>97</a:t>
            </a:fld>
            <a:endParaRPr lang="en-US" smtClean="0">
              <a:solidFill>
                <a:srgbClr val="000000"/>
              </a:solidFill>
            </a:endParaRPr>
          </a:p>
        </p:txBody>
      </p:sp>
    </p:spTree>
    <p:extLst>
      <p:ext uri="{BB962C8B-B14F-4D97-AF65-F5344CB8AC3E}">
        <p14:creationId xmlns:p14="http://schemas.microsoft.com/office/powerpoint/2010/main" val="37548789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50" eaLnBrk="0" hangingPunct="0">
              <a:defRPr>
                <a:solidFill>
                  <a:schemeClr val="tx1"/>
                </a:solidFill>
                <a:latin typeface="Arial" pitchFamily="34" charset="0"/>
                <a:ea typeface="ＭＳ Ｐゴシック" pitchFamily="34" charset="-128"/>
              </a:defRPr>
            </a:lvl1pPr>
            <a:lvl2pPr marL="734926" indent="-282664" defTabSz="929650" eaLnBrk="0" hangingPunct="0">
              <a:defRPr>
                <a:solidFill>
                  <a:schemeClr val="tx1"/>
                </a:solidFill>
                <a:latin typeface="Arial" pitchFamily="34" charset="0"/>
                <a:ea typeface="ＭＳ Ｐゴシック" pitchFamily="34" charset="-128"/>
              </a:defRPr>
            </a:lvl2pPr>
            <a:lvl3pPr marL="1130656" indent="-226131" defTabSz="929650" eaLnBrk="0" hangingPunct="0">
              <a:defRPr>
                <a:solidFill>
                  <a:schemeClr val="tx1"/>
                </a:solidFill>
                <a:latin typeface="Arial" pitchFamily="34" charset="0"/>
                <a:ea typeface="ＭＳ Ｐゴシック" pitchFamily="34" charset="-128"/>
              </a:defRPr>
            </a:lvl3pPr>
            <a:lvl4pPr marL="1582918" indent="-226131" defTabSz="929650" eaLnBrk="0" hangingPunct="0">
              <a:defRPr>
                <a:solidFill>
                  <a:schemeClr val="tx1"/>
                </a:solidFill>
                <a:latin typeface="Arial" pitchFamily="34" charset="0"/>
                <a:ea typeface="ＭＳ Ｐゴシック" pitchFamily="34" charset="-128"/>
              </a:defRPr>
            </a:lvl4pPr>
            <a:lvl5pPr marL="2035180" indent="-226131" defTabSz="929650" eaLnBrk="0" hangingPunct="0">
              <a:defRPr>
                <a:solidFill>
                  <a:schemeClr val="tx1"/>
                </a:solidFill>
                <a:latin typeface="Arial" pitchFamily="34" charset="0"/>
                <a:ea typeface="ＭＳ Ｐゴシック" pitchFamily="34" charset="-128"/>
              </a:defRPr>
            </a:lvl5pPr>
            <a:lvl6pPr marL="2487442"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296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B879B08-3A19-4F4D-91B8-5E497B6F5890}" type="slidenum">
              <a:rPr lang="en-US" smtClean="0">
                <a:solidFill>
                  <a:srgbClr val="000000"/>
                </a:solidFill>
              </a:rPr>
              <a:pPr eaLnBrk="1" hangingPunct="1"/>
              <a:t>98</a:t>
            </a:fld>
            <a:endParaRPr lang="en-US" smtClean="0">
              <a:solidFill>
                <a:srgbClr val="000000"/>
              </a:solidFill>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dirty="0" smtClean="0">
                <a:latin typeface="Arial" pitchFamily="34" charset="0"/>
                <a:ea typeface="ＭＳ Ｐゴシック" pitchFamily="34" charset="-128"/>
              </a:rPr>
              <a:t>IC must agree to accept the application</a:t>
            </a:r>
          </a:p>
          <a:p>
            <a:pPr lvl="1" eaLnBrk="1" hangingPunct="1"/>
            <a:r>
              <a:rPr lang="en-US" b="1" dirty="0" smtClean="0">
                <a:latin typeface="Arial" pitchFamily="34" charset="0"/>
                <a:ea typeface="ＭＳ Ｐゴシック" pitchFamily="34" charset="-128"/>
              </a:rPr>
              <a:t>Request must be six weeks before receipt date</a:t>
            </a:r>
          </a:p>
          <a:p>
            <a:pPr lvl="1" eaLnBrk="1" hangingPunct="1"/>
            <a:r>
              <a:rPr lang="en-US" b="1" dirty="0" smtClean="0">
                <a:latin typeface="Arial" pitchFamily="34" charset="0"/>
                <a:ea typeface="ＭＳ Ｐゴシック" pitchFamily="34" charset="-128"/>
              </a:rPr>
              <a:t>NIH Guide NOT-OD-02-004  (10/16/2001)</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665657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1A4E747-9D87-4298-983D-C365A4C361AE}" type="slidenum">
              <a:rPr lang="en-US" smtClean="0">
                <a:solidFill>
                  <a:srgbClr val="000000"/>
                </a:solidFill>
              </a:rPr>
              <a:pPr eaLnBrk="1" hangingPunct="1"/>
              <a:t>12</a:t>
            </a:fld>
            <a:endParaRPr lang="en-US" smtClean="0">
              <a:solidFill>
                <a:srgbClr val="000000"/>
              </a:solidFill>
            </a:endParaRPr>
          </a:p>
        </p:txBody>
      </p:sp>
      <p:sp>
        <p:nvSpPr>
          <p:cNvPr id="184323" name="Rectangle 2"/>
          <p:cNvSpPr>
            <a:spLocks noGrp="1" noRot="1" noChangeAspect="1" noChangeArrowheads="1" noTextEdit="1"/>
          </p:cNvSpPr>
          <p:nvPr>
            <p:ph type="sldImg"/>
          </p:nvPr>
        </p:nvSpPr>
        <p:spPr>
          <a:xfrm>
            <a:off x="1190625" y="703263"/>
            <a:ext cx="4630738" cy="3473450"/>
          </a:xfrm>
          <a:ln/>
        </p:spPr>
      </p:sp>
      <p:sp>
        <p:nvSpPr>
          <p:cNvPr id="184324" name="Rectangle 3"/>
          <p:cNvSpPr>
            <a:spLocks noGrp="1" noChangeArrowheads="1"/>
          </p:cNvSpPr>
          <p:nvPr>
            <p:ph type="body" idx="1"/>
          </p:nvPr>
        </p:nvSpPr>
        <p:spPr>
          <a:xfrm>
            <a:off x="935871" y="4415475"/>
            <a:ext cx="5138661" cy="4184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Institute or Center</a:t>
            </a:r>
          </a:p>
        </p:txBody>
      </p:sp>
    </p:spTree>
    <p:extLst>
      <p:ext uri="{BB962C8B-B14F-4D97-AF65-F5344CB8AC3E}">
        <p14:creationId xmlns:p14="http://schemas.microsoft.com/office/powerpoint/2010/main" val="3414728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EBE16C9-ED69-4D15-835C-D312A23A1CA7}" type="slidenum">
              <a:rPr lang="en-US" smtClean="0">
                <a:solidFill>
                  <a:srgbClr val="000000"/>
                </a:solidFill>
              </a:rPr>
              <a:pPr eaLnBrk="1" hangingPunct="1"/>
              <a:t>100</a:t>
            </a:fld>
            <a:endParaRPr lang="en-US" smtClean="0">
              <a:solidFill>
                <a:srgbClr val="000000"/>
              </a:solidFill>
            </a:endParaRPr>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754944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614291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CCAFD1C-4BEF-439D-A940-B69D1150B202}" type="slidenum">
              <a:rPr lang="en-US" smtClean="0">
                <a:solidFill>
                  <a:srgbClr val="000000"/>
                </a:solidFill>
              </a:rPr>
              <a:pPr eaLnBrk="1" hangingPunct="1"/>
              <a:t>102</a:t>
            </a:fld>
            <a:endParaRPr lang="en-US" smtClean="0">
              <a:solidFill>
                <a:srgbClr val="000000"/>
              </a:solidFill>
            </a:endParaRPr>
          </a:p>
        </p:txBody>
      </p:sp>
    </p:spTree>
    <p:extLst>
      <p:ext uri="{BB962C8B-B14F-4D97-AF65-F5344CB8AC3E}">
        <p14:creationId xmlns:p14="http://schemas.microsoft.com/office/powerpoint/2010/main" val="12954903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3EF67FB-B581-4CE5-9915-520556CC8828}" type="slidenum">
              <a:rPr lang="en-US" smtClean="0">
                <a:solidFill>
                  <a:srgbClr val="000000"/>
                </a:solidFill>
              </a:rPr>
              <a:pPr eaLnBrk="1" hangingPunct="1"/>
              <a:t>104</a:t>
            </a:fld>
            <a:endParaRPr lang="en-US" smtClean="0">
              <a:solidFill>
                <a:srgbClr val="000000"/>
              </a:solidFill>
            </a:endParaRPr>
          </a:p>
        </p:txBody>
      </p:sp>
      <p:sp>
        <p:nvSpPr>
          <p:cNvPr id="253955" name="Rectangle 2"/>
          <p:cNvSpPr>
            <a:spLocks noGrp="1" noRot="1" noChangeAspect="1" noChangeArrowheads="1" noTextEdit="1"/>
          </p:cNvSpPr>
          <p:nvPr>
            <p:ph type="sldImg"/>
          </p:nvPr>
        </p:nvSpPr>
        <p:spPr>
          <a:xfrm>
            <a:off x="1184275" y="698500"/>
            <a:ext cx="4643438" cy="3482975"/>
          </a:xfrm>
          <a:ln w="12700" cap="flat"/>
        </p:spPr>
      </p:sp>
      <p:sp>
        <p:nvSpPr>
          <p:cNvPr id="25395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2" tIns="46907" rIns="93812" bIns="46907"/>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33106599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workshop</a:t>
            </a:r>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9364416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953284E-B279-4ABB-A03E-F74D24C4F8ED}" type="slidenum">
              <a:rPr lang="en-US" smtClean="0">
                <a:solidFill>
                  <a:srgbClr val="000000"/>
                </a:solidFill>
              </a:rPr>
              <a:pPr eaLnBrk="1" hangingPunct="1"/>
              <a:t>106</a:t>
            </a:fld>
            <a:endParaRPr lang="en-US" smtClean="0">
              <a:solidFill>
                <a:srgbClr val="000000"/>
              </a:solidFill>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This intro slide is not read-spend 10 seconds </a:t>
            </a:r>
            <a:r>
              <a:rPr lang="ja-JP" altLang="en-US" dirty="0" smtClean="0">
                <a:latin typeface="Arial" pitchFamily="34" charset="0"/>
                <a:ea typeface="ＭＳ Ｐゴシック" pitchFamily="34" charset="-128"/>
              </a:rPr>
              <a:t>“</a:t>
            </a:r>
            <a:r>
              <a:rPr lang="en-US" altLang="ja-JP" dirty="0" smtClean="0">
                <a:latin typeface="Arial" pitchFamily="34" charset="0"/>
                <a:ea typeface="ＭＳ Ｐゴシック" pitchFamily="34" charset="-128"/>
              </a:rPr>
              <a:t>I</a:t>
            </a:r>
            <a:r>
              <a:rPr lang="ja-JP" altLang="en-US" dirty="0" smtClean="0">
                <a:latin typeface="Arial" pitchFamily="34" charset="0"/>
                <a:ea typeface="ＭＳ Ｐゴシック" pitchFamily="34" charset="-128"/>
              </a:rPr>
              <a:t>’</a:t>
            </a:r>
            <a:r>
              <a:rPr lang="en-US" altLang="ja-JP" dirty="0" err="1" smtClean="0">
                <a:latin typeface="Arial" pitchFamily="34" charset="0"/>
                <a:ea typeface="ＭＳ Ｐゴシック" pitchFamily="34" charset="-128"/>
              </a:rPr>
              <a:t>ll</a:t>
            </a:r>
            <a:r>
              <a:rPr lang="en-US" altLang="ja-JP" dirty="0" smtClean="0">
                <a:latin typeface="Arial" pitchFamily="34" charset="0"/>
                <a:ea typeface="ＭＳ Ｐゴシック" pitchFamily="34" charset="-128"/>
              </a:rPr>
              <a:t> quickly run through one way to view the steps in the initiative process</a:t>
            </a:r>
            <a:r>
              <a:rPr lang="ja-JP" altLang="en-US" dirty="0" smtClean="0">
                <a:latin typeface="Arial" pitchFamily="34" charset="0"/>
                <a:ea typeface="ＭＳ Ｐゴシック" pitchFamily="34" charset="-128"/>
              </a:rPr>
              <a:t>”</a:t>
            </a:r>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981617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1ABC299-62D0-4916-B281-793DA7584E03}" type="slidenum">
              <a:rPr lang="en-US" smtClean="0">
                <a:solidFill>
                  <a:srgbClr val="000000"/>
                </a:solidFill>
              </a:rPr>
              <a:pPr eaLnBrk="1" hangingPunct="1"/>
              <a:t>107</a:t>
            </a:fld>
            <a:endParaRPr lang="en-US" smtClean="0">
              <a:solidFill>
                <a:srgbClr val="000000"/>
              </a:solidFill>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RFA 1 time</a:t>
            </a:r>
          </a:p>
          <a:p>
            <a:r>
              <a:rPr lang="en-US" dirty="0" smtClean="0">
                <a:latin typeface="Arial" pitchFamily="34" charset="0"/>
                <a:ea typeface="ＭＳ Ｐゴシック" pitchFamily="34" charset="-128"/>
              </a:rPr>
              <a:t>PA 3 years</a:t>
            </a:r>
          </a:p>
        </p:txBody>
      </p:sp>
    </p:spTree>
    <p:extLst>
      <p:ext uri="{BB962C8B-B14F-4D97-AF65-F5344CB8AC3E}">
        <p14:creationId xmlns:p14="http://schemas.microsoft.com/office/powerpoint/2010/main" val="14017680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C92406E-2315-435D-BA2A-C9759583465C}" type="slidenum">
              <a:rPr lang="en-US" smtClean="0">
                <a:solidFill>
                  <a:srgbClr val="000000"/>
                </a:solidFill>
              </a:rPr>
              <a:pPr eaLnBrk="1" hangingPunct="1"/>
              <a:t>108</a:t>
            </a:fld>
            <a:endParaRPr lang="en-US" smtClean="0">
              <a:solidFill>
                <a:srgbClr val="000000"/>
              </a:solidFill>
            </a:endParaRPr>
          </a:p>
        </p:txBody>
      </p:sp>
      <p:sp>
        <p:nvSpPr>
          <p:cNvPr id="257027" name="Rectangle 2"/>
          <p:cNvSpPr>
            <a:spLocks noGrp="1" noRot="1" noChangeAspect="1" noChangeArrowheads="1" noTextEdit="1"/>
          </p:cNvSpPr>
          <p:nvPr>
            <p:ph type="sldImg"/>
          </p:nvPr>
        </p:nvSpPr>
        <p:spPr>
          <a:xfrm>
            <a:off x="1184275" y="698500"/>
            <a:ext cx="4643438" cy="3482975"/>
          </a:xfrm>
          <a:ln w="12700" cap="flat"/>
        </p:spPr>
      </p:sp>
      <p:sp>
        <p:nvSpPr>
          <p:cNvPr id="257028"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2" tIns="46907" rIns="93812" bIns="46907"/>
          <a:lstStyle/>
          <a:p>
            <a:pPr eaLnBrk="1" hangingPunct="1"/>
            <a:r>
              <a:rPr lang="en-US" dirty="0" smtClean="0">
                <a:latin typeface="Arial" pitchFamily="34" charset="0"/>
                <a:ea typeface="ＭＳ Ｐゴシック" pitchFamily="34" charset="-128"/>
              </a:rPr>
              <a:t>The SRG summary statement provides valuable information about the scientific merit of an application, which can be used to great advantage when revising and resubmitting an unsuccessful proposal. It should be pointed out, however, that the main purpose of the summary statement is to provide advice to the IC and to the National Advisory Councils or Boards about the relative scientific merit of an application. The Program Official may provide assistance in interpreting overall impact score, percentile, and other aspects of the summary statement, such as the budget and administrative notes. However, it is important that the Program officials do not reveal or even hint at the identification of a reviewer. The effectiveness of the peer review system is based on the ability of reviewers to express freely their professional opinions without fear of their identities becoming known to applicants. In notes taken at the review meeting, primary reviewers should not be identified. Program Officials also should refrain from interpreting reviewer's opinions about the scientific merit expressed in the summary statement. Rather, the focus should be on clarifying specific scientific criticisms. Thus, it is important that Program Officials attend the SRG meetings.</a:t>
            </a:r>
          </a:p>
        </p:txBody>
      </p:sp>
    </p:spTree>
    <p:extLst>
      <p:ext uri="{BB962C8B-B14F-4D97-AF65-F5344CB8AC3E}">
        <p14:creationId xmlns:p14="http://schemas.microsoft.com/office/powerpoint/2010/main" val="6258926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D0B57D7-7B5D-4812-9DCC-5D62B98CF69C}" type="slidenum">
              <a:rPr lang="en-US" smtClean="0">
                <a:solidFill>
                  <a:srgbClr val="000000"/>
                </a:solidFill>
              </a:rPr>
              <a:pPr eaLnBrk="1" hangingPunct="1"/>
              <a:t>109</a:t>
            </a:fld>
            <a:endParaRPr lang="en-US" smtClean="0">
              <a:solidFill>
                <a:srgbClr val="000000"/>
              </a:solidFill>
            </a:endParaRPr>
          </a:p>
        </p:txBody>
      </p:sp>
      <p:sp>
        <p:nvSpPr>
          <p:cNvPr id="258051" name="Rectangle 2"/>
          <p:cNvSpPr>
            <a:spLocks noGrp="1" noRot="1" noChangeAspect="1" noChangeArrowheads="1" noTextEdit="1"/>
          </p:cNvSpPr>
          <p:nvPr>
            <p:ph type="sldImg"/>
          </p:nvPr>
        </p:nvSpPr>
        <p:spPr>
          <a:xfrm>
            <a:off x="1184275" y="698500"/>
            <a:ext cx="4643438" cy="3482975"/>
          </a:xfrm>
          <a:ln w="12700" cap="flat"/>
        </p:spPr>
      </p:sp>
      <p:sp>
        <p:nvSpPr>
          <p:cNvPr id="258052"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2" tIns="46907" rIns="93812" bIns="46907">
            <a:normAutofit fontScale="55000" lnSpcReduction="20000"/>
          </a:bodyPr>
          <a:lstStyle/>
          <a:p>
            <a:pPr eaLnBrk="1" hangingPunct="1"/>
            <a:r>
              <a:rPr lang="en-US" dirty="0" smtClean="0">
                <a:latin typeface="Arial" pitchFamily="34" charset="0"/>
                <a:ea typeface="ＭＳ Ｐゴシック" pitchFamily="34" charset="-128"/>
              </a:rPr>
              <a:t>The special categories (unresolved review concerns, and etc.) include the following:</a:t>
            </a:r>
          </a:p>
          <a:p>
            <a:pPr eaLnBrk="1" hangingPunct="1"/>
            <a:r>
              <a:rPr lang="en-US" dirty="0" smtClean="0">
                <a:latin typeface="Arial" pitchFamily="34" charset="0"/>
                <a:ea typeface="ＭＳ Ｐゴシック" pitchFamily="34" charset="-128"/>
              </a:rPr>
              <a:t>o	procedures or conditions not adhering to policies related to animal welfare;</a:t>
            </a:r>
          </a:p>
          <a:p>
            <a:pPr eaLnBrk="1" hangingPunct="1"/>
            <a:r>
              <a:rPr lang="en-US" dirty="0" smtClean="0">
                <a:latin typeface="Arial" pitchFamily="34" charset="0"/>
                <a:ea typeface="ＭＳ Ｐゴシック" pitchFamily="34" charset="-128"/>
              </a:rPr>
              <a:t>o	applications involving human subjects and potential biohazards, where:</a:t>
            </a:r>
          </a:p>
          <a:p>
            <a:pPr eaLnBrk="1" hangingPunct="1"/>
            <a:r>
              <a:rPr lang="en-US" dirty="0" smtClean="0">
                <a:latin typeface="Arial" pitchFamily="34" charset="0"/>
                <a:ea typeface="ＭＳ Ｐゴシック" pitchFamily="34" charset="-128"/>
              </a:rPr>
              <a:t>o		ethical concerns were raised by the IRG;</a:t>
            </a:r>
          </a:p>
          <a:p>
            <a:pPr eaLnBrk="1" hangingPunct="1"/>
            <a:r>
              <a:rPr lang="en-US" dirty="0" smtClean="0">
                <a:latin typeface="Arial" pitchFamily="34" charset="0"/>
                <a:ea typeface="ＭＳ Ｐゴシック" pitchFamily="34" charset="-128"/>
              </a:rPr>
              <a:t>o	real or potential risks to human subjects were noted by the IRG, which were not addressed or were inadequately addressed in the application;</a:t>
            </a:r>
          </a:p>
          <a:p>
            <a:pPr eaLnBrk="1" hangingPunct="1"/>
            <a:r>
              <a:rPr lang="en-US" dirty="0" smtClean="0">
                <a:latin typeface="Arial" pitchFamily="34" charset="0"/>
                <a:ea typeface="ＭＳ Ｐゴシック" pitchFamily="34" charset="-128"/>
              </a:rPr>
              <a:t>o	objections were raised by the IRG to the participation of human subjects in the proposed study; or</a:t>
            </a:r>
          </a:p>
          <a:p>
            <a:pPr eaLnBrk="1" hangingPunct="1"/>
            <a:r>
              <a:rPr lang="en-US" dirty="0" smtClean="0">
                <a:latin typeface="Arial" pitchFamily="34" charset="0"/>
                <a:ea typeface="ＭＳ Ｐゴシック" pitchFamily="34" charset="-128"/>
              </a:rPr>
              <a:t>o	questions or objections involving potential biohazards were raised by the IRG.</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In addition to the applications involving human subjects, animal welfare, or potential biohazards (identified above), the IC Director, extramural staff, or any Council member may ask that any individual application be discussed. </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The applications most often brought up for specific discussion include those in which there are:</a:t>
            </a:r>
          </a:p>
          <a:p>
            <a:pPr eaLnBrk="1" hangingPunct="1"/>
            <a:r>
              <a:rPr lang="en-US" dirty="0" smtClean="0">
                <a:latin typeface="Arial" pitchFamily="34" charset="0"/>
                <a:ea typeface="ＭＳ Ｐゴシック" pitchFamily="34" charset="-128"/>
              </a:rPr>
              <a:t>0	identified policy issues;</a:t>
            </a:r>
          </a:p>
          <a:p>
            <a:pPr eaLnBrk="1" hangingPunct="1"/>
            <a:r>
              <a:rPr lang="en-US" dirty="0" smtClean="0">
                <a:latin typeface="Arial" pitchFamily="34" charset="0"/>
                <a:ea typeface="ＭＳ Ｐゴシック" pitchFamily="34" charset="-128"/>
              </a:rPr>
              <a:t>0	split votes (with two or more members dissenting) or minority recommendations by the IRG;</a:t>
            </a:r>
          </a:p>
          <a:p>
            <a:pPr eaLnBrk="1" hangingPunct="1"/>
            <a:r>
              <a:rPr lang="en-US" dirty="0" smtClean="0">
                <a:latin typeface="Arial" pitchFamily="34" charset="0"/>
                <a:ea typeface="ＭＳ Ｐゴシック" pitchFamily="34" charset="-128"/>
              </a:rPr>
              <a:t>o	some aspects of the IRG recommendation questioned or unable to be resolved by IC staff;</a:t>
            </a:r>
          </a:p>
          <a:p>
            <a:pPr eaLnBrk="1" hangingPunct="1"/>
            <a:r>
              <a:rPr lang="en-US" dirty="0" smtClean="0">
                <a:latin typeface="Arial" pitchFamily="34" charset="0"/>
                <a:ea typeface="ＭＳ Ｐゴシック" pitchFamily="34" charset="-128"/>
              </a:rPr>
              <a:t>o	applicants eligible for MERIT awards;</a:t>
            </a:r>
          </a:p>
          <a:p>
            <a:pPr eaLnBrk="1" hangingPunct="1"/>
            <a:r>
              <a:rPr lang="en-US" dirty="0" smtClean="0">
                <a:latin typeface="Arial" pitchFamily="34" charset="0"/>
                <a:ea typeface="ＭＳ Ｐゴシック" pitchFamily="34" charset="-128"/>
              </a:rPr>
              <a:t>o	unusually large recommended budgets;</a:t>
            </a:r>
          </a:p>
          <a:p>
            <a:pPr eaLnBrk="1" hangingPunct="1"/>
            <a:r>
              <a:rPr lang="en-US" dirty="0" smtClean="0">
                <a:latin typeface="Arial" pitchFamily="34" charset="0"/>
                <a:ea typeface="ＭＳ Ｐゴシック" pitchFamily="34" charset="-128"/>
              </a:rPr>
              <a:t>o	applicant foreign institutions;</a:t>
            </a:r>
          </a:p>
          <a:p>
            <a:pPr eaLnBrk="1" hangingPunct="1"/>
            <a:r>
              <a:rPr lang="en-US" dirty="0" smtClean="0">
                <a:latin typeface="Arial" pitchFamily="34" charset="0"/>
                <a:ea typeface="ＭＳ Ｐゴシック" pitchFamily="34" charset="-128"/>
              </a:rPr>
              <a:t>o	the research objectives proposed of particular interest or concern to the IC;</a:t>
            </a:r>
          </a:p>
          <a:p>
            <a:pPr eaLnBrk="1" hangingPunct="1"/>
            <a:r>
              <a:rPr lang="en-US" dirty="0" smtClean="0">
                <a:latin typeface="Arial" pitchFamily="34" charset="0"/>
                <a:ea typeface="ＭＳ Ｐゴシック" pitchFamily="34" charset="-128"/>
              </a:rPr>
              <a:t>o	special programs or support mechanisms, e.g., Conference grants, Centers, MERIT extension;</a:t>
            </a:r>
          </a:p>
          <a:p>
            <a:pPr eaLnBrk="1" hangingPunct="1"/>
            <a:r>
              <a:rPr lang="en-US" dirty="0" smtClean="0">
                <a:latin typeface="Arial" pitchFamily="34" charset="0"/>
                <a:ea typeface="ＭＳ Ｐゴシック" pitchFamily="34" charset="-128"/>
              </a:rPr>
              <a:t>o	previous Council deferrals or information items.</a:t>
            </a:r>
          </a:p>
          <a:p>
            <a:pPr eaLnBrk="1" hangingPunct="1"/>
            <a:endParaRPr lang="en-US" dirty="0" smtClean="0">
              <a:latin typeface="Arial" pitchFamily="34" charset="0"/>
              <a:ea typeface="ＭＳ Ｐゴシック" pitchFamily="34" charset="-128"/>
            </a:endParaRPr>
          </a:p>
          <a:p>
            <a:pPr eaLnBrk="1" hangingPunct="1"/>
            <a:r>
              <a:rPr lang="en-US" dirty="0" smtClean="0">
                <a:latin typeface="Arial" pitchFamily="34" charset="0"/>
                <a:ea typeface="ＭＳ Ｐゴシック" pitchFamily="34" charset="-128"/>
              </a:rPr>
              <a:t>If applicants are dissatisfied with the review, Program Officials should explain possible mechanisms of recourse. These include revision and resubmission of the application, or a formal appeal. Applicants should be advised that, in most cases, immediate revision and resubmission of an application may generally provide a better solution for an adverse summary statement than would a formal appeal.  Appeals usually are discouraged if any other administrative options will address the applicant's concerns in a more satisfactory manner. The potential grantee also should be made aware that an appeal or amendment does not guarantee a favorable action by the IC National Advisory Council or Board.</a:t>
            </a:r>
          </a:p>
        </p:txBody>
      </p:sp>
    </p:spTree>
    <p:extLst>
      <p:ext uri="{BB962C8B-B14F-4D97-AF65-F5344CB8AC3E}">
        <p14:creationId xmlns:p14="http://schemas.microsoft.com/office/powerpoint/2010/main" val="19683084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72030C4-5DD2-4C42-B054-EA038EAEB9D4}" type="slidenum">
              <a:rPr lang="en-US" smtClean="0">
                <a:solidFill>
                  <a:srgbClr val="000000"/>
                </a:solidFill>
              </a:rPr>
              <a:pPr eaLnBrk="1" hangingPunct="1"/>
              <a:t>110</a:t>
            </a:fld>
            <a:endParaRPr lang="en-US" smtClean="0">
              <a:solidFill>
                <a:srgbClr val="000000"/>
              </a:solidFill>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More detail will be given these issues in the next several slides</a:t>
            </a:r>
          </a:p>
        </p:txBody>
      </p:sp>
    </p:spTree>
    <p:extLst>
      <p:ext uri="{BB962C8B-B14F-4D97-AF65-F5344CB8AC3E}">
        <p14:creationId xmlns:p14="http://schemas.microsoft.com/office/powerpoint/2010/main" val="3700057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15709548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396E4E8-8924-4A13-98EC-FE7067B9F0ED}" type="slidenum">
              <a:rPr lang="en-US" smtClean="0">
                <a:solidFill>
                  <a:srgbClr val="000000"/>
                </a:solidFill>
              </a:rPr>
              <a:pPr eaLnBrk="1" hangingPunct="1"/>
              <a:t>116</a:t>
            </a:fld>
            <a:endParaRPr lang="en-US" smtClean="0">
              <a:solidFill>
                <a:srgbClr val="000000"/>
              </a:solidFill>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1317389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853F1C6-C8E1-47F0-9F46-A9079A3F13E1}" type="slidenum">
              <a:rPr lang="en-US" smtClean="0">
                <a:solidFill>
                  <a:srgbClr val="000000"/>
                </a:solidFill>
              </a:rPr>
              <a:pPr eaLnBrk="1" hangingPunct="1"/>
              <a:t>121</a:t>
            </a:fld>
            <a:endParaRPr lang="en-US" smtClean="0">
              <a:solidFill>
                <a:srgbClr val="000000"/>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xfrm>
            <a:off x="934303" y="4417051"/>
            <a:ext cx="5141796"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4173051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ea typeface="ＭＳ Ｐゴシック" pitchFamily="34" charset="-128"/>
              </a:rPr>
              <a:t>Add Country and sites University or Hospital and PI, Electronic system first goes</a:t>
            </a:r>
            <a:r>
              <a:rPr lang="en-US" baseline="0" dirty="0" smtClean="0">
                <a:latin typeface="Arial" pitchFamily="34" charset="0"/>
                <a:ea typeface="ＭＳ Ｐゴシック" pitchFamily="34" charset="-128"/>
              </a:rPr>
              <a:t> to FIC then to Department of State. May take one week for most countries. Some may take longer India and Brazil.</a:t>
            </a:r>
            <a:endParaRPr lang="en-US" dirty="0" smtClean="0">
              <a:latin typeface="Arial" pitchFamily="34" charset="0"/>
              <a:ea typeface="ＭＳ Ｐゴシック" pitchFamily="34" charset="-128"/>
            </a:endParaRPr>
          </a:p>
        </p:txBody>
      </p:sp>
      <p:sp>
        <p:nvSpPr>
          <p:cNvPr id="260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FAC1230-0E3E-48A4-BDD6-91726088ED09}" type="slidenum">
              <a:rPr lang="en-US" smtClean="0">
                <a:solidFill>
                  <a:srgbClr val="000000"/>
                </a:solidFill>
              </a:rPr>
              <a:pPr eaLnBrk="1" hangingPunct="1"/>
              <a:t>125</a:t>
            </a:fld>
            <a:endParaRPr lang="en-US" smtClean="0">
              <a:solidFill>
                <a:srgbClr val="000000"/>
              </a:solidFill>
            </a:endParaRPr>
          </a:p>
        </p:txBody>
      </p:sp>
    </p:spTree>
    <p:extLst>
      <p:ext uri="{BB962C8B-B14F-4D97-AF65-F5344CB8AC3E}">
        <p14:creationId xmlns:p14="http://schemas.microsoft.com/office/powerpoint/2010/main" val="13040799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695B15D6-AB60-4A04-8512-9AD65FE29757}" type="slidenum">
              <a:rPr lang="en-US" smtClean="0">
                <a:solidFill>
                  <a:srgbClr val="000000"/>
                </a:solidFill>
              </a:rPr>
              <a:pPr eaLnBrk="1" hangingPunct="1"/>
              <a:t>126</a:t>
            </a:fld>
            <a:endParaRPr lang="en-US" smtClean="0">
              <a:solidFill>
                <a:srgbClr val="000000"/>
              </a:solidFill>
            </a:endParaRPr>
          </a:p>
        </p:txBody>
      </p:sp>
      <p:sp>
        <p:nvSpPr>
          <p:cNvPr id="263171" name="Rectangle 2"/>
          <p:cNvSpPr>
            <a:spLocks noGrp="1" noRot="1" noChangeAspect="1" noChangeArrowheads="1" noTextEdit="1"/>
          </p:cNvSpPr>
          <p:nvPr>
            <p:ph type="sldImg"/>
          </p:nvPr>
        </p:nvSpPr>
        <p:spPr>
          <a:xfrm>
            <a:off x="1184275" y="698500"/>
            <a:ext cx="4643438" cy="3482975"/>
          </a:xfrm>
          <a:ln w="12700" cap="flat"/>
        </p:spPr>
      </p:sp>
      <p:sp>
        <p:nvSpPr>
          <p:cNvPr id="263172"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2" tIns="46907" rIns="93812" bIns="46907"/>
          <a:lstStyle/>
          <a:p>
            <a:pPr eaLnBrk="1" hangingPunct="1"/>
            <a:r>
              <a:rPr lang="en-US" smtClean="0">
                <a:latin typeface="Arial" pitchFamily="34" charset="0"/>
                <a:ea typeface="ＭＳ Ｐゴシック" pitchFamily="34" charset="-128"/>
              </a:rPr>
              <a:t>New and Early Stage Investigators: http://grants.nih.gov/grants/new_investigators/index.htm</a:t>
            </a:r>
          </a:p>
        </p:txBody>
      </p:sp>
    </p:spTree>
    <p:extLst>
      <p:ext uri="{BB962C8B-B14F-4D97-AF65-F5344CB8AC3E}">
        <p14:creationId xmlns:p14="http://schemas.microsoft.com/office/powerpoint/2010/main" val="25259817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E079529-F6DE-4B05-9B38-05A03EA3029A}" type="slidenum">
              <a:rPr lang="en-US" smtClean="0">
                <a:solidFill>
                  <a:srgbClr val="000000"/>
                </a:solidFill>
              </a:rPr>
              <a:pPr eaLnBrk="1" hangingPunct="1"/>
              <a:t>127</a:t>
            </a:fld>
            <a:endParaRPr lang="en-US" smtClean="0">
              <a:solidFill>
                <a:srgbClr val="000000"/>
              </a:solidFill>
            </a:endParaRPr>
          </a:p>
        </p:txBody>
      </p:sp>
      <p:sp>
        <p:nvSpPr>
          <p:cNvPr id="264195" name="Rectangle 2"/>
          <p:cNvSpPr>
            <a:spLocks noGrp="1" noRot="1" noChangeAspect="1" noChangeArrowheads="1" noTextEdit="1"/>
          </p:cNvSpPr>
          <p:nvPr>
            <p:ph type="sldImg"/>
          </p:nvPr>
        </p:nvSpPr>
        <p:spPr>
          <a:xfrm>
            <a:off x="1181100" y="696913"/>
            <a:ext cx="4649788" cy="3487737"/>
          </a:xfrm>
          <a:ln/>
        </p:spPr>
      </p:sp>
      <p:sp>
        <p:nvSpPr>
          <p:cNvPr id="26419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1563399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A8DED46-D46B-49FA-B94D-BCDE988C8436}" type="slidenum">
              <a:rPr lang="en-US" smtClean="0">
                <a:solidFill>
                  <a:srgbClr val="000000"/>
                </a:solidFill>
              </a:rPr>
              <a:pPr eaLnBrk="1" hangingPunct="1"/>
              <a:t>128</a:t>
            </a:fld>
            <a:endParaRPr lang="en-US" smtClean="0">
              <a:solidFill>
                <a:srgbClr val="000000"/>
              </a:solidFill>
            </a:endParaRPr>
          </a:p>
        </p:txBody>
      </p:sp>
      <p:sp>
        <p:nvSpPr>
          <p:cNvPr id="265219" name="Rectangle 2"/>
          <p:cNvSpPr>
            <a:spLocks noGrp="1" noRot="1" noChangeAspect="1" noChangeArrowheads="1" noTextEdit="1"/>
          </p:cNvSpPr>
          <p:nvPr>
            <p:ph type="sldImg"/>
          </p:nvPr>
        </p:nvSpPr>
        <p:spPr>
          <a:xfrm>
            <a:off x="1184275" y="698500"/>
            <a:ext cx="4643438" cy="3482975"/>
          </a:xfrm>
          <a:ln w="12700" cap="flat"/>
        </p:spPr>
      </p:sp>
      <p:sp>
        <p:nvSpPr>
          <p:cNvPr id="265220"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12" tIns="46907" rIns="93812" bIns="46907"/>
          <a:lstStyle/>
          <a:p>
            <a:r>
              <a:rPr lang="en-US" b="1" dirty="0" smtClean="0">
                <a:latin typeface="Arial" pitchFamily="34" charset="0"/>
                <a:ea typeface="ＭＳ Ｐゴシック" pitchFamily="34" charset="-128"/>
              </a:rPr>
              <a:t>This is the phase of the grant cycle where there is a close coordination between a program and grants management staff. </a:t>
            </a:r>
          </a:p>
          <a:p>
            <a:endParaRPr lang="en-US" b="1" dirty="0" smtClean="0">
              <a:latin typeface="Arial" pitchFamily="34" charset="0"/>
              <a:ea typeface="ＭＳ Ｐゴシック" pitchFamily="34" charset="-128"/>
            </a:endParaRPr>
          </a:p>
          <a:p>
            <a:r>
              <a:rPr lang="en-US" b="1" dirty="0" smtClean="0">
                <a:latin typeface="Arial" pitchFamily="34" charset="0"/>
                <a:ea typeface="ＭＳ Ｐゴシック" pitchFamily="34" charset="-128"/>
              </a:rPr>
              <a:t>1.  Provide direct consultation and assistance to grantees concerning programmatic and technical matters; Make sure there are  no overlaps between projects; change in the scientific scope, change in PIs</a:t>
            </a:r>
          </a:p>
          <a:p>
            <a:endParaRPr lang="en-US" b="1" dirty="0" smtClean="0">
              <a:latin typeface="Arial" pitchFamily="34" charset="0"/>
              <a:ea typeface="ＭＳ Ｐゴシック" pitchFamily="34" charset="-128"/>
            </a:endParaRPr>
          </a:p>
          <a:p>
            <a:r>
              <a:rPr lang="en-US" b="1" dirty="0" smtClean="0">
                <a:latin typeface="Arial" pitchFamily="34" charset="0"/>
                <a:ea typeface="ＭＳ Ｐゴシック" pitchFamily="34" charset="-128"/>
              </a:rPr>
              <a:t>2.  Assist grantees by providing administrative supplements, interim funding,</a:t>
            </a:r>
          </a:p>
          <a:p>
            <a:endParaRPr lang="en-US" b="1" dirty="0" smtClean="0">
              <a:latin typeface="Arial" pitchFamily="34" charset="0"/>
              <a:ea typeface="ＭＳ Ｐゴシック" pitchFamily="34" charset="-128"/>
            </a:endParaRPr>
          </a:p>
          <a:p>
            <a:r>
              <a:rPr lang="en-US" b="1" dirty="0" smtClean="0">
                <a:latin typeface="Arial" pitchFamily="34" charset="0"/>
                <a:ea typeface="ＭＳ Ｐゴシック" pitchFamily="34" charset="-128"/>
              </a:rPr>
              <a:t>3. Evaluate and Monitor progress -- every year, PIs submit a progress report on their research and  program directors read and evaluate the progress and other issues, such as ensuring that the same research has one Federal funding source (no overlapping support)</a:t>
            </a:r>
          </a:p>
          <a:p>
            <a:endParaRPr lang="en-US" b="1" dirty="0" smtClean="0">
              <a:latin typeface="Arial" pitchFamily="34" charset="0"/>
              <a:ea typeface="ＭＳ Ｐゴシック" pitchFamily="34" charset="-128"/>
            </a:endParaRPr>
          </a:p>
          <a:p>
            <a:r>
              <a:rPr lang="en-US" b="1" dirty="0" smtClean="0">
                <a:latin typeface="Arial" pitchFamily="34" charset="0"/>
                <a:ea typeface="ＭＳ Ｐゴシック" pitchFamily="34" charset="-128"/>
              </a:rPr>
              <a:t>4. Provide input to grants management staff concerning business issues relating to the grant</a:t>
            </a:r>
          </a:p>
          <a:p>
            <a:endParaRPr lang="en-US" b="1" dirty="0" smtClean="0">
              <a:latin typeface="Arial" pitchFamily="34" charset="0"/>
              <a:ea typeface="ＭＳ Ｐゴシック" pitchFamily="34" charset="-128"/>
            </a:endParaRPr>
          </a:p>
          <a:p>
            <a:endParaRPr lang="en-US" b="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2168738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334675B-B99C-4FAB-83D4-F281F7B41664}" type="slidenum">
              <a:rPr lang="en-US" smtClean="0">
                <a:solidFill>
                  <a:srgbClr val="000000"/>
                </a:solidFill>
              </a:rPr>
              <a:pPr eaLnBrk="1" hangingPunct="1"/>
              <a:t>129</a:t>
            </a:fld>
            <a:endParaRPr lang="en-US" smtClean="0">
              <a:solidFill>
                <a:srgbClr val="000000"/>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smtClean="0">
                <a:latin typeface="Arial" pitchFamily="34" charset="0"/>
                <a:ea typeface="ＭＳ Ｐゴシック" pitchFamily="34" charset="-128"/>
              </a:rPr>
              <a:t>http://grants.nih.gov/grants/RPPR/</a:t>
            </a:r>
          </a:p>
          <a:p>
            <a:pPr eaLnBrk="1" hangingPunct="1"/>
            <a:endParaRPr lang="en-US" b="1" dirty="0" smtClean="0">
              <a:latin typeface="Arial" pitchFamily="34" charset="0"/>
              <a:ea typeface="ＭＳ Ｐゴシック" pitchFamily="34" charset="-128"/>
            </a:endParaRPr>
          </a:p>
          <a:p>
            <a:pPr eaLnBrk="1" hangingPunct="1"/>
            <a:endParaRPr lang="en-US" b="1" dirty="0" smtClean="0">
              <a:latin typeface="Arial" pitchFamily="34" charset="0"/>
              <a:ea typeface="ＭＳ Ｐゴシック" pitchFamily="34" charset="-128"/>
            </a:endParaRPr>
          </a:p>
        </p:txBody>
      </p:sp>
    </p:spTree>
    <p:extLst>
      <p:ext uri="{BB962C8B-B14F-4D97-AF65-F5344CB8AC3E}">
        <p14:creationId xmlns:p14="http://schemas.microsoft.com/office/powerpoint/2010/main" val="7041824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DD53160-0E9B-4B80-B127-3BA0F70863D9}" type="slidenum">
              <a:rPr lang="en-US" smtClean="0">
                <a:solidFill>
                  <a:srgbClr val="000000"/>
                </a:solidFill>
              </a:rPr>
              <a:pPr eaLnBrk="1" hangingPunct="1"/>
              <a:t>131</a:t>
            </a:fld>
            <a:endParaRPr lang="en-US" smtClean="0">
              <a:solidFill>
                <a:srgbClr val="000000"/>
              </a:solidFill>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3789874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FC2256D-86B7-410C-8462-76881D07A0A2}" type="slidenum">
              <a:rPr lang="en-US" smtClean="0">
                <a:solidFill>
                  <a:srgbClr val="000000"/>
                </a:solidFill>
              </a:rPr>
              <a:pPr eaLnBrk="1" hangingPunct="1"/>
              <a:t>132</a:t>
            </a:fld>
            <a:endParaRPr lang="en-US" smtClean="0">
              <a:solidFill>
                <a:srgbClr val="000000"/>
              </a:solidFill>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When we finally get to the 9</a:t>
            </a:r>
            <a:r>
              <a:rPr lang="en-US" baseline="30000" dirty="0" smtClean="0">
                <a:latin typeface="Arial" pitchFamily="34" charset="0"/>
                <a:ea typeface="ＭＳ Ｐゴシック" pitchFamily="34" charset="-128"/>
              </a:rPr>
              <a:t>th</a:t>
            </a:r>
            <a:r>
              <a:rPr lang="en-US" dirty="0" smtClean="0">
                <a:latin typeface="Arial" pitchFamily="34" charset="0"/>
                <a:ea typeface="ＭＳ Ｐゴシック" pitchFamily="34" charset="-128"/>
              </a:rPr>
              <a:t> month, the award is issued, gestation is done!</a:t>
            </a:r>
          </a:p>
        </p:txBody>
      </p:sp>
    </p:spTree>
    <p:extLst>
      <p:ext uri="{BB962C8B-B14F-4D97-AF65-F5344CB8AC3E}">
        <p14:creationId xmlns:p14="http://schemas.microsoft.com/office/powerpoint/2010/main" val="26742380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154225F5-A650-47AC-A035-CE84B851FF7F}" type="slidenum">
              <a:rPr lang="en-US" smtClean="0">
                <a:solidFill>
                  <a:srgbClr val="000000"/>
                </a:solidFill>
              </a:rPr>
              <a:pPr eaLnBrk="1" hangingPunct="1"/>
              <a:t>133</a:t>
            </a:fld>
            <a:endParaRPr lang="en-US" smtClean="0">
              <a:solidFill>
                <a:srgbClr val="000000"/>
              </a:solidFill>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573672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DB84531-532E-4955-9D8E-510EA9476B6B}" type="slidenum">
              <a:rPr lang="en-US" smtClean="0">
                <a:solidFill>
                  <a:srgbClr val="000000"/>
                </a:solidFill>
              </a:rPr>
              <a:pPr>
                <a:defRPr/>
              </a:pPr>
              <a:t>14</a:t>
            </a:fld>
            <a:endParaRPr lang="en-US">
              <a:solidFill>
                <a:srgbClr val="000000"/>
              </a:solidFill>
            </a:endParaRPr>
          </a:p>
        </p:txBody>
      </p:sp>
    </p:spTree>
    <p:extLst>
      <p:ext uri="{BB962C8B-B14F-4D97-AF65-F5344CB8AC3E}">
        <p14:creationId xmlns:p14="http://schemas.microsoft.com/office/powerpoint/2010/main" val="35782858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A721D77-AF96-4E11-918D-D670B285196A}" type="slidenum">
              <a:rPr lang="en-US" smtClean="0">
                <a:solidFill>
                  <a:srgbClr val="000000"/>
                </a:solidFill>
              </a:rPr>
              <a:pPr eaLnBrk="1" hangingPunct="1"/>
              <a:t>134</a:t>
            </a:fld>
            <a:endParaRPr lang="en-US" smtClean="0">
              <a:solidFill>
                <a:srgbClr val="000000"/>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2877135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0023019-B8C7-4AF3-AAE8-7887A6F3860E}" type="slidenum">
              <a:rPr lang="en-US" smtClean="0">
                <a:solidFill>
                  <a:srgbClr val="000000"/>
                </a:solidFill>
              </a:rPr>
              <a:pPr eaLnBrk="1" hangingPunct="1"/>
              <a:t>135</a:t>
            </a:fld>
            <a:endParaRPr lang="en-US" smtClean="0">
              <a:solidFill>
                <a:srgbClr val="000000"/>
              </a:solidFill>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itchFamily="34" charset="0"/>
                <a:ea typeface="ＭＳ Ｐゴシック" pitchFamily="34" charset="-128"/>
              </a:rPr>
              <a:t>Things can arise are often not anticipated!</a:t>
            </a:r>
          </a:p>
          <a:p>
            <a:pPr eaLnBrk="1" hangingPunct="1">
              <a:buClr>
                <a:srgbClr val="FFFF66"/>
              </a:buClr>
            </a:pPr>
            <a:r>
              <a:rPr lang="en-US" b="1" dirty="0" smtClean="0">
                <a:latin typeface="Arial" pitchFamily="34" charset="0"/>
                <a:ea typeface="ＭＳ Ｐゴシック" pitchFamily="34" charset="-128"/>
              </a:rPr>
              <a:t>(For example, restrictive terms of award on previous budget period or Research Integrity issues) </a:t>
            </a:r>
          </a:p>
          <a:p>
            <a:pPr eaLnBrk="1" hangingPunct="1">
              <a:buClr>
                <a:srgbClr val="FFFF66"/>
              </a:buClr>
            </a:pPr>
            <a:endParaRPr lang="en-US" sz="1400" b="1" dirty="0">
              <a:ea typeface="ＭＳ Ｐゴシック" pitchFamily="34" charset="-128"/>
            </a:endParaRPr>
          </a:p>
          <a:p>
            <a:pPr eaLnBrk="1" hangingPunct="1">
              <a:buClr>
                <a:srgbClr val="FFFF66"/>
              </a:buClr>
            </a:pPr>
            <a:r>
              <a:rPr lang="en-US" sz="1400" b="1" dirty="0">
                <a:ea typeface="ＭＳ Ｐゴシック" pitchFamily="34" charset="-128"/>
              </a:rPr>
              <a:t>For non-domestic institutions, the State Department clearance must be obtained prior to the award.</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1130767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F57010F7-90CB-4334-B258-78C83FF1710C}" type="slidenum">
              <a:rPr lang="en-US" smtClean="0">
                <a:solidFill>
                  <a:srgbClr val="000000"/>
                </a:solidFill>
              </a:rPr>
              <a:pPr eaLnBrk="1" hangingPunct="1"/>
              <a:t>136</a:t>
            </a:fld>
            <a:endParaRPr lang="en-US" smtClean="0">
              <a:solidFill>
                <a:srgbClr val="000000"/>
              </a:solidFill>
            </a:endParaRPr>
          </a:p>
        </p:txBody>
      </p:sp>
      <p:sp>
        <p:nvSpPr>
          <p:cNvPr id="272387"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a:xfrm>
            <a:off x="700728" y="4417051"/>
            <a:ext cx="5608947" cy="4182751"/>
          </a:xfrm>
        </p:spPr>
        <p:txBody>
          <a:bodyPr/>
          <a:lstStyle/>
          <a:p>
            <a:pPr lvl="1" eaLnBrk="1" hangingPunct="1">
              <a:defRPr/>
            </a:pPr>
            <a:r>
              <a:rPr lang="en-US" b="1">
                <a:effectLst>
                  <a:outerShdw blurRad="38100" dist="38100" dir="2700000" algn="tl">
                    <a:srgbClr val="C0C0C0"/>
                  </a:outerShdw>
                </a:effectLst>
                <a:ea typeface="+mn-ea"/>
                <a:cs typeface="Times New Roman" pitchFamily="18" charset="0"/>
              </a:rPr>
              <a:t>and no breakdown of costs</a:t>
            </a:r>
          </a:p>
          <a:p>
            <a:pPr lvl="1" eaLnBrk="1" hangingPunct="1">
              <a:defRPr/>
            </a:pPr>
            <a:r>
              <a:rPr lang="en-US" b="1">
                <a:effectLst>
                  <a:outerShdw blurRad="38100" dist="38100" dir="2700000" algn="tl">
                    <a:srgbClr val="C0C0C0"/>
                  </a:outerShdw>
                </a:effectLst>
                <a:ea typeface="+mn-ea"/>
                <a:cs typeface="Times New Roman" pitchFamily="18" charset="0"/>
              </a:rPr>
              <a:t>Categorical breaks down request into specific line items and must be allowable</a:t>
            </a:r>
          </a:p>
          <a:p>
            <a:pPr eaLnBrk="1" hangingPunct="1">
              <a:defRPr/>
            </a:pPr>
            <a:endParaRPr lang="en-US">
              <a:ea typeface="+mn-ea"/>
              <a:cs typeface="+mn-cs"/>
            </a:endParaRPr>
          </a:p>
        </p:txBody>
      </p:sp>
    </p:spTree>
    <p:extLst>
      <p:ext uri="{BB962C8B-B14F-4D97-AF65-F5344CB8AC3E}">
        <p14:creationId xmlns:p14="http://schemas.microsoft.com/office/powerpoint/2010/main" val="10636435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85B6C458-7A8A-48A1-BFA4-A9246D07491D}" type="slidenum">
              <a:rPr lang="en-US" smtClean="0">
                <a:solidFill>
                  <a:srgbClr val="000000"/>
                </a:solidFill>
              </a:rPr>
              <a:pPr eaLnBrk="1" hangingPunct="1"/>
              <a:t>137</a:t>
            </a:fld>
            <a:endParaRPr lang="en-US" smtClean="0">
              <a:solidFill>
                <a:srgbClr val="000000"/>
              </a:solidFill>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7470470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4757275-2DAF-4D69-893E-C49A6188432C}" type="slidenum">
              <a:rPr lang="en-US" smtClean="0">
                <a:solidFill>
                  <a:srgbClr val="000000"/>
                </a:solidFill>
              </a:rPr>
              <a:pPr eaLnBrk="1" hangingPunct="1"/>
              <a:t>138</a:t>
            </a:fld>
            <a:endParaRPr lang="en-US" smtClean="0">
              <a:solidFill>
                <a:srgbClr val="000000"/>
              </a:solidFill>
            </a:endParaRPr>
          </a:p>
        </p:txBody>
      </p:sp>
      <p:sp>
        <p:nvSpPr>
          <p:cNvPr id="274435" name="Rectangle 2"/>
          <p:cNvSpPr>
            <a:spLocks noGrp="1" noRot="1" noChangeAspect="1" noChangeArrowheads="1" noTextEdit="1"/>
          </p:cNvSpPr>
          <p:nvPr>
            <p:ph type="sldImg"/>
          </p:nvPr>
        </p:nvSpPr>
        <p:spPr>
          <a:xfrm>
            <a:off x="1179513" y="696913"/>
            <a:ext cx="4649787" cy="3486150"/>
          </a:xfrm>
          <a:ln/>
        </p:spPr>
      </p:sp>
      <p:sp>
        <p:nvSpPr>
          <p:cNvPr id="274436" name="Rectangle 3"/>
          <p:cNvSpPr>
            <a:spLocks noGrp="1" noChangeArrowheads="1"/>
          </p:cNvSpPr>
          <p:nvPr>
            <p:ph type="body" idx="1"/>
          </p:nvPr>
        </p:nvSpPr>
        <p:spPr>
          <a:xfrm>
            <a:off x="935871" y="4417051"/>
            <a:ext cx="5138661"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lvl="1" eaLnBrk="1" hangingPunct="1"/>
            <a:r>
              <a:rPr lang="en-US" b="1" dirty="0" smtClean="0">
                <a:latin typeface="Arial" pitchFamily="34" charset="0"/>
                <a:ea typeface="ＭＳ Ｐゴシック" pitchFamily="34" charset="-128"/>
              </a:rPr>
              <a:t>Indicates funding level for current &amp; future years	</a:t>
            </a:r>
          </a:p>
          <a:p>
            <a:pPr lvl="1" eaLnBrk="1" hangingPunct="1"/>
            <a:r>
              <a:rPr lang="en-US" b="1" dirty="0" smtClean="0">
                <a:latin typeface="Arial" pitchFamily="34" charset="0"/>
                <a:ea typeface="ＭＳ Ｐゴシック" pitchFamily="34" charset="-128"/>
              </a:rPr>
              <a:t>Indicates period of support</a:t>
            </a:r>
          </a:p>
          <a:p>
            <a:pPr lvl="1" eaLnBrk="1" hangingPunct="1"/>
            <a:r>
              <a:rPr lang="en-US" b="1" dirty="0" smtClean="0">
                <a:latin typeface="Arial" pitchFamily="34" charset="0"/>
                <a:ea typeface="ＭＳ Ｐゴシック" pitchFamily="34" charset="-128"/>
              </a:rPr>
              <a:t>F&amp;A (Facilities &amp; Administrative Costs)</a:t>
            </a:r>
          </a:p>
          <a:p>
            <a:pPr lvl="1" eaLnBrk="1" hangingPunct="1"/>
            <a:r>
              <a:rPr lang="en-US" b="1" dirty="0" smtClean="0">
                <a:latin typeface="Arial" pitchFamily="34" charset="0"/>
                <a:ea typeface="ＭＳ Ｐゴシック" pitchFamily="34" charset="-128"/>
              </a:rPr>
              <a:t>Sets forth Terms and Conditions</a:t>
            </a:r>
          </a:p>
          <a:p>
            <a:pPr lvl="1" eaLnBrk="1" hangingPunct="1"/>
            <a:r>
              <a:rPr lang="en-US" b="1" dirty="0" smtClean="0">
                <a:latin typeface="Arial" pitchFamily="34" charset="0"/>
                <a:ea typeface="ＭＳ Ｐゴシック" pitchFamily="34" charset="-128"/>
              </a:rPr>
              <a:t>Provides NIH Contact Information</a:t>
            </a:r>
          </a:p>
          <a:p>
            <a:pPr lvl="2" eaLnBrk="1" hangingPunct="1"/>
            <a:r>
              <a:rPr lang="en-US" sz="1400" b="1" dirty="0">
                <a:ea typeface="ＭＳ Ｐゴシック" pitchFamily="34" charset="-128"/>
              </a:rPr>
              <a:t>Program Director (Administrator)</a:t>
            </a:r>
          </a:p>
          <a:p>
            <a:pPr lvl="2" eaLnBrk="1" hangingPunct="1"/>
            <a:r>
              <a:rPr lang="en-US" sz="1400" b="1" dirty="0">
                <a:ea typeface="ＭＳ Ｐゴシック" pitchFamily="34" charset="-128"/>
              </a:rPr>
              <a:t>Grants Management Specialist</a:t>
            </a:r>
          </a:p>
          <a:p>
            <a:pPr eaLnBrk="1" hangingPunct="1">
              <a:buClr>
                <a:srgbClr val="FFFF00"/>
              </a:buClr>
              <a:buFont typeface="Wingdings" pitchFamily="2" charset="2"/>
              <a:buNone/>
            </a:pPr>
            <a:r>
              <a:rPr lang="en-US" sz="1000" b="1" dirty="0">
                <a:ea typeface="ＭＳ Ｐゴシック" pitchFamily="34" charset="-128"/>
              </a:rPr>
              <a:t>-Budget information for current and future years</a:t>
            </a:r>
          </a:p>
          <a:p>
            <a:pPr eaLnBrk="1" hangingPunct="1">
              <a:buClr>
                <a:srgbClr val="FFFF00"/>
              </a:buClr>
              <a:buFont typeface="Wingdings" pitchFamily="2" charset="2"/>
              <a:buNone/>
            </a:pPr>
            <a:r>
              <a:rPr lang="en-US" sz="1000" b="1" dirty="0">
                <a:ea typeface="ＭＳ Ｐゴシック" pitchFamily="34" charset="-128"/>
              </a:rPr>
              <a:t>	-Indicates whether an unobligated balance has been</a:t>
            </a:r>
          </a:p>
          <a:p>
            <a:pPr eaLnBrk="1" hangingPunct="1">
              <a:buClr>
                <a:srgbClr val="FFFF00"/>
              </a:buClr>
              <a:buFont typeface="Wingdings" pitchFamily="2" charset="2"/>
              <a:buNone/>
            </a:pPr>
            <a:r>
              <a:rPr lang="en-US" sz="1000" b="1" dirty="0">
                <a:ea typeface="ＭＳ Ｐゴシック" pitchFamily="34" charset="-128"/>
              </a:rPr>
              <a:t>               applied to the award amount</a:t>
            </a:r>
            <a:endParaRPr lang="en-US" sz="1400" b="1" dirty="0">
              <a:ea typeface="ＭＳ Ｐゴシック" pitchFamily="34" charset="-128"/>
            </a:endParaRPr>
          </a:p>
          <a:p>
            <a:pPr eaLnBrk="1" hangingPunct="1"/>
            <a:endParaRPr lang="en-US" dirty="0" smtClean="0">
              <a:latin typeface="Arial" pitchFamily="34" charset="0"/>
              <a:ea typeface="ＭＳ Ｐゴシック" pitchFamily="34" charset="-128"/>
            </a:endParaRPr>
          </a:p>
          <a:p>
            <a:pPr eaLnBrk="1" hangingPunct="1"/>
            <a:r>
              <a:rPr lang="en-US" sz="1400" b="1" dirty="0">
                <a:ea typeface="ＭＳ Ｐゴシック" pitchFamily="34" charset="-128"/>
              </a:rPr>
              <a:t>Standard Terms &amp; Conditions</a:t>
            </a:r>
          </a:p>
          <a:p>
            <a:pPr eaLnBrk="1" hangingPunct="1"/>
            <a:r>
              <a:rPr lang="en-US" b="1" dirty="0" smtClean="0">
                <a:latin typeface="Arial" pitchFamily="34" charset="0"/>
                <a:ea typeface="ＭＳ Ｐゴシック" pitchFamily="34" charset="-128"/>
              </a:rPr>
              <a:t>Grant program legislation and regulations</a:t>
            </a:r>
          </a:p>
          <a:p>
            <a:pPr eaLnBrk="1" hangingPunct="1"/>
            <a:r>
              <a:rPr lang="en-US" b="1" dirty="0" smtClean="0">
                <a:latin typeface="Arial" pitchFamily="34" charset="0"/>
                <a:ea typeface="ＭＳ Ｐゴシック" pitchFamily="34" charset="-128"/>
              </a:rPr>
              <a:t>Restrictions on the expenditure of funds in appropriation acts</a:t>
            </a:r>
          </a:p>
          <a:p>
            <a:pPr eaLnBrk="1" hangingPunct="1"/>
            <a:r>
              <a:rPr lang="en-US" b="1" dirty="0" smtClean="0">
                <a:latin typeface="Arial" pitchFamily="34" charset="0"/>
                <a:ea typeface="ＭＳ Ｐゴシック" pitchFamily="34" charset="-128"/>
              </a:rPr>
              <a:t>45 CFR 74 or 92 as applicable</a:t>
            </a:r>
          </a:p>
          <a:p>
            <a:pPr eaLnBrk="1" hangingPunct="1"/>
            <a:r>
              <a:rPr lang="en-US" b="1" dirty="0" smtClean="0">
                <a:latin typeface="Arial" pitchFamily="34" charset="0"/>
                <a:ea typeface="ＭＳ Ｐゴシック" pitchFamily="34" charset="-128"/>
              </a:rPr>
              <a:t>NIH Grants Policy Statement</a:t>
            </a:r>
          </a:p>
          <a:p>
            <a:pPr eaLnBrk="1" hangingPunct="1"/>
            <a:r>
              <a:rPr lang="en-US" b="1" dirty="0" smtClean="0">
                <a:latin typeface="Arial" pitchFamily="34" charset="0"/>
                <a:ea typeface="ＭＳ Ｐゴシック" pitchFamily="34" charset="-128"/>
              </a:rPr>
              <a:t>Carryover—automatic or prior approval</a:t>
            </a:r>
          </a:p>
          <a:p>
            <a:pPr eaLnBrk="1" hangingPunct="1"/>
            <a:r>
              <a:rPr lang="en-US" b="1" dirty="0" smtClean="0">
                <a:latin typeface="Arial" pitchFamily="34" charset="0"/>
                <a:ea typeface="ＭＳ Ｐゴシック" pitchFamily="34" charset="-128"/>
              </a:rPr>
              <a:t>Included/excluded from Streamlined Noncompeting Award Process (SNAP)</a:t>
            </a:r>
          </a:p>
          <a:p>
            <a:pPr eaLnBrk="1" hangingPunct="1"/>
            <a:r>
              <a:rPr lang="en-US" b="1" dirty="0" smtClean="0">
                <a:latin typeface="Arial" pitchFamily="34" charset="0"/>
                <a:ea typeface="ＭＳ Ｐゴシック" pitchFamily="34" charset="-128"/>
              </a:rPr>
              <a:t>FDP Institutions noted</a:t>
            </a:r>
          </a:p>
          <a:p>
            <a:pPr eaLnBrk="1" hangingPunct="1"/>
            <a:r>
              <a:rPr lang="en-US" b="1" dirty="0" smtClean="0">
                <a:latin typeface="Arial" pitchFamily="34" charset="0"/>
                <a:ea typeface="ＭＳ Ｐゴシック" pitchFamily="34" charset="-128"/>
              </a:rPr>
              <a:t>Program Income</a:t>
            </a:r>
          </a:p>
          <a:p>
            <a:pPr eaLnBrk="1" hangingPunct="1"/>
            <a:endParaRPr lang="en-US" dirty="0" smtClean="0">
              <a:latin typeface="Arial" pitchFamily="34" charset="0"/>
              <a:ea typeface="ＭＳ Ｐゴシック" pitchFamily="34" charset="-128"/>
            </a:endParaRPr>
          </a:p>
        </p:txBody>
      </p:sp>
    </p:spTree>
    <p:extLst>
      <p:ext uri="{BB962C8B-B14F-4D97-AF65-F5344CB8AC3E}">
        <p14:creationId xmlns:p14="http://schemas.microsoft.com/office/powerpoint/2010/main" val="2015562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5D60DD34-4CB2-41FE-AEEA-F0407FD5C584}" type="slidenum">
              <a:rPr lang="en-US" smtClean="0">
                <a:solidFill>
                  <a:srgbClr val="000000"/>
                </a:solidFill>
              </a:rPr>
              <a:pPr eaLnBrk="1" hangingPunct="1"/>
              <a:t>139</a:t>
            </a:fld>
            <a:endParaRPr lang="en-US" smtClean="0">
              <a:solidFill>
                <a:srgbClr val="000000"/>
              </a:solidFill>
            </a:endParaRPr>
          </a:p>
        </p:txBody>
      </p:sp>
      <p:sp>
        <p:nvSpPr>
          <p:cNvPr id="275459" name="Rectangle 2"/>
          <p:cNvSpPr>
            <a:spLocks noGrp="1" noRot="1" noChangeAspect="1" noChangeArrowheads="1" noTextEdit="1"/>
          </p:cNvSpPr>
          <p:nvPr>
            <p:ph type="sldImg"/>
          </p:nvPr>
        </p:nvSpPr>
        <p:spPr>
          <a:xfrm>
            <a:off x="1181100" y="696913"/>
            <a:ext cx="4649788" cy="3487737"/>
          </a:xfrm>
          <a:ln/>
        </p:spPr>
      </p:sp>
      <p:sp>
        <p:nvSpPr>
          <p:cNvPr id="275460" name="Rectangle 3"/>
          <p:cNvSpPr>
            <a:spLocks noGrp="1" noChangeArrowheads="1"/>
          </p:cNvSpPr>
          <p:nvPr>
            <p:ph type="body" idx="1"/>
          </p:nvPr>
        </p:nvSpPr>
        <p:spPr>
          <a:xfrm>
            <a:off x="935871" y="4415475"/>
            <a:ext cx="5138661" cy="41843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1933554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018B05D-49A7-4FC0-BD40-DFAEDA0379C8}" type="slidenum">
              <a:rPr lang="en-US" smtClean="0">
                <a:solidFill>
                  <a:srgbClr val="000000"/>
                </a:solidFill>
              </a:rPr>
              <a:pPr eaLnBrk="1" hangingPunct="1"/>
              <a:t>140</a:t>
            </a:fld>
            <a:endParaRPr lang="en-US" smtClean="0">
              <a:solidFill>
                <a:srgbClr val="000000"/>
              </a:solidFill>
            </a:endParaRPr>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40653179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789D1BA0-CC1D-4898-BABA-AADD46E51314}" type="slidenum">
              <a:rPr lang="en-US" smtClean="0">
                <a:solidFill>
                  <a:srgbClr val="000000"/>
                </a:solidFill>
              </a:rPr>
              <a:pPr eaLnBrk="1" hangingPunct="1"/>
              <a:t>141</a:t>
            </a:fld>
            <a:endParaRPr lang="en-US" smtClean="0">
              <a:solidFill>
                <a:srgbClr val="000000"/>
              </a:solidFill>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xfrm>
            <a:off x="700728" y="4417051"/>
            <a:ext cx="5608947" cy="41827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b="1" dirty="0" smtClean="0">
                <a:latin typeface="Arial" pitchFamily="34" charset="0"/>
                <a:ea typeface="ＭＳ Ｐゴシック" pitchFamily="34" charset="-128"/>
              </a:rPr>
              <a:t>Detailed budget and updated other support</a:t>
            </a:r>
          </a:p>
          <a:p>
            <a:pPr lvl="1" eaLnBrk="1" hangingPunct="1"/>
            <a:r>
              <a:rPr lang="en-US" b="1" dirty="0" smtClean="0">
                <a:latin typeface="Arial" pitchFamily="34" charset="0"/>
                <a:ea typeface="ＭＳ Ｐゴシック" pitchFamily="34" charset="-128"/>
              </a:rPr>
              <a:t>Address unobligated balance greater than 25%</a:t>
            </a:r>
          </a:p>
        </p:txBody>
      </p:sp>
    </p:spTree>
    <p:extLst>
      <p:ext uri="{BB962C8B-B14F-4D97-AF65-F5344CB8AC3E}">
        <p14:creationId xmlns:p14="http://schemas.microsoft.com/office/powerpoint/2010/main" val="16259531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B883844-6279-4052-A2D7-25F118AA4600}" type="slidenum">
              <a:rPr lang="en-US">
                <a:solidFill>
                  <a:prstClr val="black"/>
                </a:solidFill>
              </a:rPr>
              <a:pPr eaLnBrk="1" hangingPunct="1"/>
              <a:t>142</a:t>
            </a:fld>
            <a:endParaRPr lang="en-US">
              <a:solidFill>
                <a:prstClr val="black"/>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740843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221" eaLnBrk="0" hangingPunct="0">
              <a:defRPr>
                <a:solidFill>
                  <a:schemeClr val="tx1"/>
                </a:solidFill>
                <a:latin typeface="Arial" pitchFamily="34" charset="0"/>
                <a:ea typeface="ＭＳ Ｐゴシック" pitchFamily="34" charset="-128"/>
              </a:defRPr>
            </a:lvl1pPr>
            <a:lvl2pPr marL="734926" indent="-282664" defTabSz="931221" eaLnBrk="0" hangingPunct="0">
              <a:defRPr>
                <a:solidFill>
                  <a:schemeClr val="tx1"/>
                </a:solidFill>
                <a:latin typeface="Arial" pitchFamily="34" charset="0"/>
                <a:ea typeface="ＭＳ Ｐゴシック" pitchFamily="34" charset="-128"/>
              </a:defRPr>
            </a:lvl2pPr>
            <a:lvl3pPr marL="1130656" indent="-226131" defTabSz="931221" eaLnBrk="0" hangingPunct="0">
              <a:defRPr>
                <a:solidFill>
                  <a:schemeClr val="tx1"/>
                </a:solidFill>
                <a:latin typeface="Arial" pitchFamily="34" charset="0"/>
                <a:ea typeface="ＭＳ Ｐゴシック" pitchFamily="34" charset="-128"/>
              </a:defRPr>
            </a:lvl3pPr>
            <a:lvl4pPr marL="1582918" indent="-226131" defTabSz="931221" eaLnBrk="0" hangingPunct="0">
              <a:defRPr>
                <a:solidFill>
                  <a:schemeClr val="tx1"/>
                </a:solidFill>
                <a:latin typeface="Arial" pitchFamily="34" charset="0"/>
                <a:ea typeface="ＭＳ Ｐゴシック" pitchFamily="34" charset="-128"/>
              </a:defRPr>
            </a:lvl4pPr>
            <a:lvl5pPr marL="2035180" indent="-226131" defTabSz="931221" eaLnBrk="0" hangingPunct="0">
              <a:defRPr>
                <a:solidFill>
                  <a:schemeClr val="tx1"/>
                </a:solidFill>
                <a:latin typeface="Arial" pitchFamily="34" charset="0"/>
                <a:ea typeface="ＭＳ Ｐゴシック" pitchFamily="34" charset="-128"/>
              </a:defRPr>
            </a:lvl5pPr>
            <a:lvl6pPr marL="2487442"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6pPr>
            <a:lvl7pPr marL="2939705"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7pPr>
            <a:lvl8pPr marL="3391967"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8pPr>
            <a:lvl9pPr marL="3844229" indent="-226131" defTabSz="931221"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E5DA312-6793-4D34-A686-0590208A060A}" type="slidenum">
              <a:rPr lang="en-US" smtClean="0">
                <a:solidFill>
                  <a:srgbClr val="000000"/>
                </a:solidFill>
              </a:rPr>
              <a:pPr eaLnBrk="1" hangingPunct="1"/>
              <a:t>143</a:t>
            </a:fld>
            <a:endParaRPr lang="en-US" smtClean="0">
              <a:solidFill>
                <a:srgbClr val="000000"/>
              </a:solidFill>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62663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3131E5E2-8DB1-43E7-9F30-43DCA2DED281}" type="datetime1">
              <a:rPr lang="en-US" smtClean="0"/>
              <a:pPr>
                <a:defRPr/>
              </a:pPr>
              <a:t>8/27/2015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5BECE6F-C8B3-4AFE-ABE6-79691508103B}" type="slidenum">
              <a:rPr lang="en-US" smtClean="0"/>
              <a:pPr>
                <a:defRPr/>
              </a:pPr>
              <a:t>‹#›</a:t>
            </a:fld>
            <a:endParaRPr lang="en-US" dirty="0"/>
          </a:p>
        </p:txBody>
      </p:sp>
    </p:spTree>
    <p:extLst>
      <p:ext uri="{BB962C8B-B14F-4D97-AF65-F5344CB8AC3E}">
        <p14:creationId xmlns:p14="http://schemas.microsoft.com/office/powerpoint/2010/main" val="26767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CB83A63-723B-4EF9-AF25-40ABF8B3FA4E}" type="datetime1">
              <a:rPr lang="en-US" smtClean="0"/>
              <a:pPr>
                <a:defRPr/>
              </a:pPr>
              <a:t>8/27/2015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8F9F7B-CFD3-427C-AA27-636EAEBF988C}" type="slidenum">
              <a:rPr lang="en-US" smtClean="0"/>
              <a:pPr>
                <a:defRPr/>
              </a:pPr>
              <a:t>‹#›</a:t>
            </a:fld>
            <a:endParaRPr lang="en-US" dirty="0"/>
          </a:p>
        </p:txBody>
      </p:sp>
    </p:spTree>
    <p:extLst>
      <p:ext uri="{BB962C8B-B14F-4D97-AF65-F5344CB8AC3E}">
        <p14:creationId xmlns:p14="http://schemas.microsoft.com/office/powerpoint/2010/main" val="241582950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240068"/>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7353550"/>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1610163"/>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513755"/>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16663" y="400050"/>
            <a:ext cx="1836737" cy="5543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3275" y="400050"/>
            <a:ext cx="5360988" cy="5543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0417129"/>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03275" y="400050"/>
            <a:ext cx="716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90600" y="1828800"/>
            <a:ext cx="7162800" cy="4114800"/>
          </a:xfrm>
        </p:spPr>
        <p:txBody>
          <a:bodyPr/>
          <a:lstStyle/>
          <a:p>
            <a:pPr lvl="0"/>
            <a:endParaRPr lang="en-US" noProof="0" smtClean="0"/>
          </a:p>
        </p:txBody>
      </p:sp>
    </p:spTree>
    <p:extLst>
      <p:ext uri="{BB962C8B-B14F-4D97-AF65-F5344CB8AC3E}">
        <p14:creationId xmlns:p14="http://schemas.microsoft.com/office/powerpoint/2010/main" val="2662334462"/>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3275" y="40005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8288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5134093"/>
      </p:ext>
    </p:extLst>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03275" y="40005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8288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828800"/>
            <a:ext cx="3505200" cy="4114800"/>
          </a:xfrm>
        </p:spPr>
        <p:txBody>
          <a:bodyPr/>
          <a:lstStyle/>
          <a:p>
            <a:pPr lvl="0"/>
            <a:endParaRPr lang="en-US" noProof="0" smtClean="0"/>
          </a:p>
        </p:txBody>
      </p:sp>
    </p:spTree>
    <p:extLst>
      <p:ext uri="{BB962C8B-B14F-4D97-AF65-F5344CB8AC3E}">
        <p14:creationId xmlns:p14="http://schemas.microsoft.com/office/powerpoint/2010/main" val="341967521"/>
      </p:ext>
    </p:extLst>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03275" y="400050"/>
            <a:ext cx="716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90600" y="1828800"/>
            <a:ext cx="3505200" cy="4114800"/>
          </a:xfrm>
        </p:spPr>
        <p:txBody>
          <a:bodyPr/>
          <a:lstStyle/>
          <a:p>
            <a:pPr lvl="0"/>
            <a:endParaRPr lang="en-US" noProof="0" smtClean="0"/>
          </a:p>
        </p:txBody>
      </p:sp>
      <p:sp>
        <p:nvSpPr>
          <p:cNvPr id="4" name="Text Placeholder 3"/>
          <p:cNvSpPr>
            <a:spLocks noGrp="1"/>
          </p:cNvSpPr>
          <p:nvPr>
            <p:ph type="body" sz="half" idx="2"/>
          </p:nvPr>
        </p:nvSpPr>
        <p:spPr>
          <a:xfrm>
            <a:off x="4648200" y="18288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309932"/>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03275" y="400050"/>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8288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87569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CB83A63-723B-4EF9-AF25-40ABF8B3FA4E}" type="datetime1">
              <a:rPr lang="en-US" smtClean="0"/>
              <a:pPr>
                <a:defRPr/>
              </a:pPr>
              <a:t>8/27/2015</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8F9F7B-CFD3-427C-AA27-636EAEBF988C}" type="slidenum">
              <a:rPr lang="en-US" smtClean="0"/>
              <a:pPr>
                <a:defRPr/>
              </a:pPr>
              <a:t>‹#›</a:t>
            </a:fld>
            <a:endParaRPr lang="en-US" dirty="0"/>
          </a:p>
        </p:txBody>
      </p:sp>
    </p:spTree>
    <p:extLst>
      <p:ext uri="{BB962C8B-B14F-4D97-AF65-F5344CB8AC3E}">
        <p14:creationId xmlns:p14="http://schemas.microsoft.com/office/powerpoint/2010/main" val="69814319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top_header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oe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114300"/>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home_im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57400" y="914400"/>
            <a:ext cx="66960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ih"/>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10000" y="419100"/>
            <a:ext cx="48768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2590800"/>
            <a:ext cx="8534400" cy="1600200"/>
          </a:xfrm>
        </p:spPr>
        <p:txBody>
          <a:bodyPr/>
          <a:lstStyle>
            <a:lvl1pPr algn="ctr">
              <a:defRPr b="1">
                <a:solidFill>
                  <a:schemeClr val="tx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4800" y="4191000"/>
            <a:ext cx="8534400" cy="1447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1239C972-B936-4A62-A742-C9635ABB705F}" type="datetime1">
              <a:rPr lang="en-US">
                <a:solidFill>
                  <a:prstClr val="white"/>
                </a:solidFill>
              </a:rPr>
              <a:pPr>
                <a:defRPr/>
              </a:pPr>
              <a:t>8/27/2015</a:t>
            </a:fld>
            <a:endParaRPr lang="en-US">
              <a:solidFill>
                <a:prstClr val="white"/>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10" name="Slide Number Placeholder 5"/>
          <p:cNvSpPr>
            <a:spLocks noGrp="1"/>
          </p:cNvSpPr>
          <p:nvPr>
            <p:ph type="sldNum" sz="quarter" idx="12"/>
          </p:nvPr>
        </p:nvSpPr>
        <p:spPr/>
        <p:txBody>
          <a:bodyPr/>
          <a:lstStyle>
            <a:lvl1pPr>
              <a:defRPr/>
            </a:lvl1pPr>
          </a:lstStyle>
          <a:p>
            <a:fld id="{154369BD-7730-47C3-9C05-6BA3E48DEBA6}"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584027256"/>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Arial"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AD458E7-D0F7-4475-8109-10ACD2C38A75}"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5F491278-FB05-43DB-ADFA-E7CBE3FACFD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42706654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FF315DF-6E14-46C6-9F71-51FB97E3EF8E}"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3AE3EC3-51F1-44A5-8AAD-A0548088F37C}"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3967712621"/>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4E8885-A091-4926-9691-F1C71256A952}" type="datetime1">
              <a:rPr lang="en-US">
                <a:solidFill>
                  <a:prstClr val="white"/>
                </a:solidFill>
              </a:rPr>
              <a:pPr>
                <a:defRPr/>
              </a:pPr>
              <a:t>8/27/2015</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141334A1-C230-4BA8-9CB2-9BC4F6056B5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47638773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EED0D84-2AF7-4224-A3DC-0C9C0E25161F}" type="datetime1">
              <a:rPr lang="en-US">
                <a:solidFill>
                  <a:prstClr val="white"/>
                </a:solidFill>
              </a:rPr>
              <a:pPr>
                <a:defRPr/>
              </a:pPr>
              <a:t>8/27/2015</a:t>
            </a:fld>
            <a:endParaRPr 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9" name="Slide Number Placeholder 5"/>
          <p:cNvSpPr>
            <a:spLocks noGrp="1"/>
          </p:cNvSpPr>
          <p:nvPr>
            <p:ph type="sldNum" sz="quarter" idx="12"/>
          </p:nvPr>
        </p:nvSpPr>
        <p:spPr/>
        <p:txBody>
          <a:bodyPr/>
          <a:lstStyle>
            <a:lvl1pPr>
              <a:defRPr/>
            </a:lvl1pPr>
          </a:lstStyle>
          <a:p>
            <a:fld id="{CFFA853B-CD31-4AD3-A62F-8EC94B62480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79983699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baseline="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A84DDEE-9990-4EEA-A73B-7CFD5A9E0499}" type="datetime1">
              <a:rPr lang="en-US">
                <a:solidFill>
                  <a:prstClr val="white"/>
                </a:solidFill>
              </a:rPr>
              <a:pPr>
                <a:defRPr/>
              </a:pPr>
              <a:t>8/27/2015</a:t>
            </a:fld>
            <a:endParaRPr 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5" name="Slide Number Placeholder 5"/>
          <p:cNvSpPr>
            <a:spLocks noGrp="1"/>
          </p:cNvSpPr>
          <p:nvPr>
            <p:ph type="sldNum" sz="quarter" idx="12"/>
          </p:nvPr>
        </p:nvSpPr>
        <p:spPr/>
        <p:txBody>
          <a:bodyPr/>
          <a:lstStyle>
            <a:lvl1pPr>
              <a:defRPr/>
            </a:lvl1pPr>
          </a:lstStyle>
          <a:p>
            <a:fld id="{C7C2D20F-32F4-409B-9EC6-A7EFA610E40E}"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48445347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FF404E4-2E46-4475-9F40-5AB520274234}" type="datetime1">
              <a:rPr lang="en-US">
                <a:solidFill>
                  <a:prstClr val="white"/>
                </a:solidFill>
              </a:rPr>
              <a:pPr>
                <a:defRPr/>
              </a:pPr>
              <a:t>8/27/2015</a:t>
            </a:fld>
            <a:endParaRPr lang="en-US">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4" name="Slide Number Placeholder 5"/>
          <p:cNvSpPr>
            <a:spLocks noGrp="1"/>
          </p:cNvSpPr>
          <p:nvPr>
            <p:ph type="sldNum" sz="quarter" idx="12"/>
          </p:nvPr>
        </p:nvSpPr>
        <p:spPr/>
        <p:txBody>
          <a:bodyPr/>
          <a:lstStyle>
            <a:lvl1pPr>
              <a:defRPr/>
            </a:lvl1pPr>
          </a:lstStyle>
          <a:p>
            <a:fld id="{F89E9241-E60C-4A4C-8299-A1D5043CDC50}"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20458299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02DD73-2E51-4A0B-978B-164E9859DAC4}" type="datetime1">
              <a:rPr lang="en-US">
                <a:solidFill>
                  <a:prstClr val="white"/>
                </a:solidFill>
              </a:rPr>
              <a:pPr>
                <a:defRPr/>
              </a:pPr>
              <a:t>8/27/2015</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E410E547-E11B-47A8-B783-A29A0092DECE}"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747405828"/>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CA32F3-0D50-453C-BF2A-7BCDFC1390A1}" type="datetime1">
              <a:rPr lang="en-US">
                <a:solidFill>
                  <a:prstClr val="white"/>
                </a:solidFill>
              </a:rPr>
              <a:pPr>
                <a:defRPr/>
              </a:pPr>
              <a:t>8/27/2015</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EDEDA061-A92B-45BA-92D6-698E39275F0E}"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884141040"/>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4CA4CB-B129-4064-B1E6-3C09E24680F5}"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1818582D-8E6A-4888-9AC5-4226253FF314}"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3284261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49807BE-1EC2-49D6-BF55-BDF03BC0B82D}"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86B72FF3-CFE9-4E39-85FA-A439E0AE12DB}"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00118593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35075" y="1584325"/>
            <a:ext cx="3733800" cy="4722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21275" y="1584325"/>
            <a:ext cx="3733800" cy="47228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38D97E9-9C5A-479A-8A17-84371C6CDBA3}" type="datetime1">
              <a:rPr lang="en-US">
                <a:solidFill>
                  <a:prstClr val="white"/>
                </a:solidFill>
              </a:rPr>
              <a:pPr>
                <a:defRPr/>
              </a:pPr>
              <a:t>8/27/2015</a:t>
            </a:fld>
            <a:endParaRPr 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7" name="Slide Number Placeholder 5"/>
          <p:cNvSpPr>
            <a:spLocks noGrp="1"/>
          </p:cNvSpPr>
          <p:nvPr>
            <p:ph type="sldNum" sz="quarter" idx="12"/>
          </p:nvPr>
        </p:nvSpPr>
        <p:spPr/>
        <p:txBody>
          <a:bodyPr/>
          <a:lstStyle>
            <a:lvl1pPr>
              <a:defRPr/>
            </a:lvl1pPr>
          </a:lstStyle>
          <a:p>
            <a:fld id="{2819D41B-F420-434E-A7A4-204BD3B52A9F}"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29272285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620000" cy="685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81000" y="1066800"/>
            <a:ext cx="8382000" cy="5287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096184CA-61B3-4179-992F-A769749F13AF}"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7E6E3BB6-444A-404D-8616-7D31405D55C5}"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1334760372"/>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EFED6A-5313-4363-88E9-5719A09DAB92}"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lvl1pPr>
              <a:defRPr/>
            </a:lvl1pPr>
          </a:lstStyle>
          <a:p>
            <a:fld id="{B4E122A7-FFBD-4B2A-9D8E-B090AC5BCFCD}" type="slidenum">
              <a:rPr lang="en-US" altLang="en-US">
                <a:solidFill>
                  <a:prstClr val="white"/>
                </a:solidFill>
              </a:rPr>
              <a:pPr/>
              <a:t>‹#›</a:t>
            </a:fld>
            <a:endParaRPr lang="en-US" altLang="en-US">
              <a:solidFill>
                <a:prstClr val="white"/>
              </a:solidFill>
            </a:endParaRPr>
          </a:p>
        </p:txBody>
      </p:sp>
    </p:spTree>
    <p:extLst>
      <p:ext uri="{BB962C8B-B14F-4D97-AF65-F5344CB8AC3E}">
        <p14:creationId xmlns:p14="http://schemas.microsoft.com/office/powerpoint/2010/main" val="7824645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724400"/>
            <a:ext cx="6698043" cy="664536"/>
          </a:xfrm>
        </p:spPr>
        <p:txBody>
          <a:bodyPr>
            <a:noAutofit/>
          </a:bodyPr>
          <a:lstStyle>
            <a:lvl1pPr marL="0" algn="r">
              <a:buNone/>
              <a:defRPr sz="3200" b="1"/>
            </a:lvl1pPr>
            <a:extLst/>
          </a:lstStyle>
          <a:p>
            <a:r>
              <a:rPr lang="en-US" dirty="0" smtClean="0"/>
              <a:t>Click to edit Master title style</a:t>
            </a:r>
            <a:endParaRPr lang="en-US" dirty="0"/>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4"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E35723F9-6162-4C23-AB0E-F982BA2E6A5B}" type="datetimeFigureOut">
              <a:rPr lang="en-US"/>
              <a:pPr>
                <a:defRPr/>
              </a:pPr>
              <a:t>8/27/2015</a:t>
            </a:fld>
            <a:endParaRPr lang="en-US"/>
          </a:p>
        </p:txBody>
      </p:sp>
      <p:sp>
        <p:nvSpPr>
          <p:cNvPr id="5"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3715B0D6-F89A-4093-979A-CC65C5E0F62A}" type="slidenum">
              <a:rPr lang="en-US"/>
              <a:pPr>
                <a:defRPr/>
              </a:pPr>
              <a:t>‹#›</a:t>
            </a:fld>
            <a:endParaRPr lang="en-US"/>
          </a:p>
        </p:txBody>
      </p:sp>
      <p:sp>
        <p:nvSpPr>
          <p:cNvPr id="6"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extLst>
      <p:ext uri="{BB962C8B-B14F-4D97-AF65-F5344CB8AC3E}">
        <p14:creationId xmlns:p14="http://schemas.microsoft.com/office/powerpoint/2010/main" val="3667324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95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01A75D32-94B1-43D8-A037-FE67FB015E27}" type="datetime1">
              <a:rPr lang="en-US" smtClean="0"/>
              <a:pPr>
                <a:defRPr/>
              </a:pPr>
              <a:t>8/27/2015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303DC8-D049-4606-B080-DDC65A2B61F5}" type="slidenum">
              <a:rPr lang="en-US" smtClean="0"/>
              <a:pPr>
                <a:defRPr/>
              </a:pPr>
              <a:t>‹#›</a:t>
            </a:fld>
            <a:endParaRPr lang="en-US" dirty="0"/>
          </a:p>
        </p:txBody>
      </p:sp>
    </p:spTree>
    <p:extLst>
      <p:ext uri="{BB962C8B-B14F-4D97-AF65-F5344CB8AC3E}">
        <p14:creationId xmlns:p14="http://schemas.microsoft.com/office/powerpoint/2010/main" val="3014393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635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796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260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984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880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6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786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333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801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5A57C-117F-485F-A42D-5CAC770B3D9A}"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1EE86C-CCA4-4F49-ACB0-84F84562E7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01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52A12B73-6AA9-43D6-828E-9D5759009A62}" type="datetime1">
              <a:rPr lang="en-US" smtClean="0"/>
              <a:pPr>
                <a:defRPr/>
              </a:pPr>
              <a:t>8/27/2015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A70DE3-2F75-431A-9D09-64CA1AB2227F}" type="slidenum">
              <a:rPr lang="en-US" smtClean="0"/>
              <a:pPr>
                <a:defRPr/>
              </a:pPr>
              <a:t>‹#›</a:t>
            </a:fld>
            <a:endParaRPr lang="en-US" dirty="0"/>
          </a:p>
        </p:txBody>
      </p:sp>
    </p:spTree>
    <p:extLst>
      <p:ext uri="{BB962C8B-B14F-4D97-AF65-F5344CB8AC3E}">
        <p14:creationId xmlns:p14="http://schemas.microsoft.com/office/powerpoint/2010/main" val="2180378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2" name="Rectangle 2"/>
          <p:cNvSpPr>
            <a:spLocks noGrp="1"/>
          </p:cNvSpPr>
          <p:nvPr>
            <p:ph type="ctrTitle" hasCustomPrompt="1"/>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dirty="0" smtClean="0"/>
              <a:t>Office of research advancement</a:t>
            </a:r>
            <a:endParaRPr lang="en-US" dirty="0"/>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a:buNone/>
              <a:defRPr sz="1100" b="1">
                <a:solidFill>
                  <a:schemeClr val="accent4">
                    <a:shade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smtClean="0"/>
              <a:t>Click to add author information</a:t>
            </a:r>
            <a:endParaRPr lang="en-US" dirty="0"/>
          </a:p>
        </p:txBody>
      </p:sp>
      <p:sp>
        <p:nvSpPr>
          <p:cNvPr id="8" name="Rectangle 10"/>
          <p:cNvSpPr/>
          <p:nvPr userDrawn="1"/>
        </p:nvSpPr>
        <p:spPr>
          <a:xfrm>
            <a:off x="0" y="0"/>
            <a:ext cx="9144000" cy="40386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71600" y="6476998"/>
            <a:ext cx="60960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322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dirty="0"/>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a:buFontTx/>
              <a:buNone/>
              <a:defRPr sz="1100" baseline="0"/>
            </a:lvl1pPr>
            <a:extLst/>
          </a:lstStyle>
          <a:p>
            <a:pPr lvl="0"/>
            <a:r>
              <a:rPr lang="en-US" dirty="0" smtClean="0"/>
              <a:t>Click to add agenda item</a:t>
            </a:r>
            <a:endParaRPr lang="en-US" dirty="0"/>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a:buFontTx/>
              <a:buNone/>
              <a:defRPr sz="1100"/>
            </a:lvl1pPr>
            <a:extLst/>
          </a:lstStyle>
          <a:p>
            <a:pPr lvl="0"/>
            <a:r>
              <a:rPr lang="en-US" dirty="0" smtClean="0"/>
              <a:t>Click to add agenda item</a:t>
            </a:r>
            <a:endParaRPr lang="en-US" dirty="0"/>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dirty="0"/>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a:buFontTx/>
              <a:buNone/>
              <a:defRPr sz="1100"/>
            </a:lvl1pPr>
            <a:extLst/>
          </a:lstStyle>
          <a:p>
            <a:pPr lvl="0"/>
            <a:r>
              <a:rPr lang="en-US" dirty="0" smtClean="0"/>
              <a:t>Click to add agenda item</a:t>
            </a:r>
            <a:endParaRPr lang="en-US" dirty="0"/>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a:buFontTx/>
              <a:buNone/>
              <a:defRPr sz="1100">
                <a:solidFill>
                  <a:schemeClr val="bg1"/>
                </a:solidFill>
              </a:defRPr>
            </a:lvl1pPr>
            <a:extLst/>
          </a:lstStyle>
          <a:p>
            <a:pPr lvl="0"/>
            <a:r>
              <a:rPr lang="en-US" dirty="0" smtClean="0"/>
              <a:t>Page #</a:t>
            </a:r>
            <a:endParaRPr lang="en-US"/>
          </a:p>
        </p:txBody>
      </p:sp>
      <p:sp>
        <p:nvSpPr>
          <p:cNvPr id="32" name="Rectangle 32"/>
          <p:cNvSpPr>
            <a:spLocks noGrp="1"/>
          </p:cNvSpPr>
          <p:nvPr>
            <p:ph type="dt" sz="half" idx="39"/>
          </p:nvPr>
        </p:nvSpPr>
        <p:spPr/>
        <p:txBody>
          <a:bodyPr/>
          <a:lstStyle>
            <a:lvl1pPr>
              <a:defRPr sz="1100"/>
            </a:lvl1pPr>
            <a:extLst/>
          </a:lstStyle>
          <a:p>
            <a:pPr algn="r"/>
            <a:fld id="{F17F374F-8F2E-42FC-B8C0-8EDFCA32CD96}" type="datetime1">
              <a:rPr lang="en-US" smtClean="0">
                <a:solidFill>
                  <a:srgbClr val="000000">
                    <a:tint val="65000"/>
                  </a:srgbClr>
                </a:solidFill>
              </a:rPr>
              <a:pPr algn="r"/>
              <a:t>8/27/2015</a:t>
            </a:fld>
            <a:endParaRPr lang="en-US" dirty="0">
              <a:solidFill>
                <a:srgbClr val="000000">
                  <a:tint val="65000"/>
                </a:srgbClr>
              </a:solidFill>
            </a:endParaRPr>
          </a:p>
        </p:txBody>
      </p:sp>
      <p:sp>
        <p:nvSpPr>
          <p:cNvPr id="33" name="Rectangle 33"/>
          <p:cNvSpPr>
            <a:spLocks noGrp="1"/>
          </p:cNvSpPr>
          <p:nvPr>
            <p:ph type="sldNum" sz="quarter" idx="40"/>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34" name="Rectangle 34"/>
          <p:cNvSpPr>
            <a:spLocks noGrp="1"/>
          </p:cNvSpPr>
          <p:nvPr>
            <p:ph type="ftr" sz="quarter" idx="41"/>
          </p:nvPr>
        </p:nvSpPr>
        <p:spPr/>
        <p:txBody>
          <a:bodyPr/>
          <a:lstStyle>
            <a:extLst/>
          </a:lstStyle>
          <a:p>
            <a:endParaRPr lang="en-US" dirty="0"/>
          </a:p>
        </p:txBody>
      </p:sp>
    </p:spTree>
    <p:extLst>
      <p:ext uri="{BB962C8B-B14F-4D97-AF65-F5344CB8AC3E}">
        <p14:creationId xmlns:p14="http://schemas.microsoft.com/office/powerpoint/2010/main" val="2311293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14" name="Title 13"/>
          <p:cNvSpPr>
            <a:spLocks noGrp="1"/>
          </p:cNvSpPr>
          <p:nvPr>
            <p:ph type="ctrTitle"/>
          </p:nvPr>
        </p:nvSpPr>
        <p:spPr>
          <a:xfrm>
            <a:off x="228600" y="4114800"/>
            <a:ext cx="7239000" cy="533400"/>
          </a:xfrm>
          <a:noFill/>
        </p:spPr>
        <p:txBody>
          <a:bodyPr vert="horz"/>
          <a:lstStyle>
            <a:lvl1pPr algn="l">
              <a:defRPr sz="2000" b="0" cap="all" spc="150" baseline="0">
                <a:solidFill>
                  <a:schemeClr val="bg1"/>
                </a:solidFill>
              </a:defRPr>
            </a:lvl1pPr>
            <a:extLst/>
          </a:lstStyle>
          <a:p>
            <a:r>
              <a:rPr lang="en-US" smtClean="0"/>
              <a:t>Click to edit Master title style</a:t>
            </a:r>
            <a:endParaRPr lang="en-US" dirty="0"/>
          </a:p>
        </p:txBody>
      </p:sp>
      <p:sp>
        <p:nvSpPr>
          <p:cNvPr id="3" name="Rectangle 3"/>
          <p:cNvSpPr>
            <a:spLocks noGrp="1"/>
          </p:cNvSpPr>
          <p:nvPr>
            <p:ph type="dt" sz="half" idx="10"/>
          </p:nvPr>
        </p:nvSpPr>
        <p:spPr>
          <a:xfrm>
            <a:off x="228600" y="6477000"/>
            <a:ext cx="1600200" cy="304800"/>
          </a:xfrm>
        </p:spPr>
        <p:txBody>
          <a:bodyPr anchor="ctr"/>
          <a:lstStyle>
            <a:lvl1pPr algn="l">
              <a:defRPr>
                <a:solidFill>
                  <a:srgbClr val="A0A0A0"/>
                </a:solidFill>
              </a:defRPr>
            </a:lvl1pPr>
            <a:extLst/>
          </a:lstStyle>
          <a:p>
            <a:fld id="{5A8D346D-A53F-433C-9D37-45A337EA482C}" type="datetime1">
              <a:rPr lang="en-US" smtClean="0"/>
              <a:pPr/>
              <a:t>8/27/2015</a:t>
            </a:fld>
            <a:endParaRPr lang="en-US" dirty="0"/>
          </a:p>
        </p:txBody>
      </p:sp>
      <p:sp>
        <p:nvSpPr>
          <p:cNvPr id="4" name="Rectangle 4"/>
          <p:cNvSpPr>
            <a:spLocks noGrp="1"/>
          </p:cNvSpPr>
          <p:nvPr>
            <p:ph type="ftr" sz="quarter" idx="11"/>
          </p:nvPr>
        </p:nvSpPr>
        <p:spPr>
          <a:xfrm>
            <a:off x="2705100" y="6477000"/>
            <a:ext cx="3733800" cy="304800"/>
          </a:xfrm>
        </p:spPr>
        <p:txBody>
          <a:bodyPr/>
          <a:lstStyle>
            <a:lvl1pPr>
              <a:defRPr>
                <a:solidFill>
                  <a:schemeClr val="bg1"/>
                </a:solidFill>
              </a:defRPr>
            </a:lvl1pPr>
            <a:extLst/>
          </a:lstStyle>
          <a:p>
            <a:endParaRPr lang="en-US" dirty="0">
              <a:solidFill>
                <a:srgbClr val="FFFFFF"/>
              </a:solidFill>
            </a:endParaRPr>
          </a:p>
        </p:txBody>
      </p:sp>
      <p:sp>
        <p:nvSpPr>
          <p:cNvPr id="13" name="Slide Number Placeholder 12"/>
          <p:cNvSpPr>
            <a:spLocks noGrp="1"/>
          </p:cNvSpPr>
          <p:nvPr>
            <p:ph type="sldNum" sz="quarter" idx="12"/>
          </p:nvPr>
        </p:nvSpPr>
        <p:spPr>
          <a:xfrm>
            <a:off x="6477000" y="6477000"/>
            <a:ext cx="1021080" cy="304800"/>
          </a:xfrm>
        </p:spPr>
        <p:txBody>
          <a:bodyPr anchor="ctr"/>
          <a:lstStyle>
            <a:extLst/>
          </a:lstStyle>
          <a:p>
            <a:fld id="{256D3EEF-DE4E-429D-8EC4-DDC531AFF587}" type="slidenum">
              <a:rPr lang="en-US" smtClean="0">
                <a:solidFill>
                  <a:srgbClr val="000000"/>
                </a:solidFill>
              </a:rPr>
              <a:pPr/>
              <a:t>‹#›</a:t>
            </a:fld>
            <a:endParaRPr lang="en-US" dirty="0">
              <a:solidFill>
                <a:srgbClr val="000000"/>
              </a:solidFill>
            </a:endParaRPr>
          </a:p>
        </p:txBody>
      </p:sp>
      <p:pic>
        <p:nvPicPr>
          <p:cNvPr id="10" name="Rectangle 9"/>
          <p:cNvPicPr>
            <a:picLocks noChangeAspect="1"/>
          </p:cNvPicPr>
          <p:nvPr/>
        </p:nvPicPr>
        <p:blipFill>
          <a:blip r:embed="rId2">
            <a:duotone>
              <a:schemeClr val="accent4"/>
              <a:srgbClr val="FFFFFF"/>
            </a:duotone>
          </a:blip>
          <a:stretch>
            <a:fillRect/>
          </a:stretch>
        </p:blipFill>
        <p:spPr>
          <a:xfrm>
            <a:off x="7601712" y="6239256"/>
            <a:ext cx="838200" cy="616077"/>
          </a:xfrm>
          <a:prstGeom prst="rect">
            <a:avLst/>
          </a:prstGeom>
          <a:noFill/>
          <a:ln>
            <a:noFill/>
          </a:ln>
        </p:spPr>
      </p:pic>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Tree>
    <p:extLst>
      <p:ext uri="{BB962C8B-B14F-4D97-AF65-F5344CB8AC3E}">
        <p14:creationId xmlns:p14="http://schemas.microsoft.com/office/powerpoint/2010/main" val="3304387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extLst/>
          </a:lstStyle>
          <a:p>
            <a:r>
              <a:rPr lang="en-US" smtClean="0"/>
              <a:t>Click to edit Master title style</a:t>
            </a:r>
            <a:endParaRPr lang="en-US"/>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7" name="Rectangle 7"/>
          <p:cNvSpPr>
            <a:spLocks noGrp="1"/>
          </p:cNvSpPr>
          <p:nvPr>
            <p:ph type="dt" sz="half" idx="14"/>
          </p:nvPr>
        </p:nvSpPr>
        <p:spPr/>
        <p:txBody>
          <a:bodyPr/>
          <a:lstStyle>
            <a:extLst/>
          </a:lstStyle>
          <a:p>
            <a:pPr algn="r"/>
            <a:fld id="{F7F1F872-C5DE-403B-85F0-1024E6CA1886}" type="datetime1">
              <a:rPr lang="en-US" smtClean="0">
                <a:solidFill>
                  <a:srgbClr val="000000">
                    <a:tint val="65000"/>
                  </a:srgbClr>
                </a:solidFill>
              </a:rPr>
              <a:pPr algn="r"/>
              <a:t>8/27/2015</a:t>
            </a:fld>
            <a:endParaRPr lang="en-US" dirty="0">
              <a:solidFill>
                <a:srgbClr val="000000">
                  <a:tint val="65000"/>
                </a:srgbClr>
              </a:solidFill>
            </a:endParaRPr>
          </a:p>
        </p:txBody>
      </p:sp>
      <p:sp>
        <p:nvSpPr>
          <p:cNvPr id="8" name="Rectangle 8"/>
          <p:cNvSpPr>
            <a:spLocks noGrp="1"/>
          </p:cNvSpPr>
          <p:nvPr>
            <p:ph type="sldNum" sz="quarter" idx="15"/>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9" name="Rectangle 9"/>
          <p:cNvSpPr>
            <a:spLocks noGrp="1"/>
          </p:cNvSpPr>
          <p:nvPr>
            <p:ph type="ftr" sz="quarter" idx="16"/>
          </p:nvPr>
        </p:nvSpPr>
        <p:spPr/>
        <p:txBody>
          <a:bodyPr/>
          <a:lstStyle>
            <a:extLst/>
          </a:lstStyle>
          <a:p>
            <a:endParaRPr lang="en-US" dirty="0"/>
          </a:p>
        </p:txBody>
      </p:sp>
    </p:spTree>
    <p:extLst>
      <p:ext uri="{BB962C8B-B14F-4D97-AF65-F5344CB8AC3E}">
        <p14:creationId xmlns:p14="http://schemas.microsoft.com/office/powerpoint/2010/main" val="2366006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r>
              <a:rPr lang="en-US" smtClean="0"/>
              <a:t>Click to edit Master title style</a:t>
            </a:r>
            <a:endParaRPr lang="en-US"/>
          </a:p>
        </p:txBody>
      </p:sp>
      <p:sp>
        <p:nvSpPr>
          <p:cNvPr id="6" name="Rectangle 6"/>
          <p:cNvSpPr>
            <a:spLocks noGrp="1"/>
          </p:cNvSpPr>
          <p:nvPr>
            <p:ph type="dt" sz="half" idx="10"/>
          </p:nvPr>
        </p:nvSpPr>
        <p:spPr/>
        <p:txBody>
          <a:bodyPr/>
          <a:lstStyle>
            <a:extLst/>
          </a:lstStyle>
          <a:p>
            <a:pPr algn="r"/>
            <a:fld id="{73B9D0E9-7F95-4423-9114-95494EF8154E}" type="datetime1">
              <a:rPr lang="en-US" smtClean="0">
                <a:solidFill>
                  <a:srgbClr val="000000">
                    <a:tint val="65000"/>
                  </a:srgbClr>
                </a:solidFill>
              </a:rPr>
              <a:pPr algn="r"/>
              <a:t>8/27/2015</a:t>
            </a:fld>
            <a:endParaRPr lang="en-US" dirty="0">
              <a:solidFill>
                <a:srgbClr val="000000">
                  <a:tint val="65000"/>
                </a:srgbClr>
              </a:solidFill>
            </a:endParaRPr>
          </a:p>
        </p:txBody>
      </p:sp>
      <p:sp>
        <p:nvSpPr>
          <p:cNvPr id="8" name="Rectangle 8"/>
          <p:cNvSpPr>
            <a:spLocks noGrp="1"/>
          </p:cNvSpPr>
          <p:nvPr>
            <p:ph type="sldNum" sz="quarter" idx="11"/>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9" name="Rectangle 9"/>
          <p:cNvSpPr>
            <a:spLocks noGrp="1"/>
          </p:cNvSpPr>
          <p:nvPr>
            <p:ph type="ftr" sz="quarter" idx="12"/>
          </p:nvPr>
        </p:nvSpPr>
        <p:spPr/>
        <p:txBody>
          <a:bodyPr/>
          <a:lstStyle>
            <a:extLst/>
          </a:lstStyle>
          <a:p>
            <a:endParaRPr lang="en-US" dirty="0"/>
          </a:p>
        </p:txBody>
      </p:sp>
    </p:spTree>
    <p:extLst>
      <p:ext uri="{BB962C8B-B14F-4D97-AF65-F5344CB8AC3E}">
        <p14:creationId xmlns:p14="http://schemas.microsoft.com/office/powerpoint/2010/main" val="46946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dirty="0"/>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1" name="Rectangle 11"/>
          <p:cNvSpPr>
            <a:spLocks noGrp="1"/>
          </p:cNvSpPr>
          <p:nvPr>
            <p:ph sz="quarter" idx="15"/>
          </p:nvPr>
        </p:nvSpPr>
        <p:spPr>
          <a:xfrm>
            <a:off x="304800" y="609600"/>
            <a:ext cx="80772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9"/>
          <p:cNvSpPr>
            <a:spLocks noGrp="1"/>
          </p:cNvSpPr>
          <p:nvPr>
            <p:ph type="dt" sz="half" idx="16"/>
          </p:nvPr>
        </p:nvSpPr>
        <p:spPr/>
        <p:txBody>
          <a:bodyPr/>
          <a:lstStyle>
            <a:extLst/>
          </a:lstStyle>
          <a:p>
            <a:pPr algn="r"/>
            <a:fld id="{828FD173-2CB3-4214-8741-970D8D476901}" type="datetime1">
              <a:rPr lang="en-US" smtClean="0">
                <a:solidFill>
                  <a:srgbClr val="000000">
                    <a:tint val="65000"/>
                  </a:srgbClr>
                </a:solidFill>
              </a:rPr>
              <a:pPr algn="r"/>
              <a:t>8/27/2015</a:t>
            </a:fld>
            <a:endParaRPr lang="en-US" dirty="0">
              <a:solidFill>
                <a:srgbClr val="000000">
                  <a:tint val="65000"/>
                </a:srgbClr>
              </a:solidFill>
            </a:endParaRPr>
          </a:p>
        </p:txBody>
      </p:sp>
      <p:sp>
        <p:nvSpPr>
          <p:cNvPr id="10" name="Rectangle 10"/>
          <p:cNvSpPr>
            <a:spLocks noGrp="1"/>
          </p:cNvSpPr>
          <p:nvPr>
            <p:ph type="sldNum" sz="quarter" idx="17"/>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12" name="Rectangle 12"/>
          <p:cNvSpPr>
            <a:spLocks noGrp="1"/>
          </p:cNvSpPr>
          <p:nvPr>
            <p:ph type="ftr" sz="quarter" idx="18"/>
          </p:nvPr>
        </p:nvSpPr>
        <p:spPr/>
        <p:txBody>
          <a:bodyPr/>
          <a:lstStyle>
            <a:extLst/>
          </a:lstStyle>
          <a:p>
            <a:endParaRPr lang="en-US" dirty="0"/>
          </a:p>
        </p:txBody>
      </p:sp>
    </p:spTree>
    <p:extLst>
      <p:ext uri="{BB962C8B-B14F-4D97-AF65-F5344CB8AC3E}">
        <p14:creationId xmlns:p14="http://schemas.microsoft.com/office/powerpoint/2010/main" val="93126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r>
              <a:rPr lang="en-US" smtClean="0"/>
              <a:t>Click to edit Master title style</a:t>
            </a:r>
            <a:endParaRPr lang="en-US"/>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9"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17"/>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3"/>
          <p:cNvSpPr>
            <a:spLocks noGrp="1"/>
          </p:cNvSpPr>
          <p:nvPr>
            <p:ph type="dt" sz="half" idx="18"/>
          </p:nvPr>
        </p:nvSpPr>
        <p:spPr/>
        <p:txBody>
          <a:bodyPr/>
          <a:lstStyle>
            <a:extLst/>
          </a:lstStyle>
          <a:p>
            <a:pPr algn="r"/>
            <a:fld id="{A1704A40-8D3B-4404-9986-2B5D36474D63}" type="datetime1">
              <a:rPr lang="en-US" smtClean="0">
                <a:solidFill>
                  <a:srgbClr val="000000">
                    <a:tint val="65000"/>
                  </a:srgbClr>
                </a:solidFill>
              </a:rPr>
              <a:pPr algn="r"/>
              <a:t>8/27/2015</a:t>
            </a:fld>
            <a:endParaRPr lang="en-US" dirty="0">
              <a:solidFill>
                <a:srgbClr val="000000">
                  <a:tint val="65000"/>
                </a:srgbClr>
              </a:solidFill>
            </a:endParaRPr>
          </a:p>
        </p:txBody>
      </p:sp>
      <p:sp>
        <p:nvSpPr>
          <p:cNvPr id="16" name="Rectangle 16"/>
          <p:cNvSpPr>
            <a:spLocks noGrp="1"/>
          </p:cNvSpPr>
          <p:nvPr>
            <p:ph type="sldNum" sz="quarter" idx="19"/>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17" name="Rectangle 17"/>
          <p:cNvSpPr>
            <a:spLocks noGrp="1"/>
          </p:cNvSpPr>
          <p:nvPr>
            <p:ph type="ftr" sz="quarter" idx="20"/>
          </p:nvPr>
        </p:nvSpPr>
        <p:spPr/>
        <p:txBody>
          <a:bodyPr/>
          <a:lstStyle>
            <a:extLst/>
          </a:lstStyle>
          <a:p>
            <a:endParaRPr lang="en-US" dirty="0"/>
          </a:p>
        </p:txBody>
      </p:sp>
    </p:spTree>
    <p:extLst>
      <p:ext uri="{BB962C8B-B14F-4D97-AF65-F5344CB8AC3E}">
        <p14:creationId xmlns:p14="http://schemas.microsoft.com/office/powerpoint/2010/main" val="3405149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r>
              <a:rPr lang="en-US" smtClean="0"/>
              <a:t>Click to edit Master title style</a:t>
            </a:r>
            <a:endParaRPr lang="en-US"/>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8"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1" name="Rectangle 11"/>
          <p:cNvSpPr>
            <a:spLocks noGrp="1"/>
          </p:cNvSpPr>
          <p:nvPr>
            <p:ph sz="quarter" idx="19"/>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13"/>
          <p:cNvSpPr>
            <a:spLocks noGrp="1"/>
          </p:cNvSpPr>
          <p:nvPr>
            <p:ph type="dt" sz="half" idx="20"/>
          </p:nvPr>
        </p:nvSpPr>
        <p:spPr/>
        <p:txBody>
          <a:bodyPr/>
          <a:lstStyle>
            <a:extLst/>
          </a:lstStyle>
          <a:p>
            <a:pPr algn="r"/>
            <a:fld id="{DE3B91AD-F2C9-43CB-A84C-1D5C130F2509}" type="datetime1">
              <a:rPr lang="en-US" smtClean="0">
                <a:solidFill>
                  <a:srgbClr val="000000">
                    <a:tint val="65000"/>
                  </a:srgbClr>
                </a:solidFill>
              </a:rPr>
              <a:pPr algn="r"/>
              <a:t>8/27/2015</a:t>
            </a:fld>
            <a:endParaRPr lang="en-US" dirty="0">
              <a:solidFill>
                <a:srgbClr val="000000">
                  <a:tint val="65000"/>
                </a:srgbClr>
              </a:solidFill>
            </a:endParaRPr>
          </a:p>
        </p:txBody>
      </p:sp>
      <p:sp>
        <p:nvSpPr>
          <p:cNvPr id="19" name="Rectangle 19"/>
          <p:cNvSpPr>
            <a:spLocks noGrp="1"/>
          </p:cNvSpPr>
          <p:nvPr>
            <p:ph type="sldNum" sz="quarter" idx="21"/>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2" name="Rectangle 22"/>
          <p:cNvSpPr>
            <a:spLocks noGrp="1"/>
          </p:cNvSpPr>
          <p:nvPr>
            <p:ph type="ftr" sz="quarter" idx="22"/>
          </p:nvPr>
        </p:nvSpPr>
        <p:spPr/>
        <p:txBody>
          <a:bodyPr/>
          <a:lstStyle>
            <a:extLst/>
          </a:lstStyle>
          <a:p>
            <a:endParaRPr lang="en-US" dirty="0"/>
          </a:p>
        </p:txBody>
      </p:sp>
    </p:spTree>
    <p:extLst>
      <p:ext uri="{BB962C8B-B14F-4D97-AF65-F5344CB8AC3E}">
        <p14:creationId xmlns:p14="http://schemas.microsoft.com/office/powerpoint/2010/main" val="929156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extLst/>
          </a:lstStyle>
          <a:p>
            <a:r>
              <a:rPr lang="en-US" smtClean="0"/>
              <a:t>Click to edit Master title style</a:t>
            </a:r>
            <a:endParaRPr lang="en-US"/>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4"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7"/>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0" name="Rectangle 11"/>
          <p:cNvSpPr>
            <a:spLocks noGrp="1"/>
          </p:cNvSpPr>
          <p:nvPr>
            <p:ph sz="quarter" idx="19"/>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Rectangle 21"/>
          <p:cNvSpPr>
            <a:spLocks noGrp="1"/>
          </p:cNvSpPr>
          <p:nvPr>
            <p:ph type="dt" sz="half" idx="20"/>
          </p:nvPr>
        </p:nvSpPr>
        <p:spPr/>
        <p:txBody>
          <a:bodyPr/>
          <a:lstStyle>
            <a:extLst/>
          </a:lstStyle>
          <a:p>
            <a:pPr algn="r"/>
            <a:fld id="{27D93220-918A-400D-B3FA-D8B22567DEBB}" type="datetime1">
              <a:rPr lang="en-US" smtClean="0">
                <a:solidFill>
                  <a:srgbClr val="000000">
                    <a:tint val="65000"/>
                  </a:srgbClr>
                </a:solidFill>
              </a:rPr>
              <a:pPr algn="r"/>
              <a:t>8/27/2015</a:t>
            </a:fld>
            <a:endParaRPr lang="en-US" dirty="0">
              <a:solidFill>
                <a:srgbClr val="000000">
                  <a:tint val="65000"/>
                </a:srgbClr>
              </a:solidFill>
            </a:endParaRPr>
          </a:p>
        </p:txBody>
      </p:sp>
      <p:sp>
        <p:nvSpPr>
          <p:cNvPr id="22" name="Rectangle 22"/>
          <p:cNvSpPr>
            <a:spLocks noGrp="1"/>
          </p:cNvSpPr>
          <p:nvPr>
            <p:ph type="sldNum" sz="quarter" idx="21"/>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3" name="Rectangle 23"/>
          <p:cNvSpPr>
            <a:spLocks noGrp="1"/>
          </p:cNvSpPr>
          <p:nvPr>
            <p:ph type="ftr" sz="quarter" idx="22"/>
          </p:nvPr>
        </p:nvSpPr>
        <p:spPr/>
        <p:txBody>
          <a:bodyPr/>
          <a:lstStyle>
            <a:extLst/>
          </a:lstStyle>
          <a:p>
            <a:endParaRPr lang="en-US" dirty="0"/>
          </a:p>
        </p:txBody>
      </p:sp>
    </p:spTree>
    <p:extLst>
      <p:ext uri="{BB962C8B-B14F-4D97-AF65-F5344CB8AC3E}">
        <p14:creationId xmlns:p14="http://schemas.microsoft.com/office/powerpoint/2010/main" val="677537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r>
              <a:rPr lang="en-US" dirty="0" smtClean="0"/>
              <a:t>Click to edit Master title style</a:t>
            </a:r>
            <a:endParaRPr lang="en-US" dirty="0"/>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15"/>
          </p:nvPr>
        </p:nvSpPr>
        <p:spPr>
          <a:xfrm>
            <a:off x="301752" y="609600"/>
            <a:ext cx="8074152"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8"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3"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19"/>
          <p:cNvSpPr>
            <a:spLocks noGrp="1"/>
          </p:cNvSpPr>
          <p:nvPr>
            <p:ph type="dt" sz="half" idx="22"/>
          </p:nvPr>
        </p:nvSpPr>
        <p:spPr/>
        <p:txBody>
          <a:bodyPr/>
          <a:lstStyle>
            <a:extLst/>
          </a:lstStyle>
          <a:p>
            <a:pPr algn="r"/>
            <a:fld id="{FEC9D3F2-7140-49B9-866C-D21246A5836E}" type="datetime1">
              <a:rPr lang="en-US" smtClean="0">
                <a:solidFill>
                  <a:srgbClr val="000000">
                    <a:tint val="65000"/>
                  </a:srgbClr>
                </a:solidFill>
              </a:rPr>
              <a:pPr algn="r"/>
              <a:t>8/27/2015</a:t>
            </a:fld>
            <a:endParaRPr lang="en-US" dirty="0">
              <a:solidFill>
                <a:srgbClr val="000000">
                  <a:tint val="65000"/>
                </a:srgbClr>
              </a:solidFill>
            </a:endParaRPr>
          </a:p>
        </p:txBody>
      </p:sp>
      <p:sp>
        <p:nvSpPr>
          <p:cNvPr id="20" name="Rectangle 20"/>
          <p:cNvSpPr>
            <a:spLocks noGrp="1"/>
          </p:cNvSpPr>
          <p:nvPr>
            <p:ph type="sldNum" sz="quarter" idx="23"/>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2" name="Rectangle 22"/>
          <p:cNvSpPr>
            <a:spLocks noGrp="1"/>
          </p:cNvSpPr>
          <p:nvPr>
            <p:ph type="ftr" sz="quarter" idx="24"/>
          </p:nvPr>
        </p:nvSpPr>
        <p:spPr/>
        <p:txBody>
          <a:bodyPr/>
          <a:lstStyle>
            <a:extLst/>
          </a:lstStyle>
          <a:p>
            <a:endParaRPr lang="en-US" dirty="0"/>
          </a:p>
        </p:txBody>
      </p:sp>
    </p:spTree>
    <p:extLst>
      <p:ext uri="{BB962C8B-B14F-4D97-AF65-F5344CB8AC3E}">
        <p14:creationId xmlns:p14="http://schemas.microsoft.com/office/powerpoint/2010/main" val="42245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554C86F5-7B55-4F9B-9C6C-C8D64859BA57}" type="datetime1">
              <a:rPr lang="en-US" smtClean="0"/>
              <a:pPr>
                <a:defRPr/>
              </a:pPr>
              <a:t>8/27/2015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A5609F-50E7-4B9A-B62F-6598EDD47D6E}" type="slidenum">
              <a:rPr lang="en-US" smtClean="0"/>
              <a:pPr>
                <a:defRPr/>
              </a:pPr>
              <a:t>‹#›</a:t>
            </a:fld>
            <a:endParaRPr lang="en-US"/>
          </a:p>
        </p:txBody>
      </p:sp>
    </p:spTree>
    <p:extLst>
      <p:ext uri="{BB962C8B-B14F-4D97-AF65-F5344CB8AC3E}">
        <p14:creationId xmlns:p14="http://schemas.microsoft.com/office/powerpoint/2010/main" val="2727372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r>
              <a:rPr lang="en-US" smtClean="0"/>
              <a:t>Click to edit Master title style</a:t>
            </a:r>
            <a:endParaRPr lang="en-US"/>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7"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0"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4" name="Rectangle 11"/>
          <p:cNvSpPr>
            <a:spLocks noGrp="1"/>
          </p:cNvSpPr>
          <p:nvPr>
            <p:ph sz="quarter" idx="19"/>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6" name="Rectangle 11"/>
          <p:cNvSpPr>
            <a:spLocks noGrp="1"/>
          </p:cNvSpPr>
          <p:nvPr>
            <p:ph sz="quarter" idx="21"/>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Rectangle 23"/>
          <p:cNvSpPr>
            <a:spLocks noGrp="1"/>
          </p:cNvSpPr>
          <p:nvPr>
            <p:ph type="dt" sz="half" idx="22"/>
          </p:nvPr>
        </p:nvSpPr>
        <p:spPr/>
        <p:txBody>
          <a:bodyPr/>
          <a:lstStyle>
            <a:extLst/>
          </a:lstStyle>
          <a:p>
            <a:pPr algn="r"/>
            <a:fld id="{CBEC585F-C108-48D6-9331-6628A0FBB73B}" type="datetime1">
              <a:rPr lang="en-US" smtClean="0">
                <a:solidFill>
                  <a:srgbClr val="000000">
                    <a:tint val="65000"/>
                  </a:srgbClr>
                </a:solidFill>
              </a:rPr>
              <a:pPr algn="r"/>
              <a:t>8/27/2015</a:t>
            </a:fld>
            <a:endParaRPr lang="en-US" dirty="0">
              <a:solidFill>
                <a:srgbClr val="000000">
                  <a:tint val="65000"/>
                </a:srgbClr>
              </a:solidFill>
            </a:endParaRPr>
          </a:p>
        </p:txBody>
      </p:sp>
      <p:sp>
        <p:nvSpPr>
          <p:cNvPr id="27" name="Rectangle 27"/>
          <p:cNvSpPr>
            <a:spLocks noGrp="1"/>
          </p:cNvSpPr>
          <p:nvPr>
            <p:ph type="sldNum" sz="quarter" idx="23"/>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8" name="Rectangle 28"/>
          <p:cNvSpPr>
            <a:spLocks noGrp="1"/>
          </p:cNvSpPr>
          <p:nvPr>
            <p:ph type="ftr" sz="quarter" idx="24"/>
          </p:nvPr>
        </p:nvSpPr>
        <p:spPr/>
        <p:txBody>
          <a:bodyPr/>
          <a:lstStyle>
            <a:extLst/>
          </a:lstStyle>
          <a:p>
            <a:endParaRPr lang="en-US" dirty="0"/>
          </a:p>
        </p:txBody>
      </p:sp>
    </p:spTree>
    <p:extLst>
      <p:ext uri="{BB962C8B-B14F-4D97-AF65-F5344CB8AC3E}">
        <p14:creationId xmlns:p14="http://schemas.microsoft.com/office/powerpoint/2010/main" val="180839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extLst/>
          </a:lstStyle>
          <a:p>
            <a:r>
              <a:rPr lang="en-US" smtClean="0"/>
              <a:t>Click to edit Master title style</a:t>
            </a:r>
            <a:endParaRPr lang="en-US"/>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8" name="Rectangle 11"/>
          <p:cNvSpPr>
            <a:spLocks noGrp="1"/>
          </p:cNvSpPr>
          <p:nvPr>
            <p:ph sz="quarter" idx="16"/>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0" name="Rectangle 11"/>
          <p:cNvSpPr>
            <a:spLocks noGrp="1"/>
          </p:cNvSpPr>
          <p:nvPr>
            <p:ph sz="quarter" idx="15"/>
          </p:nvPr>
        </p:nvSpPr>
        <p:spPr>
          <a:xfrm>
            <a:off x="304800"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3" name="Rectangle 11"/>
          <p:cNvSpPr>
            <a:spLocks noGrp="1"/>
          </p:cNvSpPr>
          <p:nvPr>
            <p:ph sz="quarter" idx="18"/>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5" name="Rectangle 11"/>
          <p:cNvSpPr>
            <a:spLocks noGrp="1"/>
          </p:cNvSpPr>
          <p:nvPr>
            <p:ph sz="quarter" idx="20"/>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1"/>
          </p:nvPr>
        </p:nvSpPr>
        <p:spPr/>
        <p:txBody>
          <a:bodyPr/>
          <a:lstStyle>
            <a:extLst/>
          </a:lstStyle>
          <a:p>
            <a:pPr algn="r"/>
            <a:fld id="{7293A964-5F5E-47DC-ABD9-08A6A9FFD04F}" type="datetime1">
              <a:rPr lang="en-US" smtClean="0">
                <a:solidFill>
                  <a:srgbClr val="000000">
                    <a:tint val="65000"/>
                  </a:srgbClr>
                </a:solidFill>
              </a:rPr>
              <a:pPr algn="r"/>
              <a:t>8/27/2015</a:t>
            </a:fld>
            <a:endParaRPr lang="en-US" dirty="0">
              <a:solidFill>
                <a:srgbClr val="000000">
                  <a:tint val="65000"/>
                </a:srgbClr>
              </a:solidFill>
            </a:endParaRPr>
          </a:p>
        </p:txBody>
      </p:sp>
      <p:sp>
        <p:nvSpPr>
          <p:cNvPr id="18" name="Rectangle 18"/>
          <p:cNvSpPr>
            <a:spLocks noGrp="1"/>
          </p:cNvSpPr>
          <p:nvPr>
            <p:ph type="sldNum" sz="quarter" idx="22"/>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1" name="Rectangle 21"/>
          <p:cNvSpPr>
            <a:spLocks noGrp="1"/>
          </p:cNvSpPr>
          <p:nvPr>
            <p:ph type="ftr" sz="quarter" idx="23"/>
          </p:nvPr>
        </p:nvSpPr>
        <p:spPr/>
        <p:txBody>
          <a:bodyPr/>
          <a:lstStyle>
            <a:extLst/>
          </a:lstStyle>
          <a:p>
            <a:endParaRPr lang="en-US" dirty="0"/>
          </a:p>
        </p:txBody>
      </p:sp>
    </p:spTree>
    <p:extLst>
      <p:ext uri="{BB962C8B-B14F-4D97-AF65-F5344CB8AC3E}">
        <p14:creationId xmlns:p14="http://schemas.microsoft.com/office/powerpoint/2010/main" val="2081124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r>
              <a:rPr lang="en-US" smtClean="0"/>
              <a:t>Click to edit Master title style</a:t>
            </a:r>
            <a:endParaRPr lang="en-US"/>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1" name="Rectangle 11"/>
          <p:cNvSpPr>
            <a:spLocks noGrp="1"/>
          </p:cNvSpPr>
          <p:nvPr>
            <p:ph sz="quarter" idx="15"/>
          </p:nvPr>
        </p:nvSpPr>
        <p:spPr>
          <a:xfrm>
            <a:off x="4416552" y="609600"/>
            <a:ext cx="3962400" cy="56388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0" name="Rectangle 11"/>
          <p:cNvSpPr>
            <a:spLocks noGrp="1"/>
          </p:cNvSpPr>
          <p:nvPr>
            <p:ph sz="quarter" idx="16"/>
          </p:nvPr>
        </p:nvSpPr>
        <p:spPr>
          <a:xfrm>
            <a:off x="3048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4" name="Rectangle 11"/>
          <p:cNvSpPr>
            <a:spLocks noGrp="1"/>
          </p:cNvSpPr>
          <p:nvPr>
            <p:ph sz="quarter" idx="18"/>
          </p:nvPr>
        </p:nvSpPr>
        <p:spPr>
          <a:xfrm>
            <a:off x="3017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6" name="Rectangle 11"/>
          <p:cNvSpPr>
            <a:spLocks noGrp="1"/>
          </p:cNvSpPr>
          <p:nvPr>
            <p:ph sz="quarter" idx="20"/>
          </p:nvPr>
        </p:nvSpPr>
        <p:spPr>
          <a:xfrm>
            <a:off x="3048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1"/>
          </p:nvPr>
        </p:nvSpPr>
        <p:spPr/>
        <p:txBody>
          <a:bodyPr/>
          <a:lstStyle>
            <a:extLst/>
          </a:lstStyle>
          <a:p>
            <a:pPr algn="r"/>
            <a:fld id="{968C9C2A-D3B8-4543-8A47-F59C20C16D9A}" type="datetime1">
              <a:rPr lang="en-US" smtClean="0">
                <a:solidFill>
                  <a:srgbClr val="000000">
                    <a:tint val="65000"/>
                  </a:srgbClr>
                </a:solidFill>
              </a:rPr>
              <a:pPr algn="r"/>
              <a:t>8/27/2015</a:t>
            </a:fld>
            <a:endParaRPr lang="en-US" dirty="0">
              <a:solidFill>
                <a:srgbClr val="000000">
                  <a:tint val="65000"/>
                </a:srgbClr>
              </a:solidFill>
            </a:endParaRPr>
          </a:p>
        </p:txBody>
      </p:sp>
      <p:sp>
        <p:nvSpPr>
          <p:cNvPr id="19" name="Rectangle 19"/>
          <p:cNvSpPr>
            <a:spLocks noGrp="1"/>
          </p:cNvSpPr>
          <p:nvPr>
            <p:ph type="sldNum" sz="quarter" idx="22"/>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0" name="Rectangle 20"/>
          <p:cNvSpPr>
            <a:spLocks noGrp="1"/>
          </p:cNvSpPr>
          <p:nvPr>
            <p:ph type="ftr" sz="quarter" idx="23"/>
          </p:nvPr>
        </p:nvSpPr>
        <p:spPr/>
        <p:txBody>
          <a:bodyPr/>
          <a:lstStyle>
            <a:extLst/>
          </a:lstStyle>
          <a:p>
            <a:endParaRPr lang="en-US" dirty="0"/>
          </a:p>
        </p:txBody>
      </p:sp>
    </p:spTree>
    <p:extLst>
      <p:ext uri="{BB962C8B-B14F-4D97-AF65-F5344CB8AC3E}">
        <p14:creationId xmlns:p14="http://schemas.microsoft.com/office/powerpoint/2010/main" val="2300120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extLst/>
          </a:lstStyle>
          <a:p>
            <a:r>
              <a:rPr lang="en-US" smtClean="0"/>
              <a:t>Click to edit Master title style</a:t>
            </a:r>
            <a:endParaRPr lang="en-US"/>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4" name="Rectangle 11"/>
          <p:cNvSpPr>
            <a:spLocks noGrp="1"/>
          </p:cNvSpPr>
          <p:nvPr>
            <p:ph sz="quarter" idx="15"/>
          </p:nvPr>
        </p:nvSpPr>
        <p:spPr>
          <a:xfrm>
            <a:off x="3048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26" name="Rectangle 11"/>
          <p:cNvSpPr>
            <a:spLocks noGrp="1"/>
          </p:cNvSpPr>
          <p:nvPr>
            <p:ph sz="quarter" idx="17"/>
          </p:nvPr>
        </p:nvSpPr>
        <p:spPr>
          <a:xfrm>
            <a:off x="3017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9" name="Rectangle 11"/>
          <p:cNvSpPr>
            <a:spLocks noGrp="1"/>
          </p:cNvSpPr>
          <p:nvPr>
            <p:ph sz="quarter" idx="18"/>
          </p:nvPr>
        </p:nvSpPr>
        <p:spPr>
          <a:xfrm>
            <a:off x="4419600"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32" name="Rectangle 11"/>
          <p:cNvSpPr>
            <a:spLocks noGrp="1"/>
          </p:cNvSpPr>
          <p:nvPr>
            <p:ph sz="quarter" idx="20"/>
          </p:nvPr>
        </p:nvSpPr>
        <p:spPr>
          <a:xfrm>
            <a:off x="4416552"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34" name="Rectangle 11"/>
          <p:cNvSpPr>
            <a:spLocks noGrp="1"/>
          </p:cNvSpPr>
          <p:nvPr>
            <p:ph sz="quarter" idx="22"/>
          </p:nvPr>
        </p:nvSpPr>
        <p:spPr>
          <a:xfrm>
            <a:off x="4419600"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16"/>
          <p:cNvSpPr>
            <a:spLocks noGrp="1"/>
          </p:cNvSpPr>
          <p:nvPr>
            <p:ph type="dt" sz="half" idx="23"/>
          </p:nvPr>
        </p:nvSpPr>
        <p:spPr/>
        <p:txBody>
          <a:bodyPr/>
          <a:lstStyle>
            <a:extLst/>
          </a:lstStyle>
          <a:p>
            <a:pPr algn="r"/>
            <a:fld id="{29ED4C97-3C5D-482A-99AD-AD992C3024DE}" type="datetime1">
              <a:rPr lang="en-US" smtClean="0">
                <a:solidFill>
                  <a:srgbClr val="000000">
                    <a:tint val="65000"/>
                  </a:srgbClr>
                </a:solidFill>
              </a:rPr>
              <a:pPr algn="r"/>
              <a:t>8/27/2015</a:t>
            </a:fld>
            <a:endParaRPr lang="en-US" dirty="0">
              <a:solidFill>
                <a:srgbClr val="000000">
                  <a:tint val="65000"/>
                </a:srgbClr>
              </a:solidFill>
            </a:endParaRPr>
          </a:p>
        </p:txBody>
      </p:sp>
      <p:sp>
        <p:nvSpPr>
          <p:cNvPr id="17" name="Rectangle 17"/>
          <p:cNvSpPr>
            <a:spLocks noGrp="1"/>
          </p:cNvSpPr>
          <p:nvPr>
            <p:ph type="sldNum" sz="quarter" idx="24"/>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18" name="Rectangle 18"/>
          <p:cNvSpPr>
            <a:spLocks noGrp="1"/>
          </p:cNvSpPr>
          <p:nvPr>
            <p:ph type="ftr" sz="quarter" idx="25"/>
          </p:nvPr>
        </p:nvSpPr>
        <p:spPr/>
        <p:txBody>
          <a:bodyPr/>
          <a:lstStyle>
            <a:extLst/>
          </a:lstStyle>
          <a:p>
            <a:endParaRPr lang="en-US" dirty="0"/>
          </a:p>
        </p:txBody>
      </p:sp>
    </p:spTree>
    <p:extLst>
      <p:ext uri="{BB962C8B-B14F-4D97-AF65-F5344CB8AC3E}">
        <p14:creationId xmlns:p14="http://schemas.microsoft.com/office/powerpoint/2010/main" val="2030040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extLst/>
          </a:lstStyle>
          <a:p>
            <a:r>
              <a:rPr lang="en-US" smtClean="0"/>
              <a:t>Click to edit Master title style</a:t>
            </a:r>
            <a:endParaRPr lang="en-US"/>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2" name="Rectangle 11"/>
          <p:cNvSpPr>
            <a:spLocks noGrp="1"/>
          </p:cNvSpPr>
          <p:nvPr>
            <p:ph sz="quarter" idx="16"/>
          </p:nvPr>
        </p:nvSpPr>
        <p:spPr>
          <a:xfrm>
            <a:off x="307848" y="609600"/>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6" name="Rectangle 11"/>
          <p:cNvSpPr>
            <a:spLocks noGrp="1"/>
          </p:cNvSpPr>
          <p:nvPr>
            <p:ph sz="quarter" idx="18"/>
          </p:nvPr>
        </p:nvSpPr>
        <p:spPr>
          <a:xfrm>
            <a:off x="304800" y="256946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28" name="Rectangle 11"/>
          <p:cNvSpPr>
            <a:spLocks noGrp="1"/>
          </p:cNvSpPr>
          <p:nvPr>
            <p:ph sz="quarter" idx="20"/>
          </p:nvPr>
        </p:nvSpPr>
        <p:spPr>
          <a:xfrm>
            <a:off x="307848" y="4520184"/>
            <a:ext cx="3962400" cy="1728216"/>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3" name="Rectangle 11"/>
          <p:cNvSpPr>
            <a:spLocks noGrp="1"/>
          </p:cNvSpPr>
          <p:nvPr>
            <p:ph sz="quarter" idx="22"/>
          </p:nvPr>
        </p:nvSpPr>
        <p:spPr>
          <a:xfrm>
            <a:off x="4419600" y="609600"/>
            <a:ext cx="3962400"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a:p>
        </p:txBody>
      </p:sp>
      <p:sp>
        <p:nvSpPr>
          <p:cNvPr id="16" name="Rectangle 11"/>
          <p:cNvSpPr>
            <a:spLocks noGrp="1"/>
          </p:cNvSpPr>
          <p:nvPr>
            <p:ph sz="quarter" idx="24"/>
          </p:nvPr>
        </p:nvSpPr>
        <p:spPr>
          <a:xfrm>
            <a:off x="4416552" y="3547872"/>
            <a:ext cx="3965448" cy="2706624"/>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7"/>
          <p:cNvSpPr>
            <a:spLocks noGrp="1"/>
          </p:cNvSpPr>
          <p:nvPr>
            <p:ph type="dt" sz="half" idx="25"/>
          </p:nvPr>
        </p:nvSpPr>
        <p:spPr/>
        <p:txBody>
          <a:bodyPr/>
          <a:lstStyle>
            <a:extLst/>
          </a:lstStyle>
          <a:p>
            <a:pPr algn="r"/>
            <a:fld id="{3EF8FEE9-63ED-4C1B-8C25-9B47C2DA1E72}" type="datetime1">
              <a:rPr lang="en-US" smtClean="0">
                <a:solidFill>
                  <a:srgbClr val="000000">
                    <a:tint val="65000"/>
                  </a:srgbClr>
                </a:solidFill>
              </a:rPr>
              <a:pPr algn="r"/>
              <a:t>8/27/2015</a:t>
            </a:fld>
            <a:endParaRPr lang="en-US" dirty="0">
              <a:solidFill>
                <a:srgbClr val="000000">
                  <a:tint val="65000"/>
                </a:srgbClr>
              </a:solidFill>
            </a:endParaRPr>
          </a:p>
        </p:txBody>
      </p:sp>
      <p:sp>
        <p:nvSpPr>
          <p:cNvPr id="18" name="Rectangle 18"/>
          <p:cNvSpPr>
            <a:spLocks noGrp="1"/>
          </p:cNvSpPr>
          <p:nvPr>
            <p:ph type="sldNum" sz="quarter" idx="26"/>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23" name="Rectangle 23"/>
          <p:cNvSpPr>
            <a:spLocks noGrp="1"/>
          </p:cNvSpPr>
          <p:nvPr>
            <p:ph type="ftr" sz="quarter" idx="27"/>
          </p:nvPr>
        </p:nvSpPr>
        <p:spPr/>
        <p:txBody>
          <a:bodyPr/>
          <a:lstStyle>
            <a:extLst/>
          </a:lstStyle>
          <a:p>
            <a:endParaRPr lang="en-US" dirty="0"/>
          </a:p>
        </p:txBody>
      </p:sp>
    </p:spTree>
    <p:extLst>
      <p:ext uri="{BB962C8B-B14F-4D97-AF65-F5344CB8AC3E}">
        <p14:creationId xmlns:p14="http://schemas.microsoft.com/office/powerpoint/2010/main" val="41333777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extLst/>
          </a:lstStyle>
          <a:p>
            <a:r>
              <a:rPr lang="en-US" smtClean="0"/>
              <a:t>Click to edit Master title style</a:t>
            </a:r>
            <a:endParaRPr lang="en-US"/>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24" name="Rectangle 10"/>
          <p:cNvSpPr>
            <a:spLocks noGrp="1"/>
          </p:cNvSpPr>
          <p:nvPr>
            <p:ph type="pic" sz="quarter" idx="13" hasCustomPrompt="1"/>
          </p:nvPr>
        </p:nvSpPr>
        <p:spPr>
          <a:xfrm>
            <a:off x="1524000" y="1600200"/>
            <a:ext cx="1371600" cy="685800"/>
          </a:xfrm>
        </p:spPr>
        <p:txBody>
          <a:bodyPr/>
          <a:lstStyle>
            <a:extLst/>
          </a:lstStyle>
          <a:p>
            <a:r>
              <a:rPr lang="en-US" dirty="0" smtClean="0"/>
              <a:t>Company</a:t>
            </a:r>
            <a:r>
              <a:rPr lang="en-US" baseline="0" dirty="0" smtClean="0"/>
              <a:t> Logo</a:t>
            </a:r>
            <a:endParaRPr lang="en-US" dirty="0"/>
          </a:p>
        </p:txBody>
      </p:sp>
      <p:sp>
        <p:nvSpPr>
          <p:cNvPr id="19" name="Rectangle 10"/>
          <p:cNvSpPr>
            <a:spLocks noGrp="1"/>
          </p:cNvSpPr>
          <p:nvPr>
            <p:ph type="pic" sz="quarter" idx="29" hasCustomPrompt="1"/>
          </p:nvPr>
        </p:nvSpPr>
        <p:spPr>
          <a:xfrm>
            <a:off x="1524000" y="4038600"/>
            <a:ext cx="1371600" cy="685800"/>
          </a:xfrm>
        </p:spPr>
        <p:txBody>
          <a:bodyPr/>
          <a:lstStyle>
            <a:extLst/>
          </a:lstStyle>
          <a:p>
            <a:r>
              <a:rPr lang="en-US" dirty="0" smtClean="0"/>
              <a:t>Company</a:t>
            </a:r>
            <a:r>
              <a:rPr lang="en-US" baseline="0" dirty="0" smtClean="0"/>
              <a:t> Logo</a:t>
            </a:r>
            <a:endParaRPr lang="en-US" dirty="0"/>
          </a:p>
        </p:txBody>
      </p:sp>
      <p:sp>
        <p:nvSpPr>
          <p:cNvPr id="27" name="Rectangle 10"/>
          <p:cNvSpPr>
            <a:spLocks noGrp="1"/>
          </p:cNvSpPr>
          <p:nvPr>
            <p:ph type="pic" sz="quarter" idx="17" hasCustomPrompt="1"/>
          </p:nvPr>
        </p:nvSpPr>
        <p:spPr>
          <a:xfrm>
            <a:off x="3657600" y="1600200"/>
            <a:ext cx="1371600" cy="685800"/>
          </a:xfrm>
        </p:spPr>
        <p:txBody>
          <a:bodyPr/>
          <a:lstStyle>
            <a:extLst/>
          </a:lstStyle>
          <a:p>
            <a:r>
              <a:rPr lang="en-US" dirty="0" smtClean="0"/>
              <a:t>Company</a:t>
            </a:r>
            <a:r>
              <a:rPr lang="en-US" baseline="0" dirty="0" smtClean="0"/>
              <a:t> Logo</a:t>
            </a:r>
            <a:endParaRPr lang="en-US" dirty="0"/>
          </a:p>
        </p:txBody>
      </p:sp>
      <p:sp>
        <p:nvSpPr>
          <p:cNvPr id="11" name="Rectangle 10"/>
          <p:cNvSpPr>
            <a:spLocks noGrp="1"/>
          </p:cNvSpPr>
          <p:nvPr>
            <p:ph type="pic" sz="quarter" idx="30" hasCustomPrompt="1"/>
          </p:nvPr>
        </p:nvSpPr>
        <p:spPr>
          <a:xfrm>
            <a:off x="3657600" y="4038600"/>
            <a:ext cx="1371600" cy="685800"/>
          </a:xfrm>
        </p:spPr>
        <p:txBody>
          <a:bodyPr/>
          <a:lstStyle>
            <a:extLst/>
          </a:lstStyle>
          <a:p>
            <a:r>
              <a:rPr lang="en-US" dirty="0" smtClean="0"/>
              <a:t>Company</a:t>
            </a:r>
            <a:r>
              <a:rPr lang="en-US" baseline="0" dirty="0" smtClean="0"/>
              <a:t> Logo</a:t>
            </a:r>
            <a:endParaRPr lang="en-US" dirty="0"/>
          </a:p>
        </p:txBody>
      </p:sp>
      <p:sp>
        <p:nvSpPr>
          <p:cNvPr id="4" name="Rectangle 10"/>
          <p:cNvSpPr>
            <a:spLocks noGrp="1"/>
          </p:cNvSpPr>
          <p:nvPr>
            <p:ph type="pic" sz="quarter" idx="21" hasCustomPrompt="1"/>
          </p:nvPr>
        </p:nvSpPr>
        <p:spPr>
          <a:xfrm>
            <a:off x="5791200" y="1600200"/>
            <a:ext cx="1371600" cy="685800"/>
          </a:xfrm>
        </p:spPr>
        <p:txBody>
          <a:bodyPr/>
          <a:lstStyle>
            <a:extLst/>
          </a:lstStyle>
          <a:p>
            <a:r>
              <a:rPr lang="en-US" dirty="0" smtClean="0"/>
              <a:t>Company</a:t>
            </a:r>
            <a:r>
              <a:rPr lang="en-US" baseline="0" dirty="0" smtClean="0"/>
              <a:t> Logo</a:t>
            </a:r>
            <a:endParaRPr lang="en-US" dirty="0"/>
          </a:p>
        </p:txBody>
      </p:sp>
      <p:sp>
        <p:nvSpPr>
          <p:cNvPr id="15" name="Rectangle 10"/>
          <p:cNvSpPr>
            <a:spLocks noGrp="1"/>
          </p:cNvSpPr>
          <p:nvPr>
            <p:ph type="pic" sz="quarter" idx="31" hasCustomPrompt="1"/>
          </p:nvPr>
        </p:nvSpPr>
        <p:spPr>
          <a:xfrm>
            <a:off x="5791200" y="4038600"/>
            <a:ext cx="1371600" cy="685800"/>
          </a:xfrm>
        </p:spPr>
        <p:txBody>
          <a:bodyPr/>
          <a:lstStyle>
            <a:extLst/>
          </a:lstStyle>
          <a:p>
            <a:r>
              <a:rPr lang="en-US" dirty="0" smtClean="0"/>
              <a:t>Company</a:t>
            </a:r>
            <a:r>
              <a:rPr lang="en-US" baseline="0" dirty="0" smtClean="0"/>
              <a:t> Logo</a:t>
            </a:r>
            <a:endParaRPr lang="en-US" dirty="0"/>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a:defRPr b="1"/>
            </a:lvl1pPr>
            <a:extLst/>
          </a:lstStyle>
          <a:p>
            <a:pPr lvl="0"/>
            <a:r>
              <a:rPr lang="en-US" dirty="0" smtClean="0"/>
              <a:t>Amount</a:t>
            </a:r>
            <a:endParaRPr lang="en-US" dirty="0"/>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a:defRPr b="1"/>
            </a:lvl1pPr>
            <a:extLst/>
          </a:lstStyle>
          <a:p>
            <a:pPr lvl="0"/>
            <a:r>
              <a:rPr lang="en-US" dirty="0" smtClean="0"/>
              <a:t>Amount</a:t>
            </a:r>
            <a:endParaRPr lang="en-US" dirty="0"/>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a:defRPr b="1"/>
            </a:lvl1pPr>
            <a:extLst/>
          </a:lstStyle>
          <a:p>
            <a:pPr lvl="0"/>
            <a:r>
              <a:rPr lang="en-US" dirty="0" smtClean="0"/>
              <a:t>Amount</a:t>
            </a:r>
            <a:endParaRPr lang="en-US" dirty="0"/>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a:defRPr b="1"/>
            </a:lvl1pPr>
            <a:extLst/>
          </a:lstStyle>
          <a:p>
            <a:pPr lvl="0"/>
            <a:r>
              <a:rPr lang="en-US" dirty="0" smtClean="0"/>
              <a:t>Amount</a:t>
            </a:r>
            <a:endParaRPr lang="en-US" dirty="0"/>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a:defRPr b="1"/>
            </a:lvl1pPr>
            <a:extLst/>
          </a:lstStyle>
          <a:p>
            <a:pPr lvl="0"/>
            <a:r>
              <a:rPr lang="en-US" dirty="0" smtClean="0"/>
              <a:t>Amount</a:t>
            </a:r>
            <a:endParaRPr lang="en-US" dirty="0"/>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a:defRPr b="1"/>
            </a:lvl1pPr>
            <a:extLst/>
          </a:lstStyle>
          <a:p>
            <a:pPr lvl="0"/>
            <a:r>
              <a:rPr lang="en-US" dirty="0" smtClean="0"/>
              <a:t>Amount</a:t>
            </a:r>
            <a:endParaRPr lang="en-US" dirty="0"/>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a:defRPr sz="800" i="1"/>
            </a:lvl1pPr>
            <a:extLst/>
          </a:lstStyle>
          <a:p>
            <a:pPr lvl="0"/>
            <a:r>
              <a:rPr lang="en-US" dirty="0" smtClean="0"/>
              <a:t>Date</a:t>
            </a:r>
            <a:endParaRPr lang="en-US" dirty="0"/>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a:defRPr sz="800" i="1"/>
            </a:lvl1pPr>
            <a:extLst/>
          </a:lstStyle>
          <a:p>
            <a:pPr lvl="0"/>
            <a:r>
              <a:rPr lang="en-US" dirty="0" smtClean="0"/>
              <a:t>Date</a:t>
            </a:r>
            <a:endParaRPr lang="en-US" dirty="0"/>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a:defRPr sz="800"/>
            </a:lvl1pPr>
            <a:extLst/>
          </a:lstStyle>
          <a:p>
            <a:pPr lvl="0"/>
            <a:r>
              <a:rPr lang="en-US" dirty="0" smtClean="0"/>
              <a:t>Description</a:t>
            </a:r>
            <a:endParaRPr lang="en-US" dirty="0"/>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a:defRPr sz="800"/>
            </a:lvl1pPr>
            <a:extLst/>
          </a:lstStyle>
          <a:p>
            <a:pPr lvl="0"/>
            <a:r>
              <a:rPr lang="en-US" dirty="0" smtClean="0"/>
              <a:t>Description</a:t>
            </a:r>
            <a:endParaRPr lang="en-US" dirty="0"/>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a:defRPr sz="800"/>
            </a:lvl1pPr>
            <a:extLst/>
          </a:lstStyle>
          <a:p>
            <a:pPr lvl="0"/>
            <a:r>
              <a:rPr lang="en-US" dirty="0" smtClean="0"/>
              <a:t>Description</a:t>
            </a:r>
            <a:endParaRPr lang="en-US" dirty="0"/>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a:defRPr sz="800"/>
            </a:lvl1pPr>
            <a:extLst/>
          </a:lstStyle>
          <a:p>
            <a:pPr lvl="0"/>
            <a:r>
              <a:rPr lang="en-US" dirty="0" smtClean="0"/>
              <a:t>Description</a:t>
            </a:r>
            <a:endParaRPr lang="en-US" dirty="0"/>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a:defRPr sz="800"/>
            </a:lvl1pPr>
            <a:extLst/>
          </a:lstStyle>
          <a:p>
            <a:pPr lvl="0"/>
            <a:r>
              <a:rPr lang="en-US" dirty="0" smtClean="0"/>
              <a:t>Description</a:t>
            </a:r>
            <a:endParaRPr lang="en-US" dirty="0"/>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a:defRPr sz="800"/>
            </a:lvl1pPr>
            <a:extLst/>
          </a:lstStyle>
          <a:p>
            <a:pPr lvl="0"/>
            <a:r>
              <a:rPr lang="en-US" dirty="0" smtClean="0"/>
              <a:t>Description</a:t>
            </a:r>
            <a:endParaRPr lang="en-US" dirty="0"/>
          </a:p>
        </p:txBody>
      </p:sp>
      <p:sp>
        <p:nvSpPr>
          <p:cNvPr id="39" name="Rectangle 51"/>
          <p:cNvSpPr>
            <a:spLocks noGrp="1"/>
          </p:cNvSpPr>
          <p:nvPr>
            <p:ph type="body" sz="quarter" idx="46"/>
          </p:nvPr>
        </p:nvSpPr>
        <p:spPr>
          <a:xfrm>
            <a:off x="304800" y="381000"/>
            <a:ext cx="8077200" cy="838200"/>
          </a:xfrm>
        </p:spPr>
        <p:txBody>
          <a:bodyPr/>
          <a:lstStyle>
            <a:lvl1pPr>
              <a:defRPr sz="1200"/>
            </a:lvl1pPr>
            <a:extLst/>
          </a:lstStyle>
          <a:p>
            <a:pPr lvl="0"/>
            <a:r>
              <a:rPr lang="en-US" smtClean="0"/>
              <a:t>Click to edit Master text styles</a:t>
            </a:r>
          </a:p>
        </p:txBody>
      </p:sp>
      <p:sp>
        <p:nvSpPr>
          <p:cNvPr id="42" name="Rectangle 42"/>
          <p:cNvSpPr>
            <a:spLocks noGrp="1"/>
          </p:cNvSpPr>
          <p:nvPr>
            <p:ph type="dt" sz="half" idx="47"/>
          </p:nvPr>
        </p:nvSpPr>
        <p:spPr/>
        <p:txBody>
          <a:bodyPr/>
          <a:lstStyle>
            <a:extLst/>
          </a:lstStyle>
          <a:p>
            <a:pPr algn="r"/>
            <a:fld id="{E8BD303E-7304-41BE-B693-A76D7275A3B0}" type="datetime1">
              <a:rPr lang="en-US" smtClean="0">
                <a:solidFill>
                  <a:srgbClr val="000000">
                    <a:tint val="65000"/>
                  </a:srgbClr>
                </a:solidFill>
              </a:rPr>
              <a:pPr algn="r"/>
              <a:t>8/27/2015</a:t>
            </a:fld>
            <a:endParaRPr lang="en-US" dirty="0">
              <a:solidFill>
                <a:srgbClr val="000000">
                  <a:tint val="65000"/>
                </a:srgbClr>
              </a:solidFill>
            </a:endParaRPr>
          </a:p>
        </p:txBody>
      </p:sp>
      <p:sp>
        <p:nvSpPr>
          <p:cNvPr id="43" name="Rectangle 43"/>
          <p:cNvSpPr>
            <a:spLocks noGrp="1"/>
          </p:cNvSpPr>
          <p:nvPr>
            <p:ph type="sldNum" sz="quarter" idx="48"/>
          </p:nvPr>
        </p:nvSpPr>
        <p:spPr/>
        <p:txBody>
          <a:bodyPr/>
          <a:lstStyle>
            <a:extLst/>
          </a:lstStyle>
          <a:p>
            <a:fld id="{256D3EEF-DE4E-429D-8EC4-DDC531AFF587}" type="slidenum">
              <a:rPr lang="en-US" smtClean="0">
                <a:solidFill>
                  <a:srgbClr val="000000"/>
                </a:solidFill>
              </a:rPr>
              <a:pPr/>
              <a:t>‹#›</a:t>
            </a:fld>
            <a:endParaRPr lang="en-US" dirty="0">
              <a:solidFill>
                <a:srgbClr val="000000"/>
              </a:solidFill>
            </a:endParaRPr>
          </a:p>
        </p:txBody>
      </p:sp>
      <p:sp>
        <p:nvSpPr>
          <p:cNvPr id="45" name="Rectangle 45"/>
          <p:cNvSpPr>
            <a:spLocks noGrp="1"/>
          </p:cNvSpPr>
          <p:nvPr>
            <p:ph type="ftr" sz="quarter" idx="49"/>
          </p:nvPr>
        </p:nvSpPr>
        <p:spPr/>
        <p:txBody>
          <a:bodyPr/>
          <a:lstStyle>
            <a:extLst/>
          </a:lstStyle>
          <a:p>
            <a:endParaRPr lang="en-US" dirty="0"/>
          </a:p>
        </p:txBody>
      </p:sp>
    </p:spTree>
    <p:extLst>
      <p:ext uri="{BB962C8B-B14F-4D97-AF65-F5344CB8AC3E}">
        <p14:creationId xmlns:p14="http://schemas.microsoft.com/office/powerpoint/2010/main" val="2536090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965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755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580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50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883D102-3436-4C70-948A-2E06042B4189}" type="datetime1">
              <a:rPr lang="en-US" smtClean="0"/>
              <a:pPr>
                <a:defRPr/>
              </a:pPr>
              <a:t>8/27/2015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A4FF90E-4C55-4D59-BE6A-CE57DBB6E3FF}" type="slidenum">
              <a:rPr lang="en-US" smtClean="0"/>
              <a:pPr>
                <a:defRPr/>
              </a:pPr>
              <a:t>‹#›</a:t>
            </a:fld>
            <a:endParaRPr lang="en-US" dirty="0"/>
          </a:p>
        </p:txBody>
      </p:sp>
    </p:spTree>
    <p:extLst>
      <p:ext uri="{BB962C8B-B14F-4D97-AF65-F5344CB8AC3E}">
        <p14:creationId xmlns:p14="http://schemas.microsoft.com/office/powerpoint/2010/main" val="2561137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971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736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1187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5411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164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814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06A1E1-1E99-43A7-A7A0-FECC06A460F6}"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F4C91-73E8-4DC9-90C6-D35C2E3A5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4145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665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510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304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9F07B7B-168F-4CA2-B7C0-9C0234D0AAA4}" type="datetime1">
              <a:rPr lang="en-US" smtClean="0"/>
              <a:pPr>
                <a:defRPr/>
              </a:pPr>
              <a:t>8/27/2015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535206B-4A4A-47B0-BA21-D142872E963A}" type="slidenum">
              <a:rPr lang="en-US" smtClean="0"/>
              <a:pPr>
                <a:defRPr/>
              </a:pPr>
              <a:t>‹#›</a:t>
            </a:fld>
            <a:endParaRPr lang="en-US" dirty="0"/>
          </a:p>
        </p:txBody>
      </p:sp>
    </p:spTree>
    <p:extLst>
      <p:ext uri="{BB962C8B-B14F-4D97-AF65-F5344CB8AC3E}">
        <p14:creationId xmlns:p14="http://schemas.microsoft.com/office/powerpoint/2010/main" val="3470004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230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6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111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11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4731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998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450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099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0099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6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9ECA61-1D6E-4EF8-96C1-58BE1EB49553}" type="datetime1">
              <a:rPr lang="en-US" smtClean="0"/>
              <a:pPr>
                <a:defRPr/>
              </a:pPr>
              <a:t>8/27/2015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E5F9C02-60A3-4AB1-8821-EDEFB4936DEB}" type="slidenum">
              <a:rPr lang="en-US" smtClean="0"/>
              <a:pPr>
                <a:defRPr/>
              </a:pPr>
              <a:t>‹#›</a:t>
            </a:fld>
            <a:endParaRPr lang="en-US" dirty="0"/>
          </a:p>
        </p:txBody>
      </p:sp>
    </p:spTree>
    <p:extLst>
      <p:ext uri="{BB962C8B-B14F-4D97-AF65-F5344CB8AC3E}">
        <p14:creationId xmlns:p14="http://schemas.microsoft.com/office/powerpoint/2010/main" val="2900337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681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5418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64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5532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674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97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20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263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A8FC30-08DF-9745-8331-767841AB3E4B}" type="datetimeFigureOut">
              <a:rPr lang="en-US" smtClean="0">
                <a:solidFill>
                  <a:prstClr val="black">
                    <a:tint val="75000"/>
                  </a:prstClr>
                </a:solidFill>
              </a:rPr>
              <a:pPr/>
              <a:t>8/27/2015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CB3F987-2A20-214D-AB78-0CC43E4FCB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0094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smtClean="0"/>
              <a:t>Click to edit Master title style</a:t>
            </a:r>
            <a:endParaRPr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solidFill>
                <a:srgbClr val="007635"/>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solidFill>
                  <a:srgbClr val="007635"/>
                </a:solidFill>
              </a:rPr>
              <a:t>DESIGN SAMPLE DEC 1</a:t>
            </a:r>
          </a:p>
        </p:txBody>
      </p:sp>
      <p:sp>
        <p:nvSpPr>
          <p:cNvPr id="19" name="Slide Number Placeholder 28"/>
          <p:cNvSpPr>
            <a:spLocks noGrp="1"/>
          </p:cNvSpPr>
          <p:nvPr>
            <p:ph type="sldNum" sz="quarter" idx="12"/>
          </p:nvPr>
        </p:nvSpPr>
        <p:spPr>
          <a:xfrm>
            <a:off x="76200" y="6400800"/>
            <a:ext cx="747713" cy="365125"/>
          </a:xfrm>
        </p:spPr>
        <p:txBody>
          <a:bodyPr/>
          <a:lstStyle>
            <a:lvl1pPr algn="r">
              <a:defRPr sz="1800">
                <a:solidFill>
                  <a:schemeClr val="tx1"/>
                </a:solidFill>
              </a:defRPr>
            </a:lvl1pPr>
          </a:lstStyle>
          <a:p>
            <a:pPr>
              <a:defRPr/>
            </a:pPr>
            <a:fld id="{2D830D10-542A-447B-87CA-BD3ADA618F6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1295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BDCC166-2605-4167-A7CB-707BA64C0BF4}" type="datetime1">
              <a:rPr lang="en-US" smtClean="0"/>
              <a:pPr>
                <a:defRPr/>
              </a:pPr>
              <a:t>8/27/2015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057A446-9BC9-43AE-8342-D14CD2C5672F}" type="slidenum">
              <a:rPr lang="en-US" smtClean="0"/>
              <a:pPr>
                <a:defRPr/>
              </a:pPr>
              <a:t>‹#›</a:t>
            </a:fld>
            <a:endParaRPr lang="en-US" dirty="0"/>
          </a:p>
        </p:txBody>
      </p:sp>
    </p:spTree>
    <p:extLst>
      <p:ext uri="{BB962C8B-B14F-4D97-AF65-F5344CB8AC3E}">
        <p14:creationId xmlns:p14="http://schemas.microsoft.com/office/powerpoint/2010/main" val="22414966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066800"/>
          </a:xfrm>
        </p:spPr>
        <p:txBody>
          <a:bodyPr/>
          <a:lstStyle>
            <a:lvl1pPr>
              <a:defRPr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52400" y="1371600"/>
            <a:ext cx="8229600" cy="4324350"/>
          </a:xfrm>
        </p:spPr>
        <p:txBody>
          <a:bodyPr/>
          <a:lstStyle>
            <a:lvl1pPr>
              <a:defRPr>
                <a:solidFill>
                  <a:schemeClr val="tx1"/>
                </a:solidFill>
                <a:latin typeface="Arial" pitchFamily="34" charset="0"/>
                <a:cs typeface="Arial" pitchFamily="34" charset="0"/>
              </a:defRPr>
            </a:lvl1pPr>
            <a:lvl2pPr>
              <a:defRPr>
                <a:solidFill>
                  <a:srgbClr val="008000"/>
                </a:solidFill>
                <a:latin typeface="Arial" pitchFamily="34" charset="0"/>
                <a:cs typeface="Arial" pitchFamily="34" charset="0"/>
              </a:defRPr>
            </a:lvl2pPr>
            <a:lvl3pPr>
              <a:defRPr>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pPr>
              <a:defRPr/>
            </a:pPr>
            <a:fld id="{161627A0-52BE-49C3-90CB-787EE860760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02081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a:bodyPr>
          <a:lstStyle>
            <a:lvl1pPr>
              <a:defRPr sz="3600"/>
            </a:lvl1pPr>
          </a:lstStyle>
          <a:p>
            <a:r>
              <a:rPr lang="en-US" dirty="0"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007635"/>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22"/>
          <p:cNvSpPr>
            <a:spLocks noGrp="1"/>
          </p:cNvSpPr>
          <p:nvPr>
            <p:ph type="sldNum" sz="quarter" idx="12"/>
          </p:nvPr>
        </p:nvSpPr>
        <p:spPr/>
        <p:txBody>
          <a:bodyPr/>
          <a:lstStyle>
            <a:lvl1pPr>
              <a:defRPr>
                <a:solidFill>
                  <a:schemeClr val="tx1"/>
                </a:solidFill>
              </a:defRPr>
            </a:lvl1pPr>
          </a:lstStyle>
          <a:p>
            <a:pPr>
              <a:defRPr/>
            </a:pPr>
            <a:fld id="{371CDBCC-57D6-4AF4-91B3-EB8BA5111C2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031410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7635"/>
              </a:solidFill>
            </a:endParaRPr>
          </a:p>
        </p:txBody>
      </p:sp>
      <p:sp>
        <p:nvSpPr>
          <p:cNvPr id="5" name="Footer Placeholder 4"/>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Tree>
    <p:extLst>
      <p:ext uri="{BB962C8B-B14F-4D97-AF65-F5344CB8AC3E}">
        <p14:creationId xmlns:p14="http://schemas.microsoft.com/office/powerpoint/2010/main" val="415160884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2514600"/>
            <a:ext cx="91440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0" y="3048000"/>
            <a:ext cx="9144000" cy="1295400"/>
          </a:xfrm>
        </p:spPr>
        <p:txBody>
          <a:bodyPr anchor="b">
            <a:noAutofit/>
          </a:bodyPr>
          <a:lstStyle>
            <a:lvl1pPr algn="ctr">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152400" y="5257800"/>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smtClean="0"/>
              <a:t>Click to edit Master text styles</a:t>
            </a:r>
          </a:p>
        </p:txBody>
      </p:sp>
      <p:pic>
        <p:nvPicPr>
          <p:cNvPr id="7" name="Picture 6" descr="People and Places" title="NIH Photo Bann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 y="-152400"/>
            <a:ext cx="9144000" cy="2811203"/>
          </a:xfrm>
          <a:prstGeom prst="rect">
            <a:avLst/>
          </a:prstGeom>
        </p:spPr>
      </p:pic>
      <p:sp>
        <p:nvSpPr>
          <p:cNvPr id="11" name="Text Placeholder 10"/>
          <p:cNvSpPr>
            <a:spLocks noGrp="1"/>
          </p:cNvSpPr>
          <p:nvPr>
            <p:ph type="body" sz="quarter" idx="10" hasCustomPrompt="1"/>
          </p:nvPr>
        </p:nvSpPr>
        <p:spPr>
          <a:xfrm>
            <a:off x="0" y="4648200"/>
            <a:ext cx="9124950" cy="457200"/>
          </a:xfrm>
        </p:spPr>
        <p:txBody>
          <a:bodyPr/>
          <a:lstStyle>
            <a:lvl1pPr marL="109537" indent="0" algn="ctr">
              <a:buNone/>
              <a:defRPr sz="2000">
                <a:solidFill>
                  <a:srgbClr val="008000"/>
                </a:solidFill>
              </a:defRPr>
            </a:lvl1pPr>
          </a:lstStyle>
          <a:p>
            <a:pPr lvl="0"/>
            <a:r>
              <a:rPr lang="en-US" dirty="0" smtClean="0"/>
              <a:t>Date</a:t>
            </a:r>
          </a:p>
        </p:txBody>
      </p:sp>
    </p:spTree>
    <p:extLst>
      <p:ext uri="{BB962C8B-B14F-4D97-AF65-F5344CB8AC3E}">
        <p14:creationId xmlns:p14="http://schemas.microsoft.com/office/powerpoint/2010/main" val="325941332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solidFill>
                <a:srgbClr val="007635"/>
              </a:solidFill>
            </a:endParaRPr>
          </a:p>
        </p:txBody>
      </p:sp>
      <p:sp>
        <p:nvSpPr>
          <p:cNvPr id="6" name="Footer Placeholder 5"/>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pPr>
              <a:defRPr/>
            </a:pPr>
            <a:fld id="{CB1515FC-D72B-4CAF-A499-034D60B6BD1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2034885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solidFill>
                <a:srgbClr val="007635"/>
              </a:solidFill>
            </a:endParaRPr>
          </a:p>
        </p:txBody>
      </p:sp>
      <p:sp>
        <p:nvSpPr>
          <p:cNvPr id="4" name="Footer Placeholder 3"/>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pPr>
              <a:defRPr/>
            </a:pPr>
            <a:fld id="{F39E8EE1-BCC5-4FFC-9D02-CA3B48317AB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919469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7635"/>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007635"/>
                </a:solidFill>
              </a:rPr>
              <a:t>DESIGN SAMPLE DEC 1</a:t>
            </a:r>
          </a:p>
        </p:txBody>
      </p:sp>
      <p:sp>
        <p:nvSpPr>
          <p:cNvPr id="4" name="Slide Number Placeholder 3"/>
          <p:cNvSpPr>
            <a:spLocks noGrp="1"/>
          </p:cNvSpPr>
          <p:nvPr>
            <p:ph type="sldNum" sz="quarter" idx="12"/>
          </p:nvPr>
        </p:nvSpPr>
        <p:spPr/>
        <p:txBody>
          <a:bodyPr/>
          <a:lstStyle>
            <a:lvl1pPr>
              <a:defRPr>
                <a:solidFill>
                  <a:schemeClr val="tx1"/>
                </a:solidFill>
              </a:defRPr>
            </a:lvl1pPr>
          </a:lstStyle>
          <a:p>
            <a:pPr>
              <a:defRPr/>
            </a:pPr>
            <a:fld id="{F7B76949-AF80-435D-9E97-14B6AAF2E0E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420670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0"/>
            <a:ext cx="8915400" cy="647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185091"/>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600200"/>
            <a:ext cx="8686800" cy="4876800"/>
          </a:xfrm>
        </p:spPr>
        <p:txBody>
          <a:bodyPr/>
          <a:lstStyle/>
          <a:p>
            <a:pPr lvl="0"/>
            <a:endParaRPr lang="en-US" noProof="0"/>
          </a:p>
        </p:txBody>
      </p:sp>
    </p:spTree>
    <p:extLst>
      <p:ext uri="{BB962C8B-B14F-4D97-AF65-F5344CB8AC3E}">
        <p14:creationId xmlns:p14="http://schemas.microsoft.com/office/powerpoint/2010/main" val="2818398420"/>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8265655"/>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7774A6-CAF0-4AEC-8C1D-35A027BB91C9}" type="datetime1">
              <a:rPr lang="en-US" smtClean="0"/>
              <a:pPr>
                <a:defRPr/>
              </a:pPr>
              <a:t>8/27/2015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0119ED5-8942-4B81-BD67-FB5B28D591C8}" type="slidenum">
              <a:rPr lang="en-US" smtClean="0"/>
              <a:pPr>
                <a:defRPr/>
              </a:pPr>
              <a:t>‹#›</a:t>
            </a:fld>
            <a:endParaRPr lang="en-US" dirty="0"/>
          </a:p>
        </p:txBody>
      </p:sp>
    </p:spTree>
    <p:extLst>
      <p:ext uri="{BB962C8B-B14F-4D97-AF65-F5344CB8AC3E}">
        <p14:creationId xmlns:p14="http://schemas.microsoft.com/office/powerpoint/2010/main" val="4740591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2672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9140584"/>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600200"/>
            <a:ext cx="4267200" cy="4876800"/>
          </a:xfrm>
        </p:spPr>
        <p:txBody>
          <a:bodyPr/>
          <a:lstStyle/>
          <a:p>
            <a:pPr lvl="0"/>
            <a:endParaRPr lang="en-US" noProof="0"/>
          </a:p>
        </p:txBody>
      </p:sp>
      <p:sp>
        <p:nvSpPr>
          <p:cNvPr id="4" name="Text Placeholder 3"/>
          <p:cNvSpPr>
            <a:spLocks noGrp="1"/>
          </p:cNvSpPr>
          <p:nvPr>
            <p:ph type="body" sz="half" idx="2"/>
          </p:nvPr>
        </p:nvSpPr>
        <p:spPr>
          <a:xfrm>
            <a:off x="4648200" y="16002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1906977"/>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267200" cy="4876800"/>
          </a:xfrm>
        </p:spPr>
        <p:txBody>
          <a:bodyPr/>
          <a:lstStyle/>
          <a:p>
            <a:pPr lvl="0"/>
            <a:endParaRPr lang="en-US" noProof="0"/>
          </a:p>
        </p:txBody>
      </p:sp>
    </p:spTree>
    <p:extLst>
      <p:ext uri="{BB962C8B-B14F-4D97-AF65-F5344CB8AC3E}">
        <p14:creationId xmlns:p14="http://schemas.microsoft.com/office/powerpoint/2010/main" val="3139479615"/>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81534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86868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8600" y="4114800"/>
            <a:ext cx="86868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484442"/>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4875492"/>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059881"/>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74387558"/>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389784"/>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246245"/>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561039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4.jpeg"/><Relationship Id="rId2" Type="http://schemas.openxmlformats.org/officeDocument/2006/relationships/slideLayout" Target="../slideLayouts/slideLayout80.xml"/><Relationship Id="rId16" Type="http://schemas.openxmlformats.org/officeDocument/2006/relationships/theme" Target="../theme/theme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image" Target="../media/image9.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image" Target="../media/image8.png"/><Relationship Id="rId2" Type="http://schemas.openxmlformats.org/officeDocument/2006/relationships/slideLayout" Target="../slideLayouts/slideLayout111.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theme" Target="../theme/theme9.xml"/><Relationship Id="rId10" Type="http://schemas.openxmlformats.org/officeDocument/2006/relationships/slideLayout" Target="../slideLayouts/slideLayout119.xml"/><Relationship Id="rId19" Type="http://schemas.openxmlformats.org/officeDocument/2006/relationships/image" Target="../media/image10.png"/><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CB83A63-723B-4EF9-AF25-40ABF8B3FA4E}" type="datetime1">
              <a:rPr lang="en-US" smtClean="0"/>
              <a:pPr>
                <a:defRPr/>
              </a:pPr>
              <a:t>8/27/2015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48F9F7B-CFD3-427C-AA27-636EAEBF988C}" type="slidenum">
              <a:rPr lang="en-US" smtClean="0"/>
              <a:pPr>
                <a:defRPr/>
              </a:pPr>
              <a:t>‹#›</a:t>
            </a:fld>
            <a:endParaRPr lang="en-US" dirty="0"/>
          </a:p>
        </p:txBody>
      </p:sp>
    </p:spTree>
    <p:extLst>
      <p:ext uri="{BB962C8B-B14F-4D97-AF65-F5344CB8AC3E}">
        <p14:creationId xmlns:p14="http://schemas.microsoft.com/office/powerpoint/2010/main" val="221732561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766" r:id="rId12"/>
    <p:sldLayoutId id="2147483767" r:id="rId13"/>
    <p:sldLayoutId id="2147483768" r:id="rId14"/>
    <p:sldLayoutId id="2147483769" r:id="rId15"/>
    <p:sldLayoutId id="2147483770" r:id="rId16"/>
    <p:sldLayoutId id="2147483771" r:id="rId17"/>
    <p:sldLayoutId id="2147483773"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EF5A57C-117F-485F-A42D-5CAC770B3D9A}" type="datetimeFigureOut">
              <a:rPr lang="en-US" smtClean="0">
                <a:solidFill>
                  <a:prstClr val="black">
                    <a:tint val="75000"/>
                  </a:prstClr>
                </a:solidFill>
                <a:latin typeface="Calibri"/>
              </a:rPr>
              <a:pPr fontAlgn="auto">
                <a:spcBef>
                  <a:spcPts val="0"/>
                </a:spcBef>
                <a:spcAft>
                  <a:spcPts val="0"/>
                </a:spcAft>
              </a:pPr>
              <a:t>8/27/2015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A1EE86C-CCA4-4F49-ACB0-84F84562E78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179598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r>
              <a:rPr lang="en-US" smtClean="0"/>
              <a:t>Click to edit Master title style</a:t>
            </a:r>
            <a:endParaRPr lang="en-US" dirty="0"/>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a:defRPr sz="1000">
                <a:solidFill>
                  <a:schemeClr val="tx1">
                    <a:tint val="65000"/>
                  </a:schemeClr>
                </a:solidFill>
              </a:defRPr>
            </a:lvl1pPr>
            <a:extLst/>
          </a:lstStyle>
          <a:p>
            <a:pPr algn="r" fontAlgn="auto">
              <a:spcBef>
                <a:spcPts val="0"/>
              </a:spcBef>
              <a:spcAft>
                <a:spcPts val="0"/>
              </a:spcAft>
            </a:pPr>
            <a:fld id="{CCD717AA-EA39-47F3-8A0A-15B3575EDB53}" type="datetime1">
              <a:rPr lang="en-US" smtClean="0">
                <a:solidFill>
                  <a:srgbClr val="000000">
                    <a:tint val="65000"/>
                  </a:srgbClr>
                </a:solidFill>
                <a:latin typeface="Calibri"/>
              </a:rPr>
              <a:pPr algn="r" fontAlgn="auto">
                <a:spcBef>
                  <a:spcPts val="0"/>
                </a:spcBef>
                <a:spcAft>
                  <a:spcPts val="0"/>
                </a:spcAft>
              </a:pPr>
              <a:t>8/27/2015</a:t>
            </a:fld>
            <a:endParaRPr lang="en-US" dirty="0">
              <a:solidFill>
                <a:srgbClr val="000000">
                  <a:tint val="65000"/>
                </a:srgbClr>
              </a:solidFill>
              <a:latin typeface="Calibri"/>
            </a:endParaRPr>
          </a:p>
        </p:txBody>
      </p:sp>
      <p:sp>
        <p:nvSpPr>
          <p:cNvPr id="6" name="Rectangle 6"/>
          <p:cNvSpPr>
            <a:spLocks noGrp="1"/>
          </p:cNvSpPr>
          <p:nvPr>
            <p:ph type="sldNum" sz="quarter" idx="4"/>
          </p:nvPr>
        </p:nvSpPr>
        <p:spPr>
          <a:xfrm>
            <a:off x="6504432" y="6473952"/>
            <a:ext cx="990600" cy="304800"/>
          </a:xfrm>
          <a:prstGeom prst="rect">
            <a:avLst/>
          </a:prstGeom>
        </p:spPr>
        <p:txBody>
          <a:bodyPr vert="horz" anchor="ctr"/>
          <a:lstStyle>
            <a:lvl1pPr algn="r">
              <a:defRPr sz="1000"/>
            </a:lvl1pPr>
            <a:extLst/>
          </a:lstStyle>
          <a:p>
            <a:pPr fontAlgn="auto">
              <a:spcBef>
                <a:spcPts val="0"/>
              </a:spcBef>
              <a:spcAft>
                <a:spcPts val="0"/>
              </a:spcAft>
            </a:pPr>
            <a:fld id="{256D3EEF-DE4E-429D-8EC4-DDC531AFF587}" type="slidenum">
              <a:rPr lang="en-US" smtClean="0">
                <a:solidFill>
                  <a:srgbClr val="000000"/>
                </a:solidFill>
                <a:latin typeface="Calibri"/>
              </a:rPr>
              <a:pPr fontAlgn="auto">
                <a:spcBef>
                  <a:spcPts val="0"/>
                </a:spcBef>
                <a:spcAft>
                  <a:spcPts val="0"/>
                </a:spcAft>
              </a:pPr>
              <a:t>‹#›</a:t>
            </a:fld>
            <a:endParaRPr lang="en-US" dirty="0">
              <a:solidFill>
                <a:srgbClr val="000000"/>
              </a:solidFill>
              <a:latin typeface="Calibri"/>
            </a:endParaRPr>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fontAlgn="auto">
              <a:spcBef>
                <a:spcPts val="0"/>
              </a:spcBef>
              <a:spcAft>
                <a:spcPts val="0"/>
              </a:spcAft>
            </a:pPr>
            <a:endParaRPr lang="en-US" dirty="0">
              <a:solidFill>
                <a:srgbClr val="000000"/>
              </a:solidFill>
            </a:endParaRPr>
          </a:p>
        </p:txBody>
      </p:sp>
      <p:sp>
        <p:nvSpPr>
          <p:cNvPr id="12" name="Rectangle 12"/>
          <p:cNvSpPr>
            <a:spLocks noGrp="1"/>
          </p:cNvSpPr>
          <p:nvPr>
            <p:ph type="ftr" sz="quarter" idx="3"/>
          </p:nvPr>
        </p:nvSpPr>
        <p:spPr>
          <a:xfrm>
            <a:off x="2705100" y="6477000"/>
            <a:ext cx="3733800" cy="304800"/>
          </a:xfrm>
          <a:prstGeom prst="rect">
            <a:avLst/>
          </a:prstGeom>
        </p:spPr>
        <p:txBody>
          <a:bodyPr vert="horz" anchor="ctr"/>
          <a:lstStyle>
            <a:lvl1pPr algn="ctr">
              <a:defRPr sz="1000">
                <a:solidFill>
                  <a:sysClr val="windowText" lastClr="000000"/>
                </a:solidFill>
              </a:defRPr>
            </a:lvl1pPr>
            <a:extLst/>
          </a:lstStyle>
          <a:p>
            <a:pPr fontAlgn="auto">
              <a:spcBef>
                <a:spcPts val="0"/>
              </a:spcBef>
              <a:spcAft>
                <a:spcPts val="0"/>
              </a:spcAft>
            </a:pPr>
            <a:endParaRPr lang="en-US" dirty="0">
              <a:latin typeface="Calibri"/>
            </a:endParaRPr>
          </a:p>
        </p:txBody>
      </p:sp>
      <p:pic>
        <p:nvPicPr>
          <p:cNvPr id="307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1600" y="6476999"/>
            <a:ext cx="60960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2762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Lst>
  <p:hf sldNum="0" hdr="0" ftr="0" dt="0"/>
  <p:txStyles>
    <p:titleStyle>
      <a:lvl1pPr algn="l" rtl="0" eaLnBrk="1" latinLnBrk="0" hangingPunct="1">
        <a:spcBef>
          <a:spcPct val="0"/>
        </a:spcBef>
        <a:buNone/>
        <a:defRPr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sz="1100">
          <a:solidFill>
            <a:schemeClr val="tx1"/>
          </a:solidFill>
          <a:latin typeface="+mn-lt"/>
          <a:ea typeface="+mn-ea"/>
          <a:cs typeface="+mn-cs"/>
        </a:defRPr>
      </a:lvl1pPr>
      <a:lvl2pPr marL="742950" indent="-285750" algn="l" rtl="0" eaLnBrk="1" latinLnBrk="0" hangingPunct="1">
        <a:spcBef>
          <a:spcPct val="20000"/>
        </a:spcBef>
        <a:buFontTx/>
        <a:buNone/>
        <a:defRPr sz="1100">
          <a:solidFill>
            <a:schemeClr val="tx1"/>
          </a:solidFill>
          <a:latin typeface="+mn-lt"/>
          <a:ea typeface="+mn-ea"/>
          <a:cs typeface="+mn-cs"/>
        </a:defRPr>
      </a:lvl2pPr>
      <a:lvl3pPr marL="1143000" indent="-228600" algn="l" rtl="0" eaLnBrk="1" latinLnBrk="0" hangingPunct="1">
        <a:spcBef>
          <a:spcPct val="20000"/>
        </a:spcBef>
        <a:buFontTx/>
        <a:buNone/>
        <a:defRPr sz="1100">
          <a:solidFill>
            <a:schemeClr val="tx1"/>
          </a:solidFill>
          <a:latin typeface="+mn-lt"/>
          <a:ea typeface="+mn-ea"/>
          <a:cs typeface="+mn-cs"/>
        </a:defRPr>
      </a:lvl3pPr>
      <a:lvl4pPr marL="1600200" indent="-228600" algn="l" rtl="0" eaLnBrk="1" latinLnBrk="0" hangingPunct="1">
        <a:spcBef>
          <a:spcPct val="20000"/>
        </a:spcBef>
        <a:buFontTx/>
        <a:buNone/>
        <a:defRPr sz="1100">
          <a:solidFill>
            <a:schemeClr val="tx1"/>
          </a:solidFill>
          <a:latin typeface="+mn-lt"/>
          <a:ea typeface="+mn-ea"/>
          <a:cs typeface="+mn-cs"/>
        </a:defRPr>
      </a:lvl4pPr>
      <a:lvl5pPr marL="2057400" indent="-228600" algn="l" rtl="0" eaLnBrk="1" latinLnBrk="0" hangingPunct="1">
        <a:spcBef>
          <a:spcPct val="20000"/>
        </a:spcBef>
        <a:buFontTx/>
        <a:buNone/>
        <a:defRPr sz="11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606A1E1-1E99-43A7-A7A0-FECC06A460F6}" type="datetimeFigureOut">
              <a:rPr lang="en-US" smtClean="0">
                <a:solidFill>
                  <a:prstClr val="black">
                    <a:tint val="75000"/>
                  </a:prstClr>
                </a:solidFill>
                <a:latin typeface="Calibri"/>
              </a:rPr>
              <a:pPr fontAlgn="auto">
                <a:spcBef>
                  <a:spcPts val="0"/>
                </a:spcBef>
                <a:spcAft>
                  <a:spcPts val="0"/>
                </a:spcAft>
              </a:pPr>
              <a:t>8/27/2015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EDF4C91-73E8-4DC9-90C6-D35C2E3A5ED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93331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3A8FC30-08DF-9745-8331-767841AB3E4B}" type="datetimeFigureOut">
              <a:rPr lang="en-US" smtClean="0">
                <a:solidFill>
                  <a:prstClr val="black">
                    <a:tint val="75000"/>
                  </a:prstClr>
                </a:solidFill>
                <a:latin typeface="Calibri"/>
              </a:rPr>
              <a:pPr defTabSz="457200" fontAlgn="auto">
                <a:spcBef>
                  <a:spcPts val="0"/>
                </a:spcBef>
                <a:spcAft>
                  <a:spcPts val="0"/>
                </a:spcAft>
              </a:pPr>
              <a:t>8/27/2015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CB3F987-2A20-214D-AB78-0CC43E4FCBDB}"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09660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43A8FC30-08DF-9745-8331-767841AB3E4B}" type="datetimeFigureOut">
              <a:rPr lang="en-US" smtClean="0">
                <a:solidFill>
                  <a:prstClr val="black">
                    <a:tint val="75000"/>
                  </a:prstClr>
                </a:solidFill>
                <a:latin typeface="Calibri"/>
              </a:rPr>
              <a:pPr defTabSz="457200" fontAlgn="auto">
                <a:spcBef>
                  <a:spcPts val="0"/>
                </a:spcBef>
                <a:spcAft>
                  <a:spcPts val="0"/>
                </a:spcAft>
              </a:pPr>
              <a:t>8/27/2015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CB3F987-2A20-214D-AB78-0CC43E4FCBDB}"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7681823"/>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3081" name="Title Placeholder 21"/>
          <p:cNvSpPr>
            <a:spLocks noGrp="1"/>
          </p:cNvSpPr>
          <p:nvPr>
            <p:ph type="title"/>
          </p:nvPr>
        </p:nvSpPr>
        <p:spPr bwMode="auto">
          <a:xfrm>
            <a:off x="457200" y="1143000"/>
            <a:ext cx="82296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82" name="Text Placeholder 12"/>
          <p:cNvSpPr>
            <a:spLocks noGrp="1"/>
          </p:cNvSpPr>
          <p:nvPr>
            <p:ph type="body" idx="1"/>
          </p:nvPr>
        </p:nvSpPr>
        <p:spPr bwMode="auto">
          <a:xfrm>
            <a:off x="457200" y="2249488"/>
            <a:ext cx="8229600" cy="4324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solidFill>
                <a:srgbClr val="007635"/>
              </a:solidFill>
              <a:cs typeface="Arial" pitchFamily="34" charset="0"/>
            </a:endParaR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defRPr>
            </a:lvl1pPr>
          </a:lstStyle>
          <a:p>
            <a:pPr>
              <a:defRPr/>
            </a:pPr>
            <a:r>
              <a:rPr lang="en-US">
                <a:solidFill>
                  <a:srgbClr val="007635"/>
                </a:solidFill>
                <a:cs typeface="Arial" pitchFamily="34" charset="0"/>
              </a:rPr>
              <a:t>DESIGN SAMPLE DEC 1</a:t>
            </a:r>
          </a:p>
        </p:txBody>
      </p:sp>
      <p:sp>
        <p:nvSpPr>
          <p:cNvPr id="23" name="Slide Number Placeholder 22"/>
          <p:cNvSpPr>
            <a:spLocks noGrp="1"/>
          </p:cNvSpPr>
          <p:nvPr>
            <p:ph type="sldNum" sz="quarter" idx="4"/>
          </p:nvPr>
        </p:nvSpPr>
        <p:spPr>
          <a:xfrm>
            <a:off x="152400" y="6324600"/>
            <a:ext cx="762000" cy="366713"/>
          </a:xfrm>
          <a:prstGeom prst="rect">
            <a:avLst/>
          </a:prstGeom>
        </p:spPr>
        <p:txBody>
          <a:bodyPr vert="horz" anchor="b"/>
          <a:lstStyle>
            <a:lvl1pPr algn="r" eaLnBrk="1" latinLnBrk="0" hangingPunct="1">
              <a:defRPr kumimoji="0" sz="1800">
                <a:solidFill>
                  <a:srgbClr val="FFFFFF"/>
                </a:solidFill>
              </a:defRPr>
            </a:lvl1pPr>
          </a:lstStyle>
          <a:p>
            <a:pPr>
              <a:defRPr/>
            </a:pPr>
            <a:fld id="{28F09152-4AE8-43EA-B2CC-655DE9FC6C96}" type="slidenum">
              <a:rPr lang="en-US">
                <a:cs typeface="Arial" pitchFamily="34" charset="0"/>
              </a:rPr>
              <a:pPr>
                <a:defRPr/>
              </a:pPr>
              <a:t>‹#›</a:t>
            </a:fld>
            <a:endParaRPr lang="en-US">
              <a:cs typeface="Arial" pitchFamily="34" charset="0"/>
            </a:endParaRPr>
          </a:p>
        </p:txBody>
      </p:sp>
      <p:sp>
        <p:nvSpPr>
          <p:cNvPr id="22" name="Rectangle 21"/>
          <p:cNvSpPr/>
          <p:nvPr/>
        </p:nvSpPr>
        <p:spPr>
          <a:xfrm>
            <a:off x="101600" y="101600"/>
            <a:ext cx="8940800" cy="6662057"/>
          </a:xfrm>
          <a:prstGeom prst="rect">
            <a:avLst/>
          </a:prstGeom>
          <a:noFill/>
          <a:ln>
            <a:gradFill flip="none" rotWithShape="1">
              <a:gsLst>
                <a:gs pos="0">
                  <a:srgbClr val="03D4A8"/>
                </a:gs>
                <a:gs pos="25000">
                  <a:srgbClr val="21D6E0"/>
                </a:gs>
                <a:gs pos="75000">
                  <a:srgbClr val="0087E6"/>
                </a:gs>
                <a:gs pos="100000">
                  <a:srgbClr val="005CBF"/>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pic>
        <p:nvPicPr>
          <p:cNvPr id="16" name="Picture 15" title="HHS Logo"/>
          <p:cNvPicPr>
            <a:picLocks noChangeAspect="1"/>
          </p:cNvPicPr>
          <p:nvPr/>
        </p:nvPicPr>
        <p:blipFill>
          <a:blip r:embed="rId17" cstate="print">
            <a:clrChange>
              <a:clrFrom>
                <a:srgbClr val="FFFFFB"/>
              </a:clrFrom>
              <a:clrTo>
                <a:srgbClr val="FFFFFB">
                  <a:alpha val="0"/>
                </a:srgbClr>
              </a:clrTo>
            </a:clrChange>
            <a:duotone>
              <a:prstClr val="black"/>
              <a:schemeClr val="accent1">
                <a:tint val="45000"/>
                <a:satMod val="400000"/>
              </a:schemeClr>
            </a:duotone>
          </a:blip>
          <a:srcRect r="80282"/>
          <a:stretch>
            <a:fillRect/>
          </a:stretch>
        </p:blipFill>
        <p:spPr bwMode="auto">
          <a:xfrm>
            <a:off x="7000874" y="6321576"/>
            <a:ext cx="403226" cy="384024"/>
          </a:xfrm>
          <a:prstGeom prst="rect">
            <a:avLst/>
          </a:prstGeom>
          <a:ln>
            <a:noFill/>
          </a:ln>
        </p:spPr>
      </p:pic>
      <p:pic>
        <p:nvPicPr>
          <p:cNvPr id="2" name="Picture 1" descr="NIH_OER_Master_Logo_2Color.jp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67600" y="6363696"/>
            <a:ext cx="1524000" cy="303804"/>
          </a:xfrm>
          <a:prstGeom prst="rect">
            <a:avLst/>
          </a:prstGeom>
        </p:spPr>
      </p:pic>
    </p:spTree>
    <p:extLst>
      <p:ext uri="{BB962C8B-B14F-4D97-AF65-F5344CB8AC3E}">
        <p14:creationId xmlns:p14="http://schemas.microsoft.com/office/powerpoint/2010/main" val="335810518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CBCBFF"/>
        </a:buClr>
        <a:buFont typeface="Georgia"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CBCBFF"/>
        </a:buClr>
        <a:buFont typeface="Georgia" pitchFamily="18" charset="0"/>
        <a:buChar char="▫"/>
        <a:defRPr sz="2000" kern="1200">
          <a:solidFill>
            <a:srgbClr val="CBCBFF"/>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85186" name="Rectangle 2"/>
          <p:cNvSpPr>
            <a:spLocks noGrp="1" noChangeArrowheads="1"/>
          </p:cNvSpPr>
          <p:nvPr>
            <p:ph type="title"/>
          </p:nvPr>
        </p:nvSpPr>
        <p:spPr bwMode="auto">
          <a:xfrm>
            <a:off x="803275" y="400050"/>
            <a:ext cx="7162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SLIDE TITLE</a:t>
            </a:r>
          </a:p>
        </p:txBody>
      </p:sp>
      <p:sp>
        <p:nvSpPr>
          <p:cNvPr id="1885187" name="Rectangle 3"/>
          <p:cNvSpPr>
            <a:spLocks noGrp="1" noChangeArrowheads="1"/>
          </p:cNvSpPr>
          <p:nvPr>
            <p:ph type="body" idx="1"/>
          </p:nvPr>
        </p:nvSpPr>
        <p:spPr bwMode="auto">
          <a:xfrm>
            <a:off x="990600" y="1828800"/>
            <a:ext cx="71628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08922581"/>
      </p:ext>
    </p:extLst>
  </p:cSld>
  <p:clrMap bg1="dk2" tx1="lt1" bg2="dk1"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Lst>
  <p:transition spd="slow"/>
  <p:hf sldNum="0" hdr="0" ftr="0" dt="0"/>
  <p:txStyles>
    <p:titleStyle>
      <a:lvl1pPr algn="l" rtl="0" eaLnBrk="0" fontAlgn="base" hangingPunct="0">
        <a:lnSpc>
          <a:spcPct val="90000"/>
        </a:lnSpc>
        <a:spcBef>
          <a:spcPct val="0"/>
        </a:spcBef>
        <a:spcAft>
          <a:spcPct val="0"/>
        </a:spcAft>
        <a:defRPr sz="4400" b="1" i="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ea typeface="ＭＳ Ｐゴシック" charset="0"/>
          <a:cs typeface="ＭＳ Ｐゴシック" charset="0"/>
        </a:defRPr>
      </a:lvl2pPr>
      <a:lvl3pPr algn="l" rtl="0" eaLnBrk="0" fontAlgn="base" hangingPunct="0">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ea typeface="ＭＳ Ｐゴシック" charset="0"/>
          <a:cs typeface="ＭＳ Ｐゴシック" charset="0"/>
        </a:defRPr>
      </a:lvl3pPr>
      <a:lvl4pPr algn="l" rtl="0" eaLnBrk="0" fontAlgn="base" hangingPunct="0">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ea typeface="ＭＳ Ｐゴシック" charset="0"/>
          <a:cs typeface="ＭＳ Ｐゴシック" charset="0"/>
        </a:defRPr>
      </a:lvl4pPr>
      <a:lvl5pPr algn="l" rtl="0" eaLnBrk="0" fontAlgn="base" hangingPunct="0">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ea typeface="ＭＳ Ｐゴシック" charset="0"/>
          <a:cs typeface="ＭＳ Ｐゴシック" charset="0"/>
        </a:defRPr>
      </a:lvl5pPr>
      <a:lvl6pPr marL="457200" algn="l" rtl="0" fontAlgn="base">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defRPr>
      </a:lvl6pPr>
      <a:lvl7pPr marL="914400" algn="l" rtl="0" fontAlgn="base">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defRPr>
      </a:lvl7pPr>
      <a:lvl8pPr marL="1371600" algn="l" rtl="0" fontAlgn="base">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defRPr>
      </a:lvl8pPr>
      <a:lvl9pPr marL="1828800" algn="l" rtl="0" fontAlgn="base">
        <a:lnSpc>
          <a:spcPct val="90000"/>
        </a:lnSpc>
        <a:spcBef>
          <a:spcPct val="0"/>
        </a:spcBef>
        <a:spcAft>
          <a:spcPct val="0"/>
        </a:spcAft>
        <a:defRPr sz="4400" b="1" i="1">
          <a:solidFill>
            <a:schemeClr val="tx2"/>
          </a:solidFill>
          <a:effectLst>
            <a:outerShdw blurRad="38100" dist="38100" dir="2700000" algn="tl">
              <a:srgbClr val="000000"/>
            </a:outerShdw>
          </a:effectLst>
          <a:latin typeface="Book Antiqua" pitchFamily="18" charset="0"/>
        </a:defRPr>
      </a:lvl9pPr>
    </p:titleStyle>
    <p:bodyStyle>
      <a:lvl1pPr marL="285750" indent="-285750" algn="l" rtl="0" eaLnBrk="0" fontAlgn="base" hangingPunct="0">
        <a:lnSpc>
          <a:spcPct val="90000"/>
        </a:lnSpc>
        <a:spcBef>
          <a:spcPct val="30000"/>
        </a:spcBef>
        <a:spcAft>
          <a:spcPct val="0"/>
        </a:spcAft>
        <a:buClr>
          <a:srgbClr val="FF9966"/>
        </a:buClr>
        <a:buFont typeface="Symbol" pitchFamily="18" charset="2"/>
        <a:buChar char="·"/>
        <a:defRPr sz="2800" b="1">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685800" indent="-228600" algn="l" rtl="0" eaLnBrk="0" fontAlgn="base" hangingPunct="0">
        <a:lnSpc>
          <a:spcPct val="90000"/>
        </a:lnSpc>
        <a:spcBef>
          <a:spcPct val="30000"/>
        </a:spcBef>
        <a:spcAft>
          <a:spcPct val="0"/>
        </a:spcAft>
        <a:buClr>
          <a:schemeClr val="tx1"/>
        </a:buClr>
        <a:buSzPct val="100000"/>
        <a:buFont typeface="Symbol" pitchFamily="18" charset="2"/>
        <a:buChar char="·"/>
        <a:defRPr sz="2400" b="1">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lnSpc>
          <a:spcPct val="90000"/>
        </a:lnSpc>
        <a:spcBef>
          <a:spcPct val="30000"/>
        </a:spcBef>
        <a:spcAft>
          <a:spcPct val="0"/>
        </a:spcAft>
        <a:buClr>
          <a:schemeClr val="tx2"/>
        </a:buClr>
        <a:buSzPct val="60000"/>
        <a:buFont typeface="Monotype Sorts" charset="2"/>
        <a:buChar char="u"/>
        <a:defRPr sz="2000" b="1">
          <a:solidFill>
            <a:schemeClr val="tx1"/>
          </a:solidFill>
          <a:effectLst>
            <a:outerShdw blurRad="38100" dist="38100" dir="2700000" algn="tl">
              <a:srgbClr val="000000"/>
            </a:outerShdw>
          </a:effectLst>
          <a:latin typeface="+mn-lt"/>
          <a:ea typeface="ＭＳ Ｐゴシック" charset="0"/>
        </a:defRPr>
      </a:lvl3pPr>
      <a:lvl4pPr marL="1543050" indent="-171450" algn="l" rtl="0" eaLnBrk="0" fontAlgn="base" hangingPunct="0">
        <a:lnSpc>
          <a:spcPct val="90000"/>
        </a:lnSpc>
        <a:spcBef>
          <a:spcPct val="30000"/>
        </a:spcBef>
        <a:spcAft>
          <a:spcPct val="0"/>
        </a:spcAft>
        <a:buSzPct val="100000"/>
        <a:buChar char="–"/>
        <a:defRPr sz="2000" b="1">
          <a:solidFill>
            <a:schemeClr val="tx1"/>
          </a:solidFill>
          <a:effectLst>
            <a:outerShdw blurRad="38100" dist="38100" dir="2700000" algn="tl">
              <a:srgbClr val="000000"/>
            </a:outerShdw>
          </a:effectLst>
          <a:latin typeface="+mn-lt"/>
          <a:ea typeface="ＭＳ Ｐゴシック" charset="0"/>
        </a:defRPr>
      </a:lvl4pPr>
      <a:lvl5pPr marL="2000250" indent="-171450" algn="l" rtl="0" eaLnBrk="0" fontAlgn="base" hangingPunct="0">
        <a:lnSpc>
          <a:spcPct val="90000"/>
        </a:lnSpc>
        <a:spcBef>
          <a:spcPct val="30000"/>
        </a:spcBef>
        <a:spcAft>
          <a:spcPct val="0"/>
        </a:spcAft>
        <a:buSzPct val="100000"/>
        <a:buChar char="–"/>
        <a:defRPr sz="2000" b="1">
          <a:solidFill>
            <a:schemeClr val="tx1"/>
          </a:solidFill>
          <a:effectLst>
            <a:outerShdw blurRad="38100" dist="38100" dir="2700000" algn="tl">
              <a:srgbClr val="000000"/>
            </a:outerShdw>
          </a:effectLst>
          <a:latin typeface="+mn-lt"/>
          <a:ea typeface="ＭＳ Ｐゴシック" charset="0"/>
        </a:defRPr>
      </a:lvl5pPr>
      <a:lvl6pPr marL="2457450" indent="-171450" algn="l" rtl="0" fontAlgn="base">
        <a:lnSpc>
          <a:spcPct val="90000"/>
        </a:lnSpc>
        <a:spcBef>
          <a:spcPct val="30000"/>
        </a:spcBef>
        <a:spcAft>
          <a:spcPct val="0"/>
        </a:spcAft>
        <a:buSzPct val="100000"/>
        <a:buChar char="–"/>
        <a:defRPr b="1">
          <a:solidFill>
            <a:schemeClr val="tx1"/>
          </a:solidFill>
          <a:effectLst>
            <a:outerShdw blurRad="38100" dist="38100" dir="2700000" algn="tl">
              <a:srgbClr val="000000"/>
            </a:outerShdw>
          </a:effectLst>
          <a:latin typeface="+mn-lt"/>
        </a:defRPr>
      </a:lvl6pPr>
      <a:lvl7pPr marL="2914650" indent="-171450" algn="l" rtl="0" fontAlgn="base">
        <a:lnSpc>
          <a:spcPct val="90000"/>
        </a:lnSpc>
        <a:spcBef>
          <a:spcPct val="30000"/>
        </a:spcBef>
        <a:spcAft>
          <a:spcPct val="0"/>
        </a:spcAft>
        <a:buSzPct val="100000"/>
        <a:buChar char="–"/>
        <a:defRPr b="1">
          <a:solidFill>
            <a:schemeClr val="tx1"/>
          </a:solidFill>
          <a:effectLst>
            <a:outerShdw blurRad="38100" dist="38100" dir="2700000" algn="tl">
              <a:srgbClr val="000000"/>
            </a:outerShdw>
          </a:effectLst>
          <a:latin typeface="+mn-lt"/>
        </a:defRPr>
      </a:lvl7pPr>
      <a:lvl8pPr marL="3371850" indent="-171450" algn="l" rtl="0" fontAlgn="base">
        <a:lnSpc>
          <a:spcPct val="90000"/>
        </a:lnSpc>
        <a:spcBef>
          <a:spcPct val="30000"/>
        </a:spcBef>
        <a:spcAft>
          <a:spcPct val="0"/>
        </a:spcAft>
        <a:buSzPct val="100000"/>
        <a:buChar char="–"/>
        <a:defRPr b="1">
          <a:solidFill>
            <a:schemeClr val="tx1"/>
          </a:solidFill>
          <a:effectLst>
            <a:outerShdw blurRad="38100" dist="38100" dir="2700000" algn="tl">
              <a:srgbClr val="000000"/>
            </a:outerShdw>
          </a:effectLst>
          <a:latin typeface="+mn-lt"/>
        </a:defRPr>
      </a:lvl8pPr>
      <a:lvl9pPr marL="3829050" indent="-171450" algn="l" rtl="0" fontAlgn="base">
        <a:lnSpc>
          <a:spcPct val="90000"/>
        </a:lnSpc>
        <a:spcBef>
          <a:spcPct val="30000"/>
        </a:spcBef>
        <a:spcAft>
          <a:spcPct val="0"/>
        </a:spcAft>
        <a:buSzPct val="100000"/>
        <a:buChar char="–"/>
        <a:defRPr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026" name="Picture 2" descr="top_header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800" y="127000"/>
            <a:ext cx="8559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143000" y="152400"/>
            <a:ext cx="7620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381000" y="1066800"/>
            <a:ext cx="83820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613525"/>
            <a:ext cx="2133600" cy="16827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cs typeface="+mn-cs"/>
              </a:defRPr>
            </a:lvl1pPr>
          </a:lstStyle>
          <a:p>
            <a:pPr>
              <a:defRPr/>
            </a:pPr>
            <a:fld id="{794FFDBF-72D9-44F1-A51C-DB4EC5F88C47}" type="datetime1">
              <a:rPr lang="en-US">
                <a:solidFill>
                  <a:prstClr val="white"/>
                </a:solidFill>
              </a:rPr>
              <a:pPr>
                <a:defRPr/>
              </a:pPr>
              <a:t>8/27/2015</a:t>
            </a:fld>
            <a:endParaRPr lang="en-US">
              <a:solidFill>
                <a:prstClr val="white"/>
              </a:solidFill>
            </a:endParaRPr>
          </a:p>
        </p:txBody>
      </p:sp>
      <p:sp>
        <p:nvSpPr>
          <p:cNvPr id="5" name="Footer Placeholder 4"/>
          <p:cNvSpPr>
            <a:spLocks noGrp="1"/>
          </p:cNvSpPr>
          <p:nvPr>
            <p:ph type="ftr" sz="quarter" idx="3"/>
          </p:nvPr>
        </p:nvSpPr>
        <p:spPr>
          <a:xfrm>
            <a:off x="3124200" y="6613525"/>
            <a:ext cx="2895600" cy="16827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cs typeface="+mn-cs"/>
              </a:defRPr>
            </a:lvl1pPr>
          </a:lstStyle>
          <a:p>
            <a:pPr>
              <a:defRPr/>
            </a:pPr>
            <a:endParaRPr lang="en-US">
              <a:solidFill>
                <a:prstClr val="white"/>
              </a:solidFill>
            </a:endParaRPr>
          </a:p>
        </p:txBody>
      </p:sp>
      <p:sp>
        <p:nvSpPr>
          <p:cNvPr id="6" name="Slide Number Placeholder 5"/>
          <p:cNvSpPr>
            <a:spLocks noGrp="1"/>
          </p:cNvSpPr>
          <p:nvPr>
            <p:ph type="sldNum" sz="quarter" idx="4"/>
          </p:nvPr>
        </p:nvSpPr>
        <p:spPr>
          <a:xfrm>
            <a:off x="6553200" y="6613525"/>
            <a:ext cx="2133600" cy="16827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libri" panose="020F0502020204030204" pitchFamily="34" charset="0"/>
              </a:defRPr>
            </a:lvl1pPr>
          </a:lstStyle>
          <a:p>
            <a:fld id="{BF3652DD-0F2D-4E15-9BDC-910F6483EE6C}" type="slidenum">
              <a:rPr lang="en-US" altLang="en-US" smtClean="0">
                <a:solidFill>
                  <a:prstClr val="white"/>
                </a:solidFill>
                <a:cs typeface="Arial" panose="020B0604020202020204" pitchFamily="34" charset="0"/>
              </a:rPr>
              <a:pPr/>
              <a:t>‹#›</a:t>
            </a:fld>
            <a:endParaRPr lang="en-US" altLang="en-US" smtClean="0">
              <a:solidFill>
                <a:prstClr val="white"/>
              </a:solidFill>
              <a:cs typeface="Arial" panose="020B0604020202020204" pitchFamily="34" charset="0"/>
            </a:endParaRPr>
          </a:p>
        </p:txBody>
      </p:sp>
      <p:grpSp>
        <p:nvGrpSpPr>
          <p:cNvPr id="1032" name="Group 12"/>
          <p:cNvGrpSpPr>
            <a:grpSpLocks/>
          </p:cNvGrpSpPr>
          <p:nvPr userDrawn="1"/>
        </p:nvGrpSpPr>
        <p:grpSpPr bwMode="auto">
          <a:xfrm>
            <a:off x="393700" y="6119813"/>
            <a:ext cx="825500" cy="376237"/>
            <a:chOff x="393700" y="5976938"/>
            <a:chExt cx="825500" cy="376237"/>
          </a:xfrm>
        </p:grpSpPr>
        <p:pic>
          <p:nvPicPr>
            <p:cNvPr id="1034" name="Picture 6" descr="logo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3700" y="5976938"/>
              <a:ext cx="368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7" descr="logo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 y="5981700"/>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3" name="Picture 8" descr="o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6713" y="1571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28953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Lst>
  <p:transition spd="med"/>
  <p:timing>
    <p:tnLst>
      <p:par>
        <p:cTn id="1" dur="indefinite" restart="never" nodeType="tmRoot"/>
      </p:par>
    </p:tnLst>
  </p:timing>
  <p:hf hdr="0" ftr="0" dt="0"/>
  <p:txStyles>
    <p:titleStyle>
      <a:lvl1pPr algn="r" rtl="0" eaLnBrk="0" fontAlgn="base" hangingPunct="0">
        <a:spcBef>
          <a:spcPct val="0"/>
        </a:spcBef>
        <a:spcAft>
          <a:spcPct val="0"/>
        </a:spcAft>
        <a:defRPr sz="2400" b="1" kern="1200">
          <a:solidFill>
            <a:schemeClr val="bg1"/>
          </a:solidFill>
          <a:latin typeface="+mj-lt"/>
          <a:ea typeface="+mj-ea"/>
          <a:cs typeface="+mj-cs"/>
        </a:defRPr>
      </a:lvl1pPr>
      <a:lvl2pPr algn="r" rtl="0" eaLnBrk="0" fontAlgn="base" hangingPunct="0">
        <a:spcBef>
          <a:spcPct val="0"/>
        </a:spcBef>
        <a:spcAft>
          <a:spcPct val="0"/>
        </a:spcAft>
        <a:defRPr sz="2400" b="1">
          <a:solidFill>
            <a:schemeClr val="bg1"/>
          </a:solidFill>
          <a:latin typeface="Calibri" pitchFamily="34" charset="0"/>
        </a:defRPr>
      </a:lvl2pPr>
      <a:lvl3pPr algn="r" rtl="0" eaLnBrk="0" fontAlgn="base" hangingPunct="0">
        <a:spcBef>
          <a:spcPct val="0"/>
        </a:spcBef>
        <a:spcAft>
          <a:spcPct val="0"/>
        </a:spcAft>
        <a:defRPr sz="2400" b="1">
          <a:solidFill>
            <a:schemeClr val="bg1"/>
          </a:solidFill>
          <a:latin typeface="Calibri" pitchFamily="34" charset="0"/>
        </a:defRPr>
      </a:lvl3pPr>
      <a:lvl4pPr algn="r" rtl="0" eaLnBrk="0" fontAlgn="base" hangingPunct="0">
        <a:spcBef>
          <a:spcPct val="0"/>
        </a:spcBef>
        <a:spcAft>
          <a:spcPct val="0"/>
        </a:spcAft>
        <a:defRPr sz="2400" b="1">
          <a:solidFill>
            <a:schemeClr val="bg1"/>
          </a:solidFill>
          <a:latin typeface="Calibri" pitchFamily="34" charset="0"/>
        </a:defRPr>
      </a:lvl4pPr>
      <a:lvl5pPr algn="r" rtl="0" eaLnBrk="0" fontAlgn="base" hangingPunct="0">
        <a:spcBef>
          <a:spcPct val="0"/>
        </a:spcBef>
        <a:spcAft>
          <a:spcPct val="0"/>
        </a:spcAft>
        <a:defRPr sz="2400" b="1">
          <a:solidFill>
            <a:schemeClr val="bg1"/>
          </a:solidFill>
          <a:latin typeface="Calibri" pitchFamily="34" charset="0"/>
        </a:defRPr>
      </a:lvl5pPr>
      <a:lvl6pPr marL="457200" algn="r" rtl="0" fontAlgn="base">
        <a:spcBef>
          <a:spcPct val="0"/>
        </a:spcBef>
        <a:spcAft>
          <a:spcPct val="0"/>
        </a:spcAft>
        <a:defRPr sz="3600">
          <a:solidFill>
            <a:schemeClr val="bg1"/>
          </a:solidFill>
          <a:latin typeface="Calibri" pitchFamily="34" charset="0"/>
        </a:defRPr>
      </a:lvl6pPr>
      <a:lvl7pPr marL="914400" algn="r" rtl="0" fontAlgn="base">
        <a:spcBef>
          <a:spcPct val="0"/>
        </a:spcBef>
        <a:spcAft>
          <a:spcPct val="0"/>
        </a:spcAft>
        <a:defRPr sz="3600">
          <a:solidFill>
            <a:schemeClr val="bg1"/>
          </a:solidFill>
          <a:latin typeface="Calibri" pitchFamily="34" charset="0"/>
        </a:defRPr>
      </a:lvl7pPr>
      <a:lvl8pPr marL="1371600" algn="r" rtl="0" fontAlgn="base">
        <a:spcBef>
          <a:spcPct val="0"/>
        </a:spcBef>
        <a:spcAft>
          <a:spcPct val="0"/>
        </a:spcAft>
        <a:defRPr sz="3600">
          <a:solidFill>
            <a:schemeClr val="bg1"/>
          </a:solidFill>
          <a:latin typeface="Calibri" pitchFamily="34" charset="0"/>
        </a:defRPr>
      </a:lvl8pPr>
      <a:lvl9pPr marL="1828800" algn="r" rtl="0" fontAlgn="base">
        <a:spcBef>
          <a:spcPct val="0"/>
        </a:spcBef>
        <a:spcAft>
          <a:spcPct val="0"/>
        </a:spcAft>
        <a:defRPr sz="3600">
          <a:solidFill>
            <a:schemeClr val="bg1"/>
          </a:solidFill>
          <a:latin typeface="Calibri" pitchFamily="34" charset="0"/>
        </a:defRPr>
      </a:lvl9pPr>
    </p:titleStyle>
    <p:bodyStyle>
      <a:lvl1pPr marL="342900" indent="-342900" algn="l" rtl="0" eaLnBrk="0" fontAlgn="base" hangingPunct="0">
        <a:spcBef>
          <a:spcPts val="1200"/>
        </a:spcBef>
        <a:spcAft>
          <a:spcPct val="0"/>
        </a:spcAft>
        <a:buFont typeface="Arial" panose="020B0604020202020204" pitchFamily="34" charset="0"/>
        <a:buChar char="•"/>
        <a:defRPr sz="3200" b="1" kern="1200">
          <a:solidFill>
            <a:schemeClr val="tx2"/>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jpe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87.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1.xml"/><Relationship Id="rId1" Type="http://schemas.openxmlformats.org/officeDocument/2006/relationships/slideLayout" Target="../slideLayouts/slideLayout80.xml"/></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103.xml.rels><?xml version="1.0" encoding="UTF-8" standalone="yes"?>
<Relationships xmlns="http://schemas.openxmlformats.org/package/2006/relationships"><Relationship Id="rId3" Type="http://schemas.openxmlformats.org/officeDocument/2006/relationships/hyperlink" Target="http://www.nih.gov/science/amp/index.htm" TargetMode="External"/><Relationship Id="rId2" Type="http://schemas.openxmlformats.org/officeDocument/2006/relationships/hyperlink" Target="http://www.nih.gov/science/brain/index.htm" TargetMode="External"/><Relationship Id="rId1" Type="http://schemas.openxmlformats.org/officeDocument/2006/relationships/slideLayout" Target="../slideLayouts/slideLayout80.xml"/><Relationship Id="rId6" Type="http://schemas.openxmlformats.org/officeDocument/2006/relationships/hyperlink" Target="http://commonfund.nih.gov/" TargetMode="External"/><Relationship Id="rId5" Type="http://schemas.openxmlformats.org/officeDocument/2006/relationships/hyperlink" Target="http://womeninscience.nih.gov/" TargetMode="External"/><Relationship Id="rId4" Type="http://schemas.openxmlformats.org/officeDocument/2006/relationships/hyperlink" Target="http://oppnet.nih.gov/" TargetMode="Externa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0.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0.xml"/><Relationship Id="rId1" Type="http://schemas.openxmlformats.org/officeDocument/2006/relationships/tags" Target="../tags/tag4.xml"/><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8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8.xml.rels><?xml version="1.0" encoding="UTF-8" standalone="yes"?>
<Relationships xmlns="http://schemas.openxmlformats.org/package/2006/relationships"><Relationship Id="rId2" Type="http://schemas.openxmlformats.org/officeDocument/2006/relationships/hyperlink" Target="http://www.hhs.gov/ohrp/" TargetMode="External"/><Relationship Id="rId1" Type="http://schemas.openxmlformats.org/officeDocument/2006/relationships/slideLayout" Target="../slideLayouts/slideLayout8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87.png"/><Relationship Id="rId2" Type="http://schemas.openxmlformats.org/officeDocument/2006/relationships/slideLayout" Target="../slideLayouts/slideLayout93.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86.png"/><Relationship Id="rId4" Type="http://schemas.openxmlformats.org/officeDocument/2006/relationships/oleObject" Target="../embeddings/oleObject11.bin"/></Relationships>
</file>

<file path=ppt/slides/_rels/slide122.xml.rels><?xml version="1.0" encoding="UTF-8" standalone="yes"?>
<Relationships xmlns="http://schemas.openxmlformats.org/package/2006/relationships"><Relationship Id="rId2" Type="http://schemas.openxmlformats.org/officeDocument/2006/relationships/hyperlink" Target="http://nih-extramural-intranet.od.nih.gov/nih/topics/animal_main.html" TargetMode="External"/><Relationship Id="rId1" Type="http://schemas.openxmlformats.org/officeDocument/2006/relationships/slideLayout" Target="../slideLayouts/slideLayout8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4.xml.rels><?xml version="1.0" encoding="UTF-8" standalone="yes"?>
<Relationships xmlns="http://schemas.openxmlformats.org/package/2006/relationships"><Relationship Id="rId2" Type="http://schemas.openxmlformats.org/officeDocument/2006/relationships/hyperlink" Target="http://grants.nih.gov/grants/policy/data_sharing" TargetMode="External"/><Relationship Id="rId1" Type="http://schemas.openxmlformats.org/officeDocument/2006/relationships/slideLayout" Target="../slideLayouts/slideLayout80.xml"/></Relationships>
</file>

<file path=ppt/slides/_rels/slide125.xml.rels><?xml version="1.0" encoding="UTF-8" standalone="yes"?>
<Relationships xmlns="http://schemas.openxmlformats.org/package/2006/relationships"><Relationship Id="rId3" Type="http://schemas.openxmlformats.org/officeDocument/2006/relationships/hyperlink" Target="https://itrusteauth.nih.gov/CertAuth/forms/NIHPivOrFormLogin.aspx?TYPE=33554433&amp;REALMOID=06-7bd7acf9-e580-4d84-a8fb-41a4f85ef59b&amp;GUID=&amp;SMAUTHREASON=0&amp;METHOD=GET&amp;SMAGENTNAME=-SM-b+RCUbJbZe0ww7X+aKZP0zLJd8VWUpygyT+cfixutmHrJEGsDKU20ql8nNYczcqH&amp;TARGET=-SM-http://fts.nhlbi.nih.gov:8080/nihfts--sm/" TargetMode="External"/><Relationship Id="rId2" Type="http://schemas.openxmlformats.org/officeDocument/2006/relationships/notesSlide" Target="../notesSlides/notesSlide82.xml"/><Relationship Id="rId1" Type="http://schemas.openxmlformats.org/officeDocument/2006/relationships/slideLayout" Target="../slideLayouts/slideLayout80.xml"/><Relationship Id="rId5" Type="http://schemas.openxmlformats.org/officeDocument/2006/relationships/hyperlink" Target="http://nih-extramural-intranet.od.nih.gov/nih/topics/foreign_main.html" TargetMode="External"/><Relationship Id="rId4" Type="http://schemas.openxmlformats.org/officeDocument/2006/relationships/hyperlink" Target="http://www3.od.nih.gov/oma/manualchapters/grants/54104/"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9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95.xml"/><Relationship Id="rId1" Type="http://schemas.openxmlformats.org/officeDocument/2006/relationships/tags" Target="../tags/tag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9.xml"/></Relationships>
</file>

<file path=ppt/slides/_rels/slide144.xml.rels><?xml version="1.0" encoding="UTF-8" standalone="yes"?>
<Relationships xmlns="http://schemas.openxmlformats.org/package/2006/relationships"><Relationship Id="rId3" Type="http://schemas.openxmlformats.org/officeDocument/2006/relationships/hyperlink" Target="http://grants.nih.gov/grants/oer.htm" TargetMode="External"/><Relationship Id="rId2" Type="http://schemas.openxmlformats.org/officeDocument/2006/relationships/notesSlide" Target="../notesSlides/notesSlide100.xml"/><Relationship Id="rId1" Type="http://schemas.openxmlformats.org/officeDocument/2006/relationships/slideLayout" Target="../slideLayouts/slideLayout80.xml"/><Relationship Id="rId5" Type="http://schemas.openxmlformats.org/officeDocument/2006/relationships/hyperlink" Target="http://grants.nih.gov/grants/guide/index.html" TargetMode="External"/><Relationship Id="rId4" Type="http://schemas.openxmlformats.org/officeDocument/2006/relationships/hyperlink" Target="http://grants.nih.gov/grants/welcome.htm#new"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86.xml"/><Relationship Id="rId1" Type="http://schemas.openxmlformats.org/officeDocument/2006/relationships/video" Target="file:///C:\Documents%20and%20Settings\axs15\Desktop\World%20Video.mpg" TargetMode="External"/><Relationship Id="rId4" Type="http://schemas.openxmlformats.org/officeDocument/2006/relationships/image" Target="../media/image88.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3" Type="http://schemas.openxmlformats.org/officeDocument/2006/relationships/image" Target="../media/image97.png"/><Relationship Id="rId18" Type="http://schemas.openxmlformats.org/officeDocument/2006/relationships/hyperlink" Target="http://www.nigms.nih.gov/" TargetMode="External"/><Relationship Id="rId26" Type="http://schemas.openxmlformats.org/officeDocument/2006/relationships/hyperlink" Target="http://upload.wikimedia.org/wikipedia/commons/1/16/US-NIH-FogartyInternationalCenter-2008Logo.svg" TargetMode="External"/><Relationship Id="rId39" Type="http://schemas.openxmlformats.org/officeDocument/2006/relationships/image" Target="../media/image110.png"/><Relationship Id="rId21" Type="http://schemas.openxmlformats.org/officeDocument/2006/relationships/image" Target="../media/image39.png"/><Relationship Id="rId34" Type="http://schemas.openxmlformats.org/officeDocument/2006/relationships/image" Target="../media/image107.png"/><Relationship Id="rId42" Type="http://schemas.openxmlformats.org/officeDocument/2006/relationships/hyperlink" Target="http://upload.wikimedia.org/wikipedia/commons/2/23/US-NIH-NICHD-2008Logo.svg" TargetMode="External"/><Relationship Id="rId47" Type="http://schemas.openxmlformats.org/officeDocument/2006/relationships/image" Target="../media/image114.png"/><Relationship Id="rId7" Type="http://schemas.openxmlformats.org/officeDocument/2006/relationships/image" Target="../media/image93.png"/><Relationship Id="rId2" Type="http://schemas.openxmlformats.org/officeDocument/2006/relationships/notesSlide" Target="../notesSlides/notesSlide107.xml"/><Relationship Id="rId16" Type="http://schemas.openxmlformats.org/officeDocument/2006/relationships/hyperlink" Target="http://upload.wikimedia.org/wikipedia/commons/3/3b/US-NIH-NIEHS-Logo.svg" TargetMode="External"/><Relationship Id="rId29" Type="http://schemas.openxmlformats.org/officeDocument/2006/relationships/hyperlink" Target="http://upload.wikimedia.org/wikipedia/commons/5/59/US-NIH-NHLBI-Logo.svg" TargetMode="External"/><Relationship Id="rId1" Type="http://schemas.openxmlformats.org/officeDocument/2006/relationships/slideLayout" Target="../slideLayouts/slideLayout6.xml"/><Relationship Id="rId6" Type="http://schemas.openxmlformats.org/officeDocument/2006/relationships/image" Target="../media/image92.jpeg"/><Relationship Id="rId11" Type="http://schemas.openxmlformats.org/officeDocument/2006/relationships/image" Target="../media/image96.png"/><Relationship Id="rId24" Type="http://schemas.openxmlformats.org/officeDocument/2006/relationships/hyperlink" Target="http://clinicalcenter.nih.gov/" TargetMode="External"/><Relationship Id="rId32" Type="http://schemas.openxmlformats.org/officeDocument/2006/relationships/image" Target="../media/image106.png"/><Relationship Id="rId37" Type="http://schemas.openxmlformats.org/officeDocument/2006/relationships/image" Target="../media/image109.jpeg"/><Relationship Id="rId40" Type="http://schemas.openxmlformats.org/officeDocument/2006/relationships/hyperlink" Target="http://upload.wikimedia.org/wikipedia/commons/6/6a/US-NIH-NIDA-Logo.svg" TargetMode="External"/><Relationship Id="rId45" Type="http://schemas.openxmlformats.org/officeDocument/2006/relationships/image" Target="../media/image113.png"/><Relationship Id="rId5" Type="http://schemas.openxmlformats.org/officeDocument/2006/relationships/hyperlink" Target="http://ncrr.pnl.gov/images/logo_ncrr.png" TargetMode="External"/><Relationship Id="rId15" Type="http://schemas.openxmlformats.org/officeDocument/2006/relationships/image" Target="../media/image99.jpeg"/><Relationship Id="rId23" Type="http://schemas.openxmlformats.org/officeDocument/2006/relationships/image" Target="../media/image102.jpeg"/><Relationship Id="rId28" Type="http://schemas.openxmlformats.org/officeDocument/2006/relationships/image" Target="../media/image104.png"/><Relationship Id="rId36" Type="http://schemas.openxmlformats.org/officeDocument/2006/relationships/hyperlink" Target="http://www.jhu.edu/wctb/coms/nei.gif" TargetMode="External"/><Relationship Id="rId10" Type="http://schemas.openxmlformats.org/officeDocument/2006/relationships/image" Target="../media/image95.jpeg"/><Relationship Id="rId19" Type="http://schemas.openxmlformats.org/officeDocument/2006/relationships/image" Target="../media/image101.jpeg"/><Relationship Id="rId31" Type="http://schemas.openxmlformats.org/officeDocument/2006/relationships/hyperlink" Target="http://www.niams.nih.gov/" TargetMode="External"/><Relationship Id="rId44" Type="http://schemas.openxmlformats.org/officeDocument/2006/relationships/hyperlink" Target="http://upload.wikimedia.org/wikipedia/commons/5/5a/US-NIH-NIDCR-Logo.svg" TargetMode="External"/><Relationship Id="rId4" Type="http://schemas.openxmlformats.org/officeDocument/2006/relationships/image" Target="../media/image91.png"/><Relationship Id="rId9" Type="http://schemas.openxmlformats.org/officeDocument/2006/relationships/hyperlink" Target="http://www.jhu.edu/nthakor/images/logos/NINDS_logo.png" TargetMode="External"/><Relationship Id="rId14" Type="http://schemas.openxmlformats.org/officeDocument/2006/relationships/image" Target="../media/image98.png"/><Relationship Id="rId22" Type="http://schemas.openxmlformats.org/officeDocument/2006/relationships/hyperlink" Target="http://upload.wikimedia.org/wikipedia/commons/thumb/7/72/US-NIH-NCMHD-Logo.svg/597px-US-NIH-NCMHD-Logo.svg.png" TargetMode="External"/><Relationship Id="rId27" Type="http://schemas.openxmlformats.org/officeDocument/2006/relationships/image" Target="../media/image103.png"/><Relationship Id="rId30" Type="http://schemas.openxmlformats.org/officeDocument/2006/relationships/image" Target="../media/image105.png"/><Relationship Id="rId35" Type="http://schemas.openxmlformats.org/officeDocument/2006/relationships/image" Target="../media/image108.png"/><Relationship Id="rId43" Type="http://schemas.openxmlformats.org/officeDocument/2006/relationships/image" Target="../media/image112.png"/><Relationship Id="rId48" Type="http://schemas.openxmlformats.org/officeDocument/2006/relationships/image" Target="../media/image115.png"/><Relationship Id="rId8" Type="http://schemas.openxmlformats.org/officeDocument/2006/relationships/image" Target="../media/image94.png"/><Relationship Id="rId3" Type="http://schemas.openxmlformats.org/officeDocument/2006/relationships/hyperlink" Target="http://upload.wikimedia.org/wikipedia/commons/4/46/US-NIH-CIT-Logo.svg" TargetMode="External"/><Relationship Id="rId12" Type="http://schemas.openxmlformats.org/officeDocument/2006/relationships/hyperlink" Target="http://upload.wikimedia.org/wikipedia/commons/7/79/US-NIH-NCCAM-Logo.svg" TargetMode="External"/><Relationship Id="rId17" Type="http://schemas.openxmlformats.org/officeDocument/2006/relationships/image" Target="../media/image100.png"/><Relationship Id="rId25" Type="http://schemas.openxmlformats.org/officeDocument/2006/relationships/image" Target="../media/image45.png"/><Relationship Id="rId33" Type="http://schemas.openxmlformats.org/officeDocument/2006/relationships/hyperlink" Target="http://upload.wikimedia.org/wikipedia/commons/4/44/US-NIH-NIBIB-Logo.svg" TargetMode="External"/><Relationship Id="rId38" Type="http://schemas.openxmlformats.org/officeDocument/2006/relationships/hyperlink" Target="http://upload.wikimedia.org/wikipedia/commons/1/1f/US-NIH-NHGRI-Logo.svg" TargetMode="External"/><Relationship Id="rId46" Type="http://schemas.openxmlformats.org/officeDocument/2006/relationships/hyperlink" Target="http://upload.wikimedia.org/wikipedia/commons/2/22/US-NIH-NCI-Logo.svg" TargetMode="External"/><Relationship Id="rId20" Type="http://schemas.openxmlformats.org/officeDocument/2006/relationships/hyperlink" Target="http://www.nlm.nih.gov/" TargetMode="External"/><Relationship Id="rId41" Type="http://schemas.openxmlformats.org/officeDocument/2006/relationships/image" Target="../media/image111.png"/></Relationships>
</file>

<file path=ppt/slides/_rels/slide1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wmf"/><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hyperlink" Target="http://commons.era.nih.gov/" TargetMode="External"/><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176.xml.rels><?xml version="1.0" encoding="UTF-8" standalone="yes"?>
<Relationships xmlns="http://schemas.openxmlformats.org/package/2006/relationships"><Relationship Id="rId3" Type="http://schemas.openxmlformats.org/officeDocument/2006/relationships/hyperlink" Target="http://commons.era.nih.gov/" TargetMode="External"/><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1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1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4.xml"/><Relationship Id="rId1" Type="http://schemas.openxmlformats.org/officeDocument/2006/relationships/slideLayout" Target="../slideLayouts/slideLayout6.xml"/><Relationship Id="rId5" Type="http://schemas.openxmlformats.org/officeDocument/2006/relationships/image" Target="../media/image140.png"/><Relationship Id="rId4" Type="http://schemas.openxmlformats.org/officeDocument/2006/relationships/hyperlink" Target="http://grants.nih.gov/grants/grants_process.htm"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media/image138.png"/></Relationships>
</file>

<file path=ppt/slides/_rels/slide18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6.xml"/><Relationship Id="rId1" Type="http://schemas.openxmlformats.org/officeDocument/2006/relationships/slideLayout" Target="../slideLayouts/slideLayout6.xml"/><Relationship Id="rId4" Type="http://schemas.openxmlformats.org/officeDocument/2006/relationships/hyperlink" Target="http://grants.nih.gov/grants/funding/funding_program.htm"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www.grants.gov/"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hyperlink" Target="http://www.grants.gov/" TargetMode="External"/><Relationship Id="rId4" Type="http://schemas.openxmlformats.org/officeDocument/2006/relationships/image" Target="../media/image144.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6.xml"/><Relationship Id="rId5" Type="http://schemas.openxmlformats.org/officeDocument/2006/relationships/hyperlink" Target="http://www.grants.nih.gov/" TargetMode="External"/><Relationship Id="rId4" Type="http://schemas.openxmlformats.org/officeDocument/2006/relationships/image" Target="../media/image155.png"/></Relationships>
</file>

<file path=ppt/slides/_rels/slide1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5.xml"/><Relationship Id="rId1" Type="http://schemas.openxmlformats.org/officeDocument/2006/relationships/slideLayout" Target="../slideLayouts/slideLayout6.xml"/><Relationship Id="rId4" Type="http://schemas.openxmlformats.org/officeDocument/2006/relationships/image" Target="../media/image157.png"/></Relationships>
</file>

<file path=ppt/slides/_rels/slide1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drusso1@mail.nih.gov" TargetMode="External"/><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8.xml"/><Relationship Id="rId1" Type="http://schemas.openxmlformats.org/officeDocument/2006/relationships/vmlDrawing" Target="../drawings/vmlDrawing1.vml"/><Relationship Id="rId5" Type="http://schemas.openxmlformats.org/officeDocument/2006/relationships/image" Target="../media/image52.png"/><Relationship Id="rId4" Type="http://schemas.openxmlformats.org/officeDocument/2006/relationships/oleObject" Target="../embeddings/oleObject1.bin"/></Relationships>
</file>

<file path=ppt/slides/_rels/slide2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hyperlink" Target="http://www.grants.nih.gov/" TargetMode="External"/><Relationship Id="rId4" Type="http://schemas.openxmlformats.org/officeDocument/2006/relationships/image" Target="../media/image161.png"/></Relationships>
</file>

<file path=ppt/slides/_rels/slide20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0.xml"/><Relationship Id="rId1" Type="http://schemas.openxmlformats.org/officeDocument/2006/relationships/slideLayout" Target="../slideLayouts/slideLayout6.xml"/><Relationship Id="rId4" Type="http://schemas.openxmlformats.org/officeDocument/2006/relationships/image" Target="../media/image165.png"/></Relationships>
</file>

<file path=ppt/slides/_rels/slide20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2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2.xml"/><Relationship Id="rId1" Type="http://schemas.openxmlformats.org/officeDocument/2006/relationships/slideLayout" Target="../slideLayouts/slideLayout6.xml"/><Relationship Id="rId4" Type="http://schemas.openxmlformats.org/officeDocument/2006/relationships/image" Target="../media/image175.jpeg"/></Relationships>
</file>

<file path=ppt/slides/_rels/slide20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8.xml"/></Relationships>
</file>

<file path=ppt/slides/_rels/slide210.xml.rels><?xml version="1.0" encoding="UTF-8" standalone="yes"?>
<Relationships xmlns="http://schemas.openxmlformats.org/package/2006/relationships"><Relationship Id="rId3" Type="http://schemas.openxmlformats.org/officeDocument/2006/relationships/hyperlink" Target="http://www.nih.gov/" TargetMode="External"/><Relationship Id="rId2" Type="http://schemas.openxmlformats.org/officeDocument/2006/relationships/notesSlide" Target="../notesSlides/notesSlide154.xml"/><Relationship Id="rId1" Type="http://schemas.openxmlformats.org/officeDocument/2006/relationships/slideLayout" Target="../slideLayouts/slideLayout6.xml"/><Relationship Id="rId5" Type="http://schemas.openxmlformats.org/officeDocument/2006/relationships/hyperlink" Target="http://ned.nih.gov/" TargetMode="External"/><Relationship Id="rId4" Type="http://schemas.openxmlformats.org/officeDocument/2006/relationships/hyperlink" Target="http://projectreporter.nih.gov/"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hyperlink" Target="mailto:drusso1@mail.nih.gov" TargetMode="Externa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8.xml"/><Relationship Id="rId1" Type="http://schemas.openxmlformats.org/officeDocument/2006/relationships/vmlDrawing" Target="../drawings/vmlDrawing2.vml"/><Relationship Id="rId5" Type="http://schemas.openxmlformats.org/officeDocument/2006/relationships/image" Target="../media/image54.emf"/><Relationship Id="rId4" Type="http://schemas.openxmlformats.org/officeDocument/2006/relationships/oleObject" Target="../embeddings/oleObject2.bin"/></Relationships>
</file>

<file path=ppt/slides/_rels/slide22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www.nichd.nih.gov/Pages/external-disclaimer.aspx" TargetMode="External"/><Relationship Id="rId1" Type="http://schemas.openxmlformats.org/officeDocument/2006/relationships/slideLayout" Target="../slideLayouts/slideLayout24.xml"/><Relationship Id="rId4" Type="http://schemas.openxmlformats.org/officeDocument/2006/relationships/image" Target="../media/image18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tags" Target="../tags/tag1.xml"/><Relationship Id="rId1" Type="http://schemas.openxmlformats.org/officeDocument/2006/relationships/vmlDrawing" Target="../drawings/vmlDrawing3.vml"/><Relationship Id="rId6" Type="http://schemas.openxmlformats.org/officeDocument/2006/relationships/image" Target="../media/image55.emf"/><Relationship Id="rId5" Type="http://schemas.openxmlformats.org/officeDocument/2006/relationships/oleObject" Target="../embeddings/oleObject3.bin"/><Relationship Id="rId4" Type="http://schemas.openxmlformats.org/officeDocument/2006/relationships/notesSlide" Target="../notesSlides/notesSlide16.xml"/></Relationships>
</file>

<file path=ppt/slides/_rels/slide230.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hyperlink" Target="http://www.nichd.nih.gov/about/org/der/branches/ppb/Pages/overview.aspx" TargetMode="External"/><Relationship Id="rId1" Type="http://schemas.openxmlformats.org/officeDocument/2006/relationships/slideLayout" Target="../slideLayouts/slideLayout24.xml"/><Relationship Id="rId6" Type="http://schemas.openxmlformats.org/officeDocument/2006/relationships/image" Target="../media/image183.jpeg"/><Relationship Id="rId5" Type="http://schemas.openxmlformats.org/officeDocument/2006/relationships/hyperlink" Target="http://www.nichd.nih.gov/Pages/external-disclaimer.aspx" TargetMode="External"/><Relationship Id="rId4" Type="http://schemas.openxmlformats.org/officeDocument/2006/relationships/hyperlink" Target="https://mfmu.bsc.gwu.edu/" TargetMode="External"/></Relationships>
</file>

<file path=ppt/slides/_rels/slide231.xml.rels><?xml version="1.0" encoding="UTF-8" standalone="yes"?>
<Relationships xmlns="http://schemas.openxmlformats.org/package/2006/relationships"><Relationship Id="rId3" Type="http://schemas.openxmlformats.org/officeDocument/2006/relationships/hyperlink" Target="http://clinicaltrials.gov/ct2/show/NCT01131260" TargetMode="External"/><Relationship Id="rId2" Type="http://schemas.openxmlformats.org/officeDocument/2006/relationships/hyperlink" Target="http://clinicaltrials.gov/ct2/show/NCT01222247" TargetMode="External"/><Relationship Id="rId1" Type="http://schemas.openxmlformats.org/officeDocument/2006/relationships/slideLayout" Target="../slideLayouts/slideLayout24.xml"/><Relationship Id="rId4" Type="http://schemas.openxmlformats.org/officeDocument/2006/relationships/hyperlink" Target="http://clinicaltrials.gov/ct2/show/NCT00388297" TargetMode="External"/></Relationships>
</file>

<file path=ppt/slides/_rels/slide23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8" Type="http://schemas.openxmlformats.org/officeDocument/2006/relationships/hyperlink" Target="http://www.nichd.nih.gov/about/staff/pages/bio.aspx?nih_id=0011097706" TargetMode="External"/><Relationship Id="rId3" Type="http://schemas.openxmlformats.org/officeDocument/2006/relationships/hyperlink" Target="http://www.nichd.nih.gov/Pages/external-disclaimer.aspx" TargetMode="External"/><Relationship Id="rId7" Type="http://schemas.openxmlformats.org/officeDocument/2006/relationships/hyperlink" Target="http://www.nichd.nih.gov/publications/pubs/Documents/ppb_council_2008_historical.pdf" TargetMode="External"/><Relationship Id="rId2" Type="http://schemas.openxmlformats.org/officeDocument/2006/relationships/hyperlink" Target="https://mfmu.bsc.gwu.edu/" TargetMode="External"/><Relationship Id="rId1" Type="http://schemas.openxmlformats.org/officeDocument/2006/relationships/slideLayout" Target="../slideLayouts/slideLayout24.xml"/><Relationship Id="rId6" Type="http://schemas.openxmlformats.org/officeDocument/2006/relationships/hyperlink" Target="https://mfmu.bsc.gwu.edu/alabama" TargetMode="External"/><Relationship Id="rId5" Type="http://schemas.openxmlformats.org/officeDocument/2006/relationships/hyperlink" Target="https://mfmu.bsc.gwu.edu/presentations" TargetMode="External"/><Relationship Id="rId10" Type="http://schemas.openxmlformats.org/officeDocument/2006/relationships/image" Target="../media/image183.jpeg"/><Relationship Id="rId4" Type="http://schemas.openxmlformats.org/officeDocument/2006/relationships/hyperlink" Target="https://mfmu.bsc.gwu.edu/publications" TargetMode="External"/><Relationship Id="rId9" Type="http://schemas.openxmlformats.org/officeDocument/2006/relationships/image" Target="../media/image182.png"/></Relationships>
</file>

<file path=ppt/slides/_rels/slide23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7.xml.rels><?xml version="1.0" encoding="UTF-8" standalone="yes"?>
<Relationships xmlns="http://schemas.openxmlformats.org/package/2006/relationships"><Relationship Id="rId3" Type="http://schemas.openxmlformats.org/officeDocument/2006/relationships/hyperlink" Target="http://www.nichd.nih.gov/training/extramural/Pages/individual.aspx" TargetMode="External"/><Relationship Id="rId2" Type="http://schemas.openxmlformats.org/officeDocument/2006/relationships/notesSlide" Target="../notesSlides/notesSlide161.xml"/><Relationship Id="rId1" Type="http://schemas.openxmlformats.org/officeDocument/2006/relationships/slideLayout" Target="../slideLayouts/slideLayout24.xml"/><Relationship Id="rId6" Type="http://schemas.openxmlformats.org/officeDocument/2006/relationships/hyperlink" Target="http://www.nichd.nih.gov/training/extramural/Pages/Education-Grants-(R25).aspx" TargetMode="External"/><Relationship Id="rId5" Type="http://schemas.openxmlformats.org/officeDocument/2006/relationships/hyperlink" Target="http://www.nichd.nih.gov/training/extramural/Pages/institutional.aspx" TargetMode="External"/><Relationship Id="rId4" Type="http://schemas.openxmlformats.org/officeDocument/2006/relationships/hyperlink" Target="http://www.nichd.nih.gov/training/extramural/Pages/career.aspx" TargetMode="External"/></Relationships>
</file>

<file path=ppt/slides/_rels/slide238.xml.rels><?xml version="1.0" encoding="UTF-8" standalone="yes"?>
<Relationships xmlns="http://schemas.openxmlformats.org/package/2006/relationships"><Relationship Id="rId3" Type="http://schemas.openxmlformats.org/officeDocument/2006/relationships/hyperlink" Target="http://www.lrp.nih.gov/index.aspx" TargetMode="External"/><Relationship Id="rId2" Type="http://schemas.openxmlformats.org/officeDocument/2006/relationships/hyperlink" Target="http://www.nichd.nih.gov/grants-funding/opportunities-mechanisms/areas-research" TargetMode="External"/><Relationship Id="rId1" Type="http://schemas.openxmlformats.org/officeDocument/2006/relationships/slideLayout" Target="../slideLayouts/slideLayout24.xml"/><Relationship Id="rId5" Type="http://schemas.openxmlformats.org/officeDocument/2006/relationships/hyperlink" Target="http://www.nichd.nih.gov/training/extramural/faqs/Pages/default.aspx" TargetMode="External"/><Relationship Id="rId4" Type="http://schemas.openxmlformats.org/officeDocument/2006/relationships/hyperlink" Target="http://www.lrp.nih.gov/about_the_programs/index.aspx"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http://grants.nih.gov/grants/guide/rfa-files/RFA-HD-16-024.html" TargetMode="External"/><Relationship Id="rId13" Type="http://schemas.openxmlformats.org/officeDocument/2006/relationships/hyperlink" Target="http://grants.nih.gov/grants/guide/rfa-files/RFA-HD-16-033.html" TargetMode="External"/><Relationship Id="rId3" Type="http://schemas.openxmlformats.org/officeDocument/2006/relationships/hyperlink" Target="http://grants.nih.gov/grants/guide/rfa-files/RFA-HD-16-007.html" TargetMode="External"/><Relationship Id="rId7" Type="http://schemas.openxmlformats.org/officeDocument/2006/relationships/hyperlink" Target="http://grants.nih.gov/grants/guide/rfa-files/RFA-HD-16-012.html" TargetMode="External"/><Relationship Id="rId12" Type="http://schemas.openxmlformats.org/officeDocument/2006/relationships/hyperlink" Target="http://grants.nih.gov/grants/guide/rfa-files/RFA-HD-16-030.html" TargetMode="External"/><Relationship Id="rId2" Type="http://schemas.openxmlformats.org/officeDocument/2006/relationships/hyperlink" Target="http://grants.nih.gov/grants/guide/rfa-files/RFA-HD-16-006.html" TargetMode="External"/><Relationship Id="rId1" Type="http://schemas.openxmlformats.org/officeDocument/2006/relationships/slideLayout" Target="../slideLayouts/slideLayout24.xml"/><Relationship Id="rId6" Type="http://schemas.openxmlformats.org/officeDocument/2006/relationships/hyperlink" Target="http://grants.nih.gov/grants/guide/rfa-files/RFA-HD-16-011.html" TargetMode="External"/><Relationship Id="rId11" Type="http://schemas.openxmlformats.org/officeDocument/2006/relationships/hyperlink" Target="http://grants.nih.gov/grants/guide/rfa-files/RFA-HD-16-029.html" TargetMode="External"/><Relationship Id="rId5" Type="http://schemas.openxmlformats.org/officeDocument/2006/relationships/hyperlink" Target="http://grants.nih.gov/grants/guide/rfa-files/RFA-HD-16-010.html" TargetMode="External"/><Relationship Id="rId10" Type="http://schemas.openxmlformats.org/officeDocument/2006/relationships/hyperlink" Target="http://grants.nih.gov/grants/guide/rfa-files/RFA-HD-16-028.html" TargetMode="External"/><Relationship Id="rId4" Type="http://schemas.openxmlformats.org/officeDocument/2006/relationships/hyperlink" Target="http://grants.nih.gov/grants/guide/rfa-files/RFA-HD-16-009.html" TargetMode="External"/><Relationship Id="rId9" Type="http://schemas.openxmlformats.org/officeDocument/2006/relationships/hyperlink" Target="http://grants.nih.gov/grants/guide/rfa-files/RFA-HD-16-025.html" TargetMode="External"/><Relationship Id="rId14" Type="http://schemas.openxmlformats.org/officeDocument/2006/relationships/hyperlink" Target="http://grants.nih.gov/grants/guide/rfa-files/RFA-HD-16-034.html"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6.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Microsoft_Excel_97-2003_Worksheet1.xls"/></Relationships>
</file>

<file path=ppt/slides/_rels/slide240.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3" Type="http://schemas.openxmlformats.org/officeDocument/2006/relationships/hyperlink" Target="mailto:NICHDHPP@mail.nih.gov" TargetMode="External"/><Relationship Id="rId2" Type="http://schemas.openxmlformats.org/officeDocument/2006/relationships/image" Target="../media/image186.jpeg"/><Relationship Id="rId1" Type="http://schemas.openxmlformats.org/officeDocument/2006/relationships/slideLayout" Target="../slideLayouts/slideLayout25.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3.xml.rels><?xml version="1.0" encoding="UTF-8" standalone="yes"?>
<Relationships xmlns="http://schemas.openxmlformats.org/package/2006/relationships"><Relationship Id="rId8" Type="http://schemas.openxmlformats.org/officeDocument/2006/relationships/hyperlink" Target="http://www.nichd.nih.gov/research/supported/Pages/pphsn.aspx" TargetMode="External"/><Relationship Id="rId3" Type="http://schemas.openxmlformats.org/officeDocument/2006/relationships/hyperlink" Target="mailto:hazrar@mail.nih.gov" TargetMode="External"/><Relationship Id="rId7" Type="http://schemas.openxmlformats.org/officeDocument/2006/relationships/hyperlink" Target="http://www.nichd.nih.gov/research/supported/Pages/mtn.aspx" TargetMode="External"/><Relationship Id="rId2" Type="http://schemas.openxmlformats.org/officeDocument/2006/relationships/hyperlink" Target="http://www.nichd.nih.gov/about/staff/Pages/bio.aspx?nih_id=0010811160" TargetMode="External"/><Relationship Id="rId1" Type="http://schemas.openxmlformats.org/officeDocument/2006/relationships/slideLayout" Target="../slideLayouts/slideLayout24.xml"/><Relationship Id="rId6" Type="http://schemas.openxmlformats.org/officeDocument/2006/relationships/hyperlink" Target="http://www.nichd.nih.gov/research/supported/Pages/impaact.aspx" TargetMode="External"/><Relationship Id="rId5" Type="http://schemas.openxmlformats.org/officeDocument/2006/relationships/hyperlink" Target="http://www.nichd.nih.gov/research/supported/Pages/iedea.aspx" TargetMode="External"/><Relationship Id="rId10" Type="http://schemas.openxmlformats.org/officeDocument/2006/relationships/hyperlink" Target="http://www.nichd.nih.gov/research/supported/Pages/WIHS.aspx" TargetMode="External"/><Relationship Id="rId4" Type="http://schemas.openxmlformats.org/officeDocument/2006/relationships/hyperlink" Target="http://www.nichd.nih.gov/research/supported/Pages/atn.aspx" TargetMode="External"/><Relationship Id="rId9" Type="http://schemas.openxmlformats.org/officeDocument/2006/relationships/hyperlink" Target="http://www.nichd.nih.gov/research/supported/Pages/phacs.aspx" TargetMode="External"/></Relationships>
</file>

<file path=ppt/slides/_rels/slide244.xml.rels><?xml version="1.0" encoding="UTF-8" standalone="yes"?>
<Relationships xmlns="http://schemas.openxmlformats.org/package/2006/relationships"><Relationship Id="rId8" Type="http://schemas.openxmlformats.org/officeDocument/2006/relationships/hyperlink" Target="http://www.nichd.nih.gov/research/supported/Pages/mfmu.aspx" TargetMode="External"/><Relationship Id="rId13" Type="http://schemas.openxmlformats.org/officeDocument/2006/relationships/hyperlink" Target="http://www.nichd.nih.gov/research/supported/Pages/scrn.aspx" TargetMode="External"/><Relationship Id="rId3" Type="http://schemas.openxmlformats.org/officeDocument/2006/relationships/hyperlink" Target="mailto:tr146h@nih.gov" TargetMode="External"/><Relationship Id="rId7" Type="http://schemas.openxmlformats.org/officeDocument/2006/relationships/hyperlink" Target="http://www.nichd.nih.gov/research/supported/Pages/globalnetwork.aspx" TargetMode="External"/><Relationship Id="rId12" Type="http://schemas.openxmlformats.org/officeDocument/2006/relationships/hyperlink" Target="http://www.nichd.nih.gov/research/supported/Pages/pass.aspx" TargetMode="External"/><Relationship Id="rId2" Type="http://schemas.openxmlformats.org/officeDocument/2006/relationships/hyperlink" Target="http://www.nichd.nih.gov/about/staff/pages/bio.aspx?nih_id=0011299458" TargetMode="External"/><Relationship Id="rId1" Type="http://schemas.openxmlformats.org/officeDocument/2006/relationships/slideLayout" Target="../slideLayouts/slideLayout24.xml"/><Relationship Id="rId6" Type="http://schemas.openxmlformats.org/officeDocument/2006/relationships/hyperlink" Target="http://www.nichd.nih.gov/research/supported/Pages/gpn.aspx" TargetMode="External"/><Relationship Id="rId11" Type="http://schemas.openxmlformats.org/officeDocument/2006/relationships/hyperlink" Target="http://www.nichd.nih.gov/research/supported/Pages/nuMoM2b.aspx" TargetMode="External"/><Relationship Id="rId5" Type="http://schemas.openxmlformats.org/officeDocument/2006/relationships/hyperlink" Target="http://www.nichd.nih.gov/research/supported/Pages/cchn.aspx" TargetMode="External"/><Relationship Id="rId10" Type="http://schemas.openxmlformats.org/officeDocument/2006/relationships/hyperlink" Target="http://www.nichd.nih.gov/research/supported/Pages/nrn.aspx" TargetMode="External"/><Relationship Id="rId4" Type="http://schemas.openxmlformats.org/officeDocument/2006/relationships/hyperlink" Target="http://www.nichd.nih.gov/research/supported/Pages/chime.aspx" TargetMode="External"/><Relationship Id="rId9" Type="http://schemas.openxmlformats.org/officeDocument/2006/relationships/hyperlink" Target="http://www.nichd.nih.gov/research/supported/Pages/mfsn.aspx" TargetMode="External"/></Relationships>
</file>

<file path=ppt/slides/_rels/slide245.xml.rels><?xml version="1.0" encoding="UTF-8" standalone="yes"?>
<Relationships xmlns="http://schemas.openxmlformats.org/package/2006/relationships"><Relationship Id="rId8" Type="http://schemas.openxmlformats.org/officeDocument/2006/relationships/hyperlink" Target="http://www.nichd.nih.gov/research/supported/Pages/mdcrc.aspx" TargetMode="External"/><Relationship Id="rId13" Type="http://schemas.openxmlformats.org/officeDocument/2006/relationships/hyperlink" Target="http://www.nichd.nih.gov/research/supported/Pages/opru_network.aspx" TargetMode="External"/><Relationship Id="rId3" Type="http://schemas.openxmlformats.org/officeDocument/2006/relationships/hyperlink" Target="mailto:parisima@mail.nih.gov" TargetMode="External"/><Relationship Id="rId7" Type="http://schemas.openxmlformats.org/officeDocument/2006/relationships/hyperlink" Target="http://www.nichd.nih.gov/research/supported/Pages/fxsrc.aspx" TargetMode="External"/><Relationship Id="rId12" Type="http://schemas.openxmlformats.org/officeDocument/2006/relationships/hyperlink" Target="http://www.nichd.nih.gov/research/supported/Pages/bpca.aspx" TargetMode="External"/><Relationship Id="rId2" Type="http://schemas.openxmlformats.org/officeDocument/2006/relationships/hyperlink" Target="http://www.nichd.nih.gov/about/staff/pages/bio.aspx?nih_id=0014194143" TargetMode="External"/><Relationship Id="rId1" Type="http://schemas.openxmlformats.org/officeDocument/2006/relationships/slideLayout" Target="../slideLayouts/slideLayout24.xml"/><Relationship Id="rId6" Type="http://schemas.openxmlformats.org/officeDocument/2006/relationships/hyperlink" Target="http://www.nichd.nih.gov/research/supported/Pages/eksiddrc.aspx" TargetMode="External"/><Relationship Id="rId11" Type="http://schemas.openxmlformats.org/officeDocument/2006/relationships/hyperlink" Target="mailto:zajiceka@mail.nih.gov" TargetMode="External"/><Relationship Id="rId5" Type="http://schemas.openxmlformats.org/officeDocument/2006/relationships/hyperlink" Target="http://www.nichd.nih.gov/research/supported/Pages/cpea_staart.aspx" TargetMode="External"/><Relationship Id="rId10" Type="http://schemas.openxmlformats.org/officeDocument/2006/relationships/hyperlink" Target="http://www.nichd.nih.gov/about/staff/pages/bio.aspx?nih_id=0011533564" TargetMode="External"/><Relationship Id="rId4" Type="http://schemas.openxmlformats.org/officeDocument/2006/relationships/hyperlink" Target="http://www.nichd.nih.gov/research/supported/Pages/ace.aspx" TargetMode="External"/><Relationship Id="rId9" Type="http://schemas.openxmlformats.org/officeDocument/2006/relationships/hyperlink" Target="http://www.nichd.nih.gov/research/supported/Pages/rare_disease_cons.aspx" TargetMode="External"/><Relationship Id="rId14" Type="http://schemas.openxmlformats.org/officeDocument/2006/relationships/hyperlink" Target="http://www.nichd.nih.gov/research/supported/Pages/scrpdp.aspx" TargetMode="External"/></Relationships>
</file>

<file path=ppt/slides/_rels/slide246.xml.rels><?xml version="1.0" encoding="UTF-8" standalone="yes"?>
<Relationships xmlns="http://schemas.openxmlformats.org/package/2006/relationships"><Relationship Id="rId8" Type="http://schemas.openxmlformats.org/officeDocument/2006/relationships/hyperlink" Target="http://www.nichd.nih.gov/research/supported/Pages/iron-and-malaria-project.aspx" TargetMode="External"/><Relationship Id="rId3" Type="http://schemas.openxmlformats.org/officeDocument/2006/relationships/hyperlink" Target="mailto:graveg@mail.nih.gov" TargetMode="External"/><Relationship Id="rId7" Type="http://schemas.openxmlformats.org/officeDocument/2006/relationships/hyperlink" Target="http://www.nichd.nih.gov/research/supported/Pages/directnet.aspx" TargetMode="External"/><Relationship Id="rId12" Type="http://schemas.openxmlformats.org/officeDocument/2006/relationships/hyperlink" Target="http://www.nichd.nih.gov/research/supported/Pages/mrrin.aspx" TargetMode="External"/><Relationship Id="rId2" Type="http://schemas.openxmlformats.org/officeDocument/2006/relationships/hyperlink" Target="http://www.nichd.nih.gov/about/staff/pages/bio.aspx?nih_id=0010037126" TargetMode="External"/><Relationship Id="rId1" Type="http://schemas.openxmlformats.org/officeDocument/2006/relationships/slideLayout" Target="../slideLayouts/slideLayout24.xml"/><Relationship Id="rId6" Type="http://schemas.openxmlformats.org/officeDocument/2006/relationships/hyperlink" Target="http://www.nichd.nih.gov/research/supported/Pages/chrcda.aspx" TargetMode="External"/><Relationship Id="rId11" Type="http://schemas.openxmlformats.org/officeDocument/2006/relationships/hyperlink" Target="mailto:alison.cernich@nih.gov" TargetMode="External"/><Relationship Id="rId5" Type="http://schemas.openxmlformats.org/officeDocument/2006/relationships/hyperlink" Target="http://www.nichd.nih.gov/research/supported/Pages/bmdcs.aspx" TargetMode="External"/><Relationship Id="rId10" Type="http://schemas.openxmlformats.org/officeDocument/2006/relationships/hyperlink" Target="http://www.nichd.nih.gov/about/staff/Pages/bio.aspx?nih_id=2001672974" TargetMode="External"/><Relationship Id="rId4" Type="http://schemas.openxmlformats.org/officeDocument/2006/relationships/hyperlink" Target="http://www.nichd.nih.gov/research/supported/Pages/bond.aspx" TargetMode="External"/><Relationship Id="rId9" Type="http://schemas.openxmlformats.org/officeDocument/2006/relationships/hyperlink" Target="http://www.nichd.nih.gov/research/supported/Pages/TRIGR.aspx" TargetMode="External"/></Relationships>
</file>

<file path=ppt/slides/_rels/slide247.xml.rels><?xml version="1.0" encoding="UTF-8" standalone="yes"?>
<Relationships xmlns="http://schemas.openxmlformats.org/package/2006/relationships"><Relationship Id="rId8" Type="http://schemas.openxmlformats.org/officeDocument/2006/relationships/hyperlink" Target="http://www.nichd.nih.gov/about/staff/Pages/bio.aspx?nih_id=0010173910" TargetMode="External"/><Relationship Id="rId13" Type="http://schemas.openxmlformats.org/officeDocument/2006/relationships/hyperlink" Target="http://www.nichd.nih.gov/research/supported/Pages/cdrcp.aspx" TargetMode="External"/><Relationship Id="rId3" Type="http://schemas.openxmlformats.org/officeDocument/2006/relationships/hyperlink" Target="mailto:depaolol@mail.nih.gov" TargetMode="External"/><Relationship Id="rId7" Type="http://schemas.openxmlformats.org/officeDocument/2006/relationships/hyperlink" Target="http://www.nichd.nih.gov/research/supported/Pages/rmn.aspx" TargetMode="External"/><Relationship Id="rId12" Type="http://schemas.openxmlformats.org/officeDocument/2006/relationships/hyperlink" Target="http://www.nichd.nih.gov/research/supported/Pages/cctn.aspx" TargetMode="External"/><Relationship Id="rId2" Type="http://schemas.openxmlformats.org/officeDocument/2006/relationships/hyperlink" Target="http://www.nichd.nih.gov/about/staff/pages/bio.aspx?nih_id=0010059920" TargetMode="External"/><Relationship Id="rId1" Type="http://schemas.openxmlformats.org/officeDocument/2006/relationships/slideLayout" Target="../slideLayouts/slideLayout24.xml"/><Relationship Id="rId6" Type="http://schemas.openxmlformats.org/officeDocument/2006/relationships/hyperlink" Target="http://www.nichd.nih.gov/research/supported/Pages/NCTRI.aspx" TargetMode="External"/><Relationship Id="rId11" Type="http://schemas.openxmlformats.org/officeDocument/2006/relationships/hyperlink" Target="http://www.nichd.nih.gov/research/supported/Pages/chemicalsynth.aspx" TargetMode="External"/><Relationship Id="rId5" Type="http://schemas.openxmlformats.org/officeDocument/2006/relationships/hyperlink" Target="http://www.nichd.nih.gov/research/supported/Pages/dp-db.aspx" TargetMode="External"/><Relationship Id="rId15" Type="http://schemas.openxmlformats.org/officeDocument/2006/relationships/hyperlink" Target="http://www.nichd.nih.gov/research/supported/Pages/mcf.aspx" TargetMode="External"/><Relationship Id="rId10" Type="http://schemas.openxmlformats.org/officeDocument/2006/relationships/hyperlink" Target="http://www.nichd.nih.gov/research/supported/Pages/biotest.aspx" TargetMode="External"/><Relationship Id="rId4" Type="http://schemas.openxmlformats.org/officeDocument/2006/relationships/hyperlink" Target="http://www.nichd.nih.gov/research/supported/Pages/cpdr.aspx" TargetMode="External"/><Relationship Id="rId9" Type="http://schemas.openxmlformats.org/officeDocument/2006/relationships/hyperlink" Target="mailto:mackayt@mail.nih.gov" TargetMode="External"/><Relationship Id="rId14" Type="http://schemas.openxmlformats.org/officeDocument/2006/relationships/hyperlink" Target="http://www.nichd.nih.gov/research/supported/Pages/mcdp.aspx" TargetMode="Externa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9.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5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69.xml"/><Relationship Id="rId4" Type="http://schemas.openxmlformats.org/officeDocument/2006/relationships/image" Target="../media/image189.png"/></Relationships>
</file>

<file path=ppt/slides/_rels/slide25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4.xml"/><Relationship Id="rId1" Type="http://schemas.openxmlformats.org/officeDocument/2006/relationships/slideLayout" Target="../slideLayouts/slideLayout116.xml"/><Relationship Id="rId5" Type="http://schemas.openxmlformats.org/officeDocument/2006/relationships/image" Target="../media/image192.jpeg"/><Relationship Id="rId4" Type="http://schemas.openxmlformats.org/officeDocument/2006/relationships/image" Target="../media/image191.jpeg"/></Relationships>
</file>

<file path=ppt/slides/_rels/slide25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hyperlink" Target="http://www.niams.nih.gov/" TargetMode="External"/><Relationship Id="rId26" Type="http://schemas.openxmlformats.org/officeDocument/2006/relationships/hyperlink" Target="http://www.nidcr.nih.gov/" TargetMode="External"/><Relationship Id="rId39" Type="http://schemas.openxmlformats.org/officeDocument/2006/relationships/image" Target="../media/image24.png"/><Relationship Id="rId21" Type="http://schemas.openxmlformats.org/officeDocument/2006/relationships/image" Target="../media/image196.jpeg"/><Relationship Id="rId34" Type="http://schemas.openxmlformats.org/officeDocument/2006/relationships/hyperlink" Target="http://www.nigms.nih.gov/" TargetMode="External"/><Relationship Id="rId42" Type="http://schemas.openxmlformats.org/officeDocument/2006/relationships/hyperlink" Target="http://www.nlm.nih.gov/" TargetMode="External"/><Relationship Id="rId47" Type="http://schemas.openxmlformats.org/officeDocument/2006/relationships/image" Target="../media/image202.png"/><Relationship Id="rId50" Type="http://schemas.openxmlformats.org/officeDocument/2006/relationships/hyperlink" Target="http://www.nccam.nih.gov/" TargetMode="External"/><Relationship Id="rId55" Type="http://schemas.openxmlformats.org/officeDocument/2006/relationships/image" Target="../media/image204.png"/><Relationship Id="rId7" Type="http://schemas.openxmlformats.org/officeDocument/2006/relationships/image" Target="../media/image23.png"/><Relationship Id="rId2" Type="http://schemas.openxmlformats.org/officeDocument/2006/relationships/notesSlide" Target="../notesSlides/notesSlide165.xml"/><Relationship Id="rId16" Type="http://schemas.openxmlformats.org/officeDocument/2006/relationships/hyperlink" Target="http://www.niaid.nih.gov/" TargetMode="External"/><Relationship Id="rId29" Type="http://schemas.openxmlformats.org/officeDocument/2006/relationships/image" Target="../media/image199.png"/><Relationship Id="rId11" Type="http://schemas.openxmlformats.org/officeDocument/2006/relationships/image" Target="../media/image25.png"/><Relationship Id="rId24" Type="http://schemas.openxmlformats.org/officeDocument/2006/relationships/hyperlink" Target="http://www.nidcd.nih.gov/" TargetMode="External"/><Relationship Id="rId32" Type="http://schemas.openxmlformats.org/officeDocument/2006/relationships/hyperlink" Target="http://www.niehs.nih.gov/" TargetMode="External"/><Relationship Id="rId37" Type="http://schemas.openxmlformats.org/officeDocument/2006/relationships/image" Target="../media/image201.jpeg"/><Relationship Id="rId40" Type="http://schemas.openxmlformats.org/officeDocument/2006/relationships/hyperlink" Target="http://www.ninr.nih.gov/" TargetMode="External"/><Relationship Id="rId45" Type="http://schemas.openxmlformats.org/officeDocument/2006/relationships/image" Target="../media/image43.png"/><Relationship Id="rId53" Type="http://schemas.openxmlformats.org/officeDocument/2006/relationships/image" Target="../media/image47.png"/><Relationship Id="rId5" Type="http://schemas.openxmlformats.org/officeDocument/2006/relationships/image" Target="../media/image22.png"/><Relationship Id="rId19" Type="http://schemas.openxmlformats.org/officeDocument/2006/relationships/image" Target="../media/image106.png"/><Relationship Id="rId4" Type="http://schemas.openxmlformats.org/officeDocument/2006/relationships/hyperlink" Target="http://www.nci.nih.gov/" TargetMode="External"/><Relationship Id="rId9" Type="http://schemas.openxmlformats.org/officeDocument/2006/relationships/image" Target="../media/image194.png"/><Relationship Id="rId14" Type="http://schemas.openxmlformats.org/officeDocument/2006/relationships/hyperlink" Target="http://www.niaaa.nih.gov/" TargetMode="External"/><Relationship Id="rId22" Type="http://schemas.openxmlformats.org/officeDocument/2006/relationships/hyperlink" Target="http://www.nichd.nih.gov/" TargetMode="External"/><Relationship Id="rId27" Type="http://schemas.openxmlformats.org/officeDocument/2006/relationships/image" Target="../media/image33.png"/><Relationship Id="rId30" Type="http://schemas.openxmlformats.org/officeDocument/2006/relationships/hyperlink" Target="http://www.nida.nih.gov/" TargetMode="External"/><Relationship Id="rId35" Type="http://schemas.openxmlformats.org/officeDocument/2006/relationships/image" Target="../media/image200.jpeg"/><Relationship Id="rId43" Type="http://schemas.openxmlformats.org/officeDocument/2006/relationships/image" Target="../media/image39.png"/><Relationship Id="rId48" Type="http://schemas.openxmlformats.org/officeDocument/2006/relationships/hyperlink" Target="http://www.fic.nih.gov/" TargetMode="External"/><Relationship Id="rId56" Type="http://schemas.openxmlformats.org/officeDocument/2006/relationships/hyperlink" Target="http://clinicalcenter.nih.gov/" TargetMode="External"/><Relationship Id="rId8" Type="http://schemas.openxmlformats.org/officeDocument/2006/relationships/hyperlink" Target="http://www.nhlbi.nih.gov/" TargetMode="External"/><Relationship Id="rId51" Type="http://schemas.openxmlformats.org/officeDocument/2006/relationships/image" Target="../media/image21.png"/><Relationship Id="rId3" Type="http://schemas.openxmlformats.org/officeDocument/2006/relationships/image" Target="../media/image193.jpeg"/><Relationship Id="rId12" Type="http://schemas.openxmlformats.org/officeDocument/2006/relationships/hyperlink" Target="http://www.nia.nih.gov/" TargetMode="External"/><Relationship Id="rId17" Type="http://schemas.openxmlformats.org/officeDocument/2006/relationships/image" Target="../media/image29.png"/><Relationship Id="rId25" Type="http://schemas.openxmlformats.org/officeDocument/2006/relationships/image" Target="../media/image198.jpeg"/><Relationship Id="rId33" Type="http://schemas.openxmlformats.org/officeDocument/2006/relationships/image" Target="../media/image35.png"/><Relationship Id="rId38" Type="http://schemas.openxmlformats.org/officeDocument/2006/relationships/hyperlink" Target="http://www.ninds.nih.gov/" TargetMode="External"/><Relationship Id="rId46" Type="http://schemas.openxmlformats.org/officeDocument/2006/relationships/hyperlink" Target="http://www.csr.nih.gov/" TargetMode="External"/><Relationship Id="rId20" Type="http://schemas.openxmlformats.org/officeDocument/2006/relationships/hyperlink" Target="http://www.nibib.nih.gov/" TargetMode="External"/><Relationship Id="rId41" Type="http://schemas.openxmlformats.org/officeDocument/2006/relationships/image" Target="../media/image38.png"/><Relationship Id="rId54" Type="http://schemas.openxmlformats.org/officeDocument/2006/relationships/hyperlink" Target="http://www.ncrr.nih.gov/" TargetMode="External"/><Relationship Id="rId1" Type="http://schemas.openxmlformats.org/officeDocument/2006/relationships/slideLayout" Target="../slideLayouts/slideLayout113.xml"/><Relationship Id="rId6" Type="http://schemas.openxmlformats.org/officeDocument/2006/relationships/hyperlink" Target="http://www.nei.nih.gov/" TargetMode="External"/><Relationship Id="rId15" Type="http://schemas.openxmlformats.org/officeDocument/2006/relationships/image" Target="../media/image195.png"/><Relationship Id="rId23" Type="http://schemas.openxmlformats.org/officeDocument/2006/relationships/image" Target="../media/image197.png"/><Relationship Id="rId28" Type="http://schemas.openxmlformats.org/officeDocument/2006/relationships/hyperlink" Target="http://www.niddk.nih.gov/" TargetMode="External"/><Relationship Id="rId36" Type="http://schemas.openxmlformats.org/officeDocument/2006/relationships/hyperlink" Target="http://www.nimh.nih.gov/" TargetMode="External"/><Relationship Id="rId49" Type="http://schemas.openxmlformats.org/officeDocument/2006/relationships/image" Target="../media/image203.png"/><Relationship Id="rId57" Type="http://schemas.openxmlformats.org/officeDocument/2006/relationships/image" Target="../media/image45.png"/><Relationship Id="rId10" Type="http://schemas.openxmlformats.org/officeDocument/2006/relationships/hyperlink" Target="http://www.nhgri.nih.gov/" TargetMode="External"/><Relationship Id="rId31" Type="http://schemas.openxmlformats.org/officeDocument/2006/relationships/image" Target="../media/image32.png"/><Relationship Id="rId44" Type="http://schemas.openxmlformats.org/officeDocument/2006/relationships/hyperlink" Target="http://www.cit.nih.gov/" TargetMode="External"/><Relationship Id="rId52" Type="http://schemas.openxmlformats.org/officeDocument/2006/relationships/hyperlink" Target="http://www.ncmhd.nih.gov/" TargetMode="External"/></Relationships>
</file>

<file path=ppt/slides/_rels/slide25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11.xml"/><Relationship Id="rId1" Type="http://schemas.openxmlformats.org/officeDocument/2006/relationships/vmlDrawing" Target="../drawings/vmlDrawing8.vml"/><Relationship Id="rId5" Type="http://schemas.openxmlformats.org/officeDocument/2006/relationships/hyperlink" Target="http://officeofbudget.od.nih.gov/index.htm" TargetMode="External"/><Relationship Id="rId4" Type="http://schemas.openxmlformats.org/officeDocument/2006/relationships/image" Target="../media/image205.emf"/></Relationships>
</file>

<file path=ppt/slides/_rels/slide2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66.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60.png"/></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15.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11.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11.xml"/><Relationship Id="rId1" Type="http://schemas.openxmlformats.org/officeDocument/2006/relationships/vmlDrawing" Target="../drawings/vmlDrawing9.vml"/><Relationship Id="rId5" Type="http://schemas.openxmlformats.org/officeDocument/2006/relationships/image" Target="../media/image207.emf"/><Relationship Id="rId4" Type="http://schemas.openxmlformats.org/officeDocument/2006/relationships/oleObject" Target="../embeddings/oleObject14.bin"/></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11.xml"/><Relationship Id="rId1" Type="http://schemas.openxmlformats.org/officeDocument/2006/relationships/vmlDrawing" Target="../drawings/vmlDrawing10.vml"/><Relationship Id="rId5" Type="http://schemas.openxmlformats.org/officeDocument/2006/relationships/image" Target="../media/image208.emf"/><Relationship Id="rId4" Type="http://schemas.openxmlformats.org/officeDocument/2006/relationships/oleObject" Target="../embeddings/oleObject15.bin"/></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11.xml"/></Relationships>
</file>

<file path=ppt/slides/_rels/slide265.xml.rels><?xml version="1.0" encoding="UTF-8" standalone="yes"?>
<Relationships xmlns="http://schemas.openxmlformats.org/package/2006/relationships"><Relationship Id="rId3" Type="http://schemas.openxmlformats.org/officeDocument/2006/relationships/hyperlink" Target="http://grants.nih.gov/grants/policy/nihgps_2003/NIHGPS_Part10.htm#_Toc54600187" TargetMode="External"/><Relationship Id="rId2" Type="http://schemas.openxmlformats.org/officeDocument/2006/relationships/notesSlide" Target="../notesSlides/notesSlide172.xml"/><Relationship Id="rId1" Type="http://schemas.openxmlformats.org/officeDocument/2006/relationships/slideLayout" Target="../slideLayouts/slideLayout111.xml"/><Relationship Id="rId4" Type="http://schemas.openxmlformats.org/officeDocument/2006/relationships/hyperlink" Target="http://grants.nih.gov/training/nrsa.htm" TargetMode="Externa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1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1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1.xml"/></Relationships>
</file>

<file path=ppt/slides/_rels/slide26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76.xml"/><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70.xml.rels><?xml version="1.0" encoding="UTF-8" standalone="yes"?>
<Relationships xmlns="http://schemas.openxmlformats.org/package/2006/relationships"><Relationship Id="rId3" Type="http://schemas.openxmlformats.org/officeDocument/2006/relationships/hyperlink" Target="http://grants.nih.gov/training/F_files_nrsa.htm" TargetMode="External"/><Relationship Id="rId2" Type="http://schemas.openxmlformats.org/officeDocument/2006/relationships/notesSlide" Target="../notesSlides/notesSlide177.xml"/><Relationship Id="rId1" Type="http://schemas.openxmlformats.org/officeDocument/2006/relationships/slideLayout" Target="../slideLayouts/slideLayout11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0.xml"/><Relationship Id="rId1" Type="http://schemas.openxmlformats.org/officeDocument/2006/relationships/slideLayout" Target="../slideLayouts/slideLayout116.xml"/><Relationship Id="rId4" Type="http://schemas.openxmlformats.org/officeDocument/2006/relationships/image" Target="../media/image211.png"/></Relationships>
</file>

<file path=ppt/slides/_rels/slide2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1.xml"/><Relationship Id="rId1" Type="http://schemas.openxmlformats.org/officeDocument/2006/relationships/slideLayout" Target="../slideLayouts/slideLayout116.xml"/><Relationship Id="rId4" Type="http://schemas.openxmlformats.org/officeDocument/2006/relationships/image" Target="../media/image213.png"/></Relationships>
</file>

<file path=ppt/slides/_rels/slide27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2.xml"/><Relationship Id="rId1" Type="http://schemas.openxmlformats.org/officeDocument/2006/relationships/slideLayout" Target="../slideLayouts/slideLayout116.xml"/><Relationship Id="rId4" Type="http://schemas.openxmlformats.org/officeDocument/2006/relationships/image" Target="../media/image214.png"/></Relationships>
</file>

<file path=ppt/slides/_rels/slide277.x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notesSlide" Target="../notesSlides/notesSlide183.xml"/><Relationship Id="rId1" Type="http://schemas.openxmlformats.org/officeDocument/2006/relationships/slideLayout" Target="../slideLayouts/slideLayout11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1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86.xml"/><Relationship Id="rId4" Type="http://schemas.openxmlformats.org/officeDocument/2006/relationships/image" Target="../media/image62.png"/></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1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1.xml"/></Relationships>
</file>

<file path=ppt/slides/_rels/slide28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9.xml"/><Relationship Id="rId1" Type="http://schemas.openxmlformats.org/officeDocument/2006/relationships/slideLayout" Target="../slideLayouts/slideLayout116.xml"/><Relationship Id="rId6" Type="http://schemas.openxmlformats.org/officeDocument/2006/relationships/hyperlink" Target="http://grants1.nih.gov/training/careerdevelopmentawards.htm" TargetMode="External"/><Relationship Id="rId5" Type="http://schemas.openxmlformats.org/officeDocument/2006/relationships/hyperlink" Target="http://grants1.nih.gov/training/nrsa.htm" TargetMode="External"/><Relationship Id="rId4" Type="http://schemas.openxmlformats.org/officeDocument/2006/relationships/hyperlink" Target="http://grants1.nih.gov/training/extramural.htm" TargetMode="External"/></Relationships>
</file>

<file path=ppt/slides/_rels/slide28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90.xml"/><Relationship Id="rId1" Type="http://schemas.openxmlformats.org/officeDocument/2006/relationships/slideLayout" Target="../slideLayouts/slideLayout116.xml"/></Relationships>
</file>

<file path=ppt/slides/_rels/slide285.xml.rels><?xml version="1.0" encoding="UTF-8" standalone="yes"?>
<Relationships xmlns="http://schemas.openxmlformats.org/package/2006/relationships"><Relationship Id="rId3" Type="http://schemas.openxmlformats.org/officeDocument/2006/relationships/hyperlink" Target="http://www.lrp.nih.gov/" TargetMode="External"/><Relationship Id="rId2" Type="http://schemas.openxmlformats.org/officeDocument/2006/relationships/notesSlide" Target="../notesSlides/notesSlide191.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86.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4.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hyperlink" Target="http://grants2.nih.gov/grants/funding/ac.pdf" TargetMode="External"/><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hyperlink" Target="http://grants1.nih.gov/grants/funding/r01.htm" TargetMode="External"/><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hyperlink" Target="http://grants.nih.gov/grants/guide/pa-files/PA-13-302.html" TargetMode="Externa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hyperlink" Target="http://grants.nih.gov/grants/guide/pa-files/PA-13-304.html" TargetMode="Externa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2" Type="http://schemas.openxmlformats.org/officeDocument/2006/relationships/hyperlink" Target="http://grants.nih.gov/grants/guide/pa-files/PA-13-303.html" TargetMode="Externa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hyperlink" Target="http://grants.nih.gov/grants/funding/area.htm" TargetMode="Externa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hyperlink" Target="http://grants.nih.gov/grants/guide/pa-files/PA-13-347.html" TargetMode="Externa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hyperlink" Target="http://www.nih.gov/icd/index.html" TargetMode="External"/><Relationship Id="rId2" Type="http://schemas.openxmlformats.org/officeDocument/2006/relationships/hyperlink" Target="http://grants.nih.gov/grants/funding/sbir.htm" TargetMode="External"/><Relationship Id="rId1" Type="http://schemas.openxmlformats.org/officeDocument/2006/relationships/slideLayout" Target="../slideLayouts/slideLayout81.xml"/><Relationship Id="rId4" Type="http://schemas.openxmlformats.org/officeDocument/2006/relationships/hyperlink" Target="http://grants.nih.gov/grants/guide/pa-files/PA-12-089.html"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nih.gov/icd/index.html" TargetMode="External"/><Relationship Id="rId2" Type="http://schemas.openxmlformats.org/officeDocument/2006/relationships/hyperlink" Target="http://grants.nih.gov/grants/funding/sbir.htm" TargetMode="External"/><Relationship Id="rId1" Type="http://schemas.openxmlformats.org/officeDocument/2006/relationships/slideLayout" Target="../slideLayouts/slideLayout81.xml"/><Relationship Id="rId4" Type="http://schemas.openxmlformats.org/officeDocument/2006/relationships/hyperlink" Target="http://grants.nih.gov/grants/guide/pa-files/PA-12-088.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0.xml"/><Relationship Id="rId1" Type="http://schemas.openxmlformats.org/officeDocument/2006/relationships/tags" Target="../tags/tag3.xml"/></Relationships>
</file>

<file path=ppt/slides/_rels/slide53.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notesSlide" Target="../notesSlides/notesSlide32.xml"/><Relationship Id="rId7" Type="http://schemas.openxmlformats.org/officeDocument/2006/relationships/oleObject" Target="../embeddings/oleObject4.bin"/><Relationship Id="rId12" Type="http://schemas.openxmlformats.org/officeDocument/2006/relationships/image" Target="../media/image72.wmf"/><Relationship Id="rId2" Type="http://schemas.openxmlformats.org/officeDocument/2006/relationships/slideLayout" Target="../slideLayouts/slideLayout80.xml"/><Relationship Id="rId1" Type="http://schemas.openxmlformats.org/officeDocument/2006/relationships/vmlDrawing" Target="../drawings/vmlDrawing5.vml"/><Relationship Id="rId6" Type="http://schemas.openxmlformats.org/officeDocument/2006/relationships/audio" Target="../media/audio3.wav"/><Relationship Id="rId11" Type="http://schemas.openxmlformats.org/officeDocument/2006/relationships/oleObject" Target="../embeddings/oleObject6.bin"/><Relationship Id="rId5" Type="http://schemas.openxmlformats.org/officeDocument/2006/relationships/audio" Target="../media/audio2.wav"/><Relationship Id="rId10" Type="http://schemas.openxmlformats.org/officeDocument/2006/relationships/image" Target="../media/image71.wmf"/><Relationship Id="rId4" Type="http://schemas.openxmlformats.org/officeDocument/2006/relationships/audio" Target="../media/audio1.wav"/><Relationship Id="rId9"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3" Type="http://schemas.openxmlformats.org/officeDocument/2006/relationships/hyperlink" Target="http://grants.nih.gov/grants/new_investigators/index.htm" TargetMode="External"/><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hyperlink" Target="http://nih-extramural-intranet.od.nih.gov/nih/topics/coop/" TargetMode="External"/><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0.xml"/></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66.xml"/><Relationship Id="rId7" Type="http://schemas.openxmlformats.org/officeDocument/2006/relationships/image" Target="../media/image78.wmf"/><Relationship Id="rId2" Type="http://schemas.openxmlformats.org/officeDocument/2006/relationships/slideLayout" Target="../slideLayouts/slideLayout92.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80.wmf"/><Relationship Id="rId5" Type="http://schemas.openxmlformats.org/officeDocument/2006/relationships/image" Target="../media/image77.e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79.wmf"/></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8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95600"/>
            <a:ext cx="9144000" cy="1295400"/>
          </a:xfrm>
        </p:spPr>
        <p:txBody>
          <a:bodyPr/>
          <a:lstStyle/>
          <a:p>
            <a:r>
              <a:rPr lang="en-US" sz="4400" dirty="0">
                <a:solidFill>
                  <a:schemeClr val="bg1"/>
                </a:solidFill>
                <a:ea typeface="ＭＳ Ｐゴシック" pitchFamily="34" charset="-128"/>
              </a:rPr>
              <a:t>Fundamentals of</a:t>
            </a:r>
            <a:br>
              <a:rPr lang="en-US" sz="4400" dirty="0">
                <a:solidFill>
                  <a:schemeClr val="bg1"/>
                </a:solidFill>
                <a:ea typeface="ＭＳ Ｐゴシック" pitchFamily="34" charset="-128"/>
              </a:rPr>
            </a:br>
            <a:r>
              <a:rPr lang="en-US" sz="4400" dirty="0">
                <a:solidFill>
                  <a:schemeClr val="bg1"/>
                </a:solidFill>
                <a:ea typeface="ＭＳ Ｐゴシック" pitchFamily="34" charset="-128"/>
              </a:rPr>
              <a:t>NIH Extramural Activities</a:t>
            </a:r>
            <a:endParaRPr lang="en-US" dirty="0">
              <a:solidFill>
                <a:schemeClr val="bg1"/>
              </a:solidFill>
            </a:endParaRPr>
          </a:p>
        </p:txBody>
      </p:sp>
      <p:sp>
        <p:nvSpPr>
          <p:cNvPr id="3" name="Text Placeholder 2"/>
          <p:cNvSpPr>
            <a:spLocks noGrp="1"/>
          </p:cNvSpPr>
          <p:nvPr>
            <p:ph type="body" idx="1"/>
          </p:nvPr>
        </p:nvSpPr>
        <p:spPr>
          <a:xfrm>
            <a:off x="381000" y="4648200"/>
            <a:ext cx="7772400" cy="1509712"/>
          </a:xfrm>
        </p:spPr>
        <p:txBody>
          <a:bodyPr/>
          <a:lstStyle/>
          <a:p>
            <a:r>
              <a:rPr lang="en-US" dirty="0" smtClean="0"/>
              <a:t>August 24, 2015</a:t>
            </a:r>
            <a:endParaRPr lang="en-US" dirty="0"/>
          </a:p>
          <a:p>
            <a:r>
              <a:rPr lang="en-US" dirty="0" smtClean="0"/>
              <a:t>University of Buffalo</a:t>
            </a:r>
          </a:p>
          <a:p>
            <a:r>
              <a:rPr lang="en-US" dirty="0"/>
              <a:t>Buffalo, New York</a:t>
            </a:r>
          </a:p>
          <a:p>
            <a:endParaRPr lang="en-US" dirty="0"/>
          </a:p>
        </p:txBody>
      </p:sp>
    </p:spTree>
    <p:extLst>
      <p:ext uri="{BB962C8B-B14F-4D97-AF65-F5344CB8AC3E}">
        <p14:creationId xmlns:p14="http://schemas.microsoft.com/office/powerpoint/2010/main" val="2767375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2400" y="1447800"/>
            <a:ext cx="8686800" cy="5257800"/>
          </a:xfrm>
          <a:prstGeom prst="rect">
            <a:avLst/>
          </a:prstGeom>
          <a:solidFill>
            <a:srgbClr val="FFCCFF"/>
          </a:solidFill>
          <a:ln w="12700">
            <a:solidFill>
              <a:schemeClr val="tx1"/>
            </a:solidFill>
            <a:miter lim="800000"/>
            <a:headEnd type="none" w="sm" len="sm"/>
            <a:tailEnd type="none" w="sm" len="sm"/>
          </a:ln>
        </p:spPr>
        <p:txBody>
          <a:bodyPr wrap="none" anchor="ctr"/>
          <a:lstStyle/>
          <a:p>
            <a:pPr algn="ctr"/>
            <a:endParaRPr lang="en-US">
              <a:solidFill>
                <a:prstClr val="black"/>
              </a:solidFill>
              <a:cs typeface="Arial" pitchFamily="34" charset="0"/>
            </a:endParaRPr>
          </a:p>
        </p:txBody>
      </p:sp>
      <p:sp>
        <p:nvSpPr>
          <p:cNvPr id="47107" name="Rectangle 3"/>
          <p:cNvSpPr>
            <a:spLocks noChangeArrowheads="1"/>
          </p:cNvSpPr>
          <p:nvPr/>
        </p:nvSpPr>
        <p:spPr bwMode="auto">
          <a:xfrm>
            <a:off x="0" y="0"/>
            <a:ext cx="9144000" cy="6858000"/>
          </a:xfrm>
          <a:prstGeom prst="rect">
            <a:avLst/>
          </a:prstGeom>
          <a:solidFill>
            <a:schemeClr val="bg1"/>
          </a:solidFill>
          <a:ln w="12700">
            <a:solidFill>
              <a:schemeClr val="tx1"/>
            </a:solidFill>
            <a:miter lim="800000"/>
            <a:headEnd type="none" w="sm" len="sm"/>
            <a:tailEnd type="none" w="sm" len="sm"/>
          </a:ln>
        </p:spPr>
        <p:txBody>
          <a:bodyPr wrap="none" anchor="ctr"/>
          <a:lstStyle/>
          <a:p>
            <a:pPr algn="ctr" eaLnBrk="0" hangingPunct="0"/>
            <a:endParaRPr lang="en-US" sz="4400" b="1">
              <a:solidFill>
                <a:srgbClr val="000000"/>
              </a:solidFill>
              <a:cs typeface="Arial" pitchFamily="34" charset="0"/>
            </a:endParaRPr>
          </a:p>
        </p:txBody>
      </p:sp>
      <p:sp>
        <p:nvSpPr>
          <p:cNvPr id="47108" name="Rectangle 4"/>
          <p:cNvSpPr>
            <a:spLocks noChangeArrowheads="1"/>
          </p:cNvSpPr>
          <p:nvPr/>
        </p:nvSpPr>
        <p:spPr bwMode="auto">
          <a:xfrm>
            <a:off x="3200400" y="838200"/>
            <a:ext cx="2667000" cy="5969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09" name="Line 5"/>
          <p:cNvSpPr>
            <a:spLocks noChangeShapeType="1"/>
          </p:cNvSpPr>
          <p:nvPr/>
        </p:nvSpPr>
        <p:spPr bwMode="auto">
          <a:xfrm>
            <a:off x="4572000" y="1460500"/>
            <a:ext cx="0" cy="1270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10" name="Line 6"/>
          <p:cNvSpPr>
            <a:spLocks noChangeShapeType="1"/>
          </p:cNvSpPr>
          <p:nvPr/>
        </p:nvSpPr>
        <p:spPr bwMode="auto">
          <a:xfrm>
            <a:off x="4572000" y="1676400"/>
            <a:ext cx="0" cy="4191000"/>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11" name="Freeform 7"/>
          <p:cNvSpPr>
            <a:spLocks/>
          </p:cNvSpPr>
          <p:nvPr/>
        </p:nvSpPr>
        <p:spPr bwMode="auto">
          <a:xfrm>
            <a:off x="2281238" y="1600200"/>
            <a:ext cx="1606550" cy="230188"/>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12" name="Rectangle 8"/>
          <p:cNvSpPr>
            <a:spLocks noChangeArrowheads="1"/>
          </p:cNvSpPr>
          <p:nvPr/>
        </p:nvSpPr>
        <p:spPr bwMode="auto">
          <a:xfrm>
            <a:off x="1651000" y="18415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13" name="Freeform 9"/>
          <p:cNvSpPr>
            <a:spLocks/>
          </p:cNvSpPr>
          <p:nvPr/>
        </p:nvSpPr>
        <p:spPr bwMode="auto">
          <a:xfrm>
            <a:off x="4572000" y="16002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14" name="Rectangle 10"/>
          <p:cNvSpPr>
            <a:spLocks noChangeArrowheads="1"/>
          </p:cNvSpPr>
          <p:nvPr/>
        </p:nvSpPr>
        <p:spPr bwMode="auto">
          <a:xfrm>
            <a:off x="4708525" y="18415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15" name="Freeform 11"/>
          <p:cNvSpPr>
            <a:spLocks/>
          </p:cNvSpPr>
          <p:nvPr/>
        </p:nvSpPr>
        <p:spPr bwMode="auto">
          <a:xfrm>
            <a:off x="5257800" y="16002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16" name="Rectangle 12"/>
          <p:cNvSpPr>
            <a:spLocks noChangeArrowheads="1"/>
          </p:cNvSpPr>
          <p:nvPr/>
        </p:nvSpPr>
        <p:spPr bwMode="auto">
          <a:xfrm>
            <a:off x="6194425" y="18415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17" name="Freeform 13"/>
          <p:cNvSpPr>
            <a:spLocks/>
          </p:cNvSpPr>
          <p:nvPr/>
        </p:nvSpPr>
        <p:spPr bwMode="auto">
          <a:xfrm>
            <a:off x="3765550" y="2667000"/>
            <a:ext cx="808038" cy="230188"/>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18" name="Rectangle 14"/>
          <p:cNvSpPr>
            <a:spLocks noChangeArrowheads="1"/>
          </p:cNvSpPr>
          <p:nvPr/>
        </p:nvSpPr>
        <p:spPr bwMode="auto">
          <a:xfrm>
            <a:off x="3098800" y="29083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19" name="Freeform 15"/>
          <p:cNvSpPr>
            <a:spLocks/>
          </p:cNvSpPr>
          <p:nvPr/>
        </p:nvSpPr>
        <p:spPr bwMode="auto">
          <a:xfrm>
            <a:off x="2279650" y="2667000"/>
            <a:ext cx="1608138" cy="230188"/>
          </a:xfrm>
          <a:custGeom>
            <a:avLst/>
            <a:gdLst>
              <a:gd name="T0" fmla="*/ 0 w 1013"/>
              <a:gd name="T1" fmla="*/ 2147483647 h 145"/>
              <a:gd name="T2" fmla="*/ 0 w 1013"/>
              <a:gd name="T3" fmla="*/ 0 h 145"/>
              <a:gd name="T4" fmla="*/ 2147483647 w 1013"/>
              <a:gd name="T5" fmla="*/ 0 h 145"/>
              <a:gd name="T6" fmla="*/ 0 60000 65536"/>
              <a:gd name="T7" fmla="*/ 0 60000 65536"/>
              <a:gd name="T8" fmla="*/ 0 60000 65536"/>
              <a:gd name="T9" fmla="*/ 0 w 1013"/>
              <a:gd name="T10" fmla="*/ 0 h 145"/>
              <a:gd name="T11" fmla="*/ 1013 w 1013"/>
              <a:gd name="T12" fmla="*/ 145 h 145"/>
            </a:gdLst>
            <a:ahLst/>
            <a:cxnLst>
              <a:cxn ang="T6">
                <a:pos x="T0" y="T1"/>
              </a:cxn>
              <a:cxn ang="T7">
                <a:pos x="T2" y="T3"/>
              </a:cxn>
              <a:cxn ang="T8">
                <a:pos x="T4" y="T5"/>
              </a:cxn>
            </a:cxnLst>
            <a:rect l="T9" t="T10" r="T11" b="T12"/>
            <a:pathLst>
              <a:path w="1013" h="145">
                <a:moveTo>
                  <a:pt x="0" y="144"/>
                </a:moveTo>
                <a:lnTo>
                  <a:pt x="0" y="0"/>
                </a:lnTo>
                <a:lnTo>
                  <a:pt x="1012"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20" name="Rectangle 16"/>
          <p:cNvSpPr>
            <a:spLocks noChangeArrowheads="1"/>
          </p:cNvSpPr>
          <p:nvPr/>
        </p:nvSpPr>
        <p:spPr bwMode="auto">
          <a:xfrm>
            <a:off x="1651000" y="29083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21" name="Freeform 17"/>
          <p:cNvSpPr>
            <a:spLocks/>
          </p:cNvSpPr>
          <p:nvPr/>
        </p:nvSpPr>
        <p:spPr bwMode="auto">
          <a:xfrm>
            <a:off x="4572000" y="26670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22" name="Rectangle 18"/>
          <p:cNvSpPr>
            <a:spLocks noChangeArrowheads="1"/>
          </p:cNvSpPr>
          <p:nvPr/>
        </p:nvSpPr>
        <p:spPr bwMode="auto">
          <a:xfrm>
            <a:off x="4708525" y="29083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23" name="Freeform 19"/>
          <p:cNvSpPr>
            <a:spLocks/>
          </p:cNvSpPr>
          <p:nvPr/>
        </p:nvSpPr>
        <p:spPr bwMode="auto">
          <a:xfrm>
            <a:off x="5257800" y="26670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24" name="Rectangle 20"/>
          <p:cNvSpPr>
            <a:spLocks noChangeArrowheads="1"/>
          </p:cNvSpPr>
          <p:nvPr/>
        </p:nvSpPr>
        <p:spPr bwMode="auto">
          <a:xfrm>
            <a:off x="6194425" y="29083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25" name="Freeform 21"/>
          <p:cNvSpPr>
            <a:spLocks/>
          </p:cNvSpPr>
          <p:nvPr/>
        </p:nvSpPr>
        <p:spPr bwMode="auto">
          <a:xfrm>
            <a:off x="795338" y="1600200"/>
            <a:ext cx="1606550" cy="230188"/>
          </a:xfrm>
          <a:custGeom>
            <a:avLst/>
            <a:gdLst>
              <a:gd name="T0" fmla="*/ 0 w 1012"/>
              <a:gd name="T1" fmla="*/ 2147483647 h 145"/>
              <a:gd name="T2" fmla="*/ 0 w 1012"/>
              <a:gd name="T3" fmla="*/ 0 h 145"/>
              <a:gd name="T4" fmla="*/ 2147483647 w 1012"/>
              <a:gd name="T5" fmla="*/ 0 h 145"/>
              <a:gd name="T6" fmla="*/ 0 60000 65536"/>
              <a:gd name="T7" fmla="*/ 0 60000 65536"/>
              <a:gd name="T8" fmla="*/ 0 60000 65536"/>
              <a:gd name="T9" fmla="*/ 0 w 1012"/>
              <a:gd name="T10" fmla="*/ 0 h 145"/>
              <a:gd name="T11" fmla="*/ 1012 w 1012"/>
              <a:gd name="T12" fmla="*/ 145 h 145"/>
            </a:gdLst>
            <a:ahLst/>
            <a:cxnLst>
              <a:cxn ang="T6">
                <a:pos x="T0" y="T1"/>
              </a:cxn>
              <a:cxn ang="T7">
                <a:pos x="T2" y="T3"/>
              </a:cxn>
              <a:cxn ang="T8">
                <a:pos x="T4" y="T5"/>
              </a:cxn>
            </a:cxnLst>
            <a:rect l="T9" t="T10" r="T11" b="T12"/>
            <a:pathLst>
              <a:path w="1012" h="145">
                <a:moveTo>
                  <a:pt x="0" y="144"/>
                </a:moveTo>
                <a:lnTo>
                  <a:pt x="0" y="0"/>
                </a:lnTo>
                <a:lnTo>
                  <a:pt x="1011"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26" name="Rectangle 22"/>
          <p:cNvSpPr>
            <a:spLocks noChangeArrowheads="1"/>
          </p:cNvSpPr>
          <p:nvPr/>
        </p:nvSpPr>
        <p:spPr bwMode="auto">
          <a:xfrm>
            <a:off x="165100" y="18415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27" name="Freeform 23"/>
          <p:cNvSpPr>
            <a:spLocks/>
          </p:cNvSpPr>
          <p:nvPr/>
        </p:nvSpPr>
        <p:spPr bwMode="auto">
          <a:xfrm>
            <a:off x="6705600" y="16002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28" name="Rectangle 24"/>
          <p:cNvSpPr>
            <a:spLocks noChangeArrowheads="1"/>
          </p:cNvSpPr>
          <p:nvPr/>
        </p:nvSpPr>
        <p:spPr bwMode="auto">
          <a:xfrm>
            <a:off x="7642225" y="18415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29" name="Freeform 25"/>
          <p:cNvSpPr>
            <a:spLocks/>
          </p:cNvSpPr>
          <p:nvPr/>
        </p:nvSpPr>
        <p:spPr bwMode="auto">
          <a:xfrm>
            <a:off x="806450" y="26670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30" name="Rectangle 26"/>
          <p:cNvSpPr>
            <a:spLocks noChangeArrowheads="1"/>
          </p:cNvSpPr>
          <p:nvPr/>
        </p:nvSpPr>
        <p:spPr bwMode="auto">
          <a:xfrm>
            <a:off x="165100" y="29083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31" name="Freeform 27"/>
          <p:cNvSpPr>
            <a:spLocks/>
          </p:cNvSpPr>
          <p:nvPr/>
        </p:nvSpPr>
        <p:spPr bwMode="auto">
          <a:xfrm>
            <a:off x="6781800" y="2667000"/>
            <a:ext cx="1514475" cy="230188"/>
          </a:xfrm>
          <a:custGeom>
            <a:avLst/>
            <a:gdLst>
              <a:gd name="T0" fmla="*/ 2147483647 w 954"/>
              <a:gd name="T1" fmla="*/ 2147483647 h 145"/>
              <a:gd name="T2" fmla="*/ 2147483647 w 954"/>
              <a:gd name="T3" fmla="*/ 0 h 145"/>
              <a:gd name="T4" fmla="*/ 0 w 954"/>
              <a:gd name="T5" fmla="*/ 0 h 145"/>
              <a:gd name="T6" fmla="*/ 0 60000 65536"/>
              <a:gd name="T7" fmla="*/ 0 60000 65536"/>
              <a:gd name="T8" fmla="*/ 0 60000 65536"/>
              <a:gd name="T9" fmla="*/ 0 w 954"/>
              <a:gd name="T10" fmla="*/ 0 h 145"/>
              <a:gd name="T11" fmla="*/ 954 w 954"/>
              <a:gd name="T12" fmla="*/ 145 h 145"/>
            </a:gdLst>
            <a:ahLst/>
            <a:cxnLst>
              <a:cxn ang="T6">
                <a:pos x="T0" y="T1"/>
              </a:cxn>
              <a:cxn ang="T7">
                <a:pos x="T2" y="T3"/>
              </a:cxn>
              <a:cxn ang="T8">
                <a:pos x="T4" y="T5"/>
              </a:cxn>
            </a:cxnLst>
            <a:rect l="T9" t="T10" r="T11" b="T12"/>
            <a:pathLst>
              <a:path w="954" h="145">
                <a:moveTo>
                  <a:pt x="953" y="144"/>
                </a:moveTo>
                <a:lnTo>
                  <a:pt x="953"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32" name="Rectangle 28"/>
          <p:cNvSpPr>
            <a:spLocks noChangeArrowheads="1"/>
          </p:cNvSpPr>
          <p:nvPr/>
        </p:nvSpPr>
        <p:spPr bwMode="auto">
          <a:xfrm>
            <a:off x="7686675" y="2908300"/>
            <a:ext cx="12160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33" name="Freeform 29"/>
          <p:cNvSpPr>
            <a:spLocks/>
          </p:cNvSpPr>
          <p:nvPr/>
        </p:nvSpPr>
        <p:spPr bwMode="auto">
          <a:xfrm>
            <a:off x="3786188" y="3733800"/>
            <a:ext cx="787400" cy="230188"/>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34" name="Rectangle 30"/>
          <p:cNvSpPr>
            <a:spLocks noChangeArrowheads="1"/>
          </p:cNvSpPr>
          <p:nvPr/>
        </p:nvSpPr>
        <p:spPr bwMode="auto">
          <a:xfrm>
            <a:off x="3136900" y="39751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35" name="Freeform 31"/>
          <p:cNvSpPr>
            <a:spLocks/>
          </p:cNvSpPr>
          <p:nvPr/>
        </p:nvSpPr>
        <p:spPr bwMode="auto">
          <a:xfrm>
            <a:off x="2254250" y="37338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36" name="Rectangle 32"/>
          <p:cNvSpPr>
            <a:spLocks noChangeArrowheads="1"/>
          </p:cNvSpPr>
          <p:nvPr/>
        </p:nvSpPr>
        <p:spPr bwMode="auto">
          <a:xfrm>
            <a:off x="1612900" y="39751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37" name="Freeform 33"/>
          <p:cNvSpPr>
            <a:spLocks/>
          </p:cNvSpPr>
          <p:nvPr/>
        </p:nvSpPr>
        <p:spPr bwMode="auto">
          <a:xfrm>
            <a:off x="4572000" y="37338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38" name="Rectangle 34"/>
          <p:cNvSpPr>
            <a:spLocks noChangeArrowheads="1"/>
          </p:cNvSpPr>
          <p:nvPr/>
        </p:nvSpPr>
        <p:spPr bwMode="auto">
          <a:xfrm>
            <a:off x="4708525" y="39751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39" name="Freeform 35"/>
          <p:cNvSpPr>
            <a:spLocks/>
          </p:cNvSpPr>
          <p:nvPr/>
        </p:nvSpPr>
        <p:spPr bwMode="auto">
          <a:xfrm>
            <a:off x="5257800" y="37338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40" name="Rectangle 36"/>
          <p:cNvSpPr>
            <a:spLocks noChangeArrowheads="1"/>
          </p:cNvSpPr>
          <p:nvPr/>
        </p:nvSpPr>
        <p:spPr bwMode="auto">
          <a:xfrm>
            <a:off x="6194425" y="39751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1" name="Freeform 37"/>
          <p:cNvSpPr>
            <a:spLocks/>
          </p:cNvSpPr>
          <p:nvPr/>
        </p:nvSpPr>
        <p:spPr bwMode="auto">
          <a:xfrm>
            <a:off x="806450" y="37338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42" name="Rectangle 38"/>
          <p:cNvSpPr>
            <a:spLocks noChangeArrowheads="1"/>
          </p:cNvSpPr>
          <p:nvPr/>
        </p:nvSpPr>
        <p:spPr bwMode="auto">
          <a:xfrm>
            <a:off x="165100" y="39751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3" name="Freeform 39"/>
          <p:cNvSpPr>
            <a:spLocks/>
          </p:cNvSpPr>
          <p:nvPr/>
        </p:nvSpPr>
        <p:spPr bwMode="auto">
          <a:xfrm>
            <a:off x="6705600" y="37338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44" name="Rectangle 40"/>
          <p:cNvSpPr>
            <a:spLocks noChangeArrowheads="1"/>
          </p:cNvSpPr>
          <p:nvPr/>
        </p:nvSpPr>
        <p:spPr bwMode="auto">
          <a:xfrm>
            <a:off x="7642225" y="39751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5" name="Freeform 41"/>
          <p:cNvSpPr>
            <a:spLocks/>
          </p:cNvSpPr>
          <p:nvPr/>
        </p:nvSpPr>
        <p:spPr bwMode="auto">
          <a:xfrm>
            <a:off x="5334000" y="48006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46" name="Rectangle 42"/>
          <p:cNvSpPr>
            <a:spLocks noChangeArrowheads="1"/>
          </p:cNvSpPr>
          <p:nvPr/>
        </p:nvSpPr>
        <p:spPr bwMode="auto">
          <a:xfrm>
            <a:off x="6270625" y="50419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7" name="Rectangle 43"/>
          <p:cNvSpPr>
            <a:spLocks noChangeArrowheads="1"/>
          </p:cNvSpPr>
          <p:nvPr/>
        </p:nvSpPr>
        <p:spPr bwMode="auto">
          <a:xfrm>
            <a:off x="39624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8" name="Rectangle 44"/>
          <p:cNvSpPr>
            <a:spLocks noChangeArrowheads="1"/>
          </p:cNvSpPr>
          <p:nvPr/>
        </p:nvSpPr>
        <p:spPr bwMode="auto">
          <a:xfrm>
            <a:off x="55626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49" name="Freeform 45"/>
          <p:cNvSpPr>
            <a:spLocks/>
          </p:cNvSpPr>
          <p:nvPr/>
        </p:nvSpPr>
        <p:spPr bwMode="auto">
          <a:xfrm>
            <a:off x="2252663" y="4800600"/>
            <a:ext cx="1635125" cy="230188"/>
          </a:xfrm>
          <a:custGeom>
            <a:avLst/>
            <a:gdLst>
              <a:gd name="T0" fmla="*/ 0 w 1030"/>
              <a:gd name="T1" fmla="*/ 2147483647 h 145"/>
              <a:gd name="T2" fmla="*/ 0 w 1030"/>
              <a:gd name="T3" fmla="*/ 0 h 145"/>
              <a:gd name="T4" fmla="*/ 2147483647 w 1030"/>
              <a:gd name="T5" fmla="*/ 0 h 145"/>
              <a:gd name="T6" fmla="*/ 0 60000 65536"/>
              <a:gd name="T7" fmla="*/ 0 60000 65536"/>
              <a:gd name="T8" fmla="*/ 0 60000 65536"/>
              <a:gd name="T9" fmla="*/ 0 w 1030"/>
              <a:gd name="T10" fmla="*/ 0 h 145"/>
              <a:gd name="T11" fmla="*/ 1030 w 1030"/>
              <a:gd name="T12" fmla="*/ 145 h 145"/>
            </a:gdLst>
            <a:ahLst/>
            <a:cxnLst>
              <a:cxn ang="T6">
                <a:pos x="T0" y="T1"/>
              </a:cxn>
              <a:cxn ang="T7">
                <a:pos x="T2" y="T3"/>
              </a:cxn>
              <a:cxn ang="T8">
                <a:pos x="T4" y="T5"/>
              </a:cxn>
            </a:cxnLst>
            <a:rect l="T9" t="T10" r="T11" b="T12"/>
            <a:pathLst>
              <a:path w="1030" h="145">
                <a:moveTo>
                  <a:pt x="0" y="144"/>
                </a:moveTo>
                <a:lnTo>
                  <a:pt x="0" y="0"/>
                </a:lnTo>
                <a:lnTo>
                  <a:pt x="1029"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50" name="Rectangle 46"/>
          <p:cNvSpPr>
            <a:spLocks noChangeArrowheads="1"/>
          </p:cNvSpPr>
          <p:nvPr/>
        </p:nvSpPr>
        <p:spPr bwMode="auto">
          <a:xfrm>
            <a:off x="1524000" y="50292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51" name="Freeform 47"/>
          <p:cNvSpPr>
            <a:spLocks/>
          </p:cNvSpPr>
          <p:nvPr/>
        </p:nvSpPr>
        <p:spPr bwMode="auto">
          <a:xfrm>
            <a:off x="3765550" y="1600200"/>
            <a:ext cx="808038" cy="230188"/>
          </a:xfrm>
          <a:custGeom>
            <a:avLst/>
            <a:gdLst>
              <a:gd name="T0" fmla="*/ 0 w 509"/>
              <a:gd name="T1" fmla="*/ 2147483647 h 145"/>
              <a:gd name="T2" fmla="*/ 0 w 509"/>
              <a:gd name="T3" fmla="*/ 0 h 145"/>
              <a:gd name="T4" fmla="*/ 2147483647 w 509"/>
              <a:gd name="T5" fmla="*/ 0 h 145"/>
              <a:gd name="T6" fmla="*/ 0 60000 65536"/>
              <a:gd name="T7" fmla="*/ 0 60000 65536"/>
              <a:gd name="T8" fmla="*/ 0 60000 65536"/>
              <a:gd name="T9" fmla="*/ 0 w 509"/>
              <a:gd name="T10" fmla="*/ 0 h 145"/>
              <a:gd name="T11" fmla="*/ 509 w 509"/>
              <a:gd name="T12" fmla="*/ 145 h 145"/>
            </a:gdLst>
            <a:ahLst/>
            <a:cxnLst>
              <a:cxn ang="T6">
                <a:pos x="T0" y="T1"/>
              </a:cxn>
              <a:cxn ang="T7">
                <a:pos x="T2" y="T3"/>
              </a:cxn>
              <a:cxn ang="T8">
                <a:pos x="T4" y="T5"/>
              </a:cxn>
            </a:cxnLst>
            <a:rect l="T9" t="T10" r="T11" b="T12"/>
            <a:pathLst>
              <a:path w="509" h="145">
                <a:moveTo>
                  <a:pt x="0" y="144"/>
                </a:moveTo>
                <a:lnTo>
                  <a:pt x="0" y="0"/>
                </a:lnTo>
                <a:lnTo>
                  <a:pt x="50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52" name="Rectangle 48"/>
          <p:cNvSpPr>
            <a:spLocks noChangeArrowheads="1"/>
          </p:cNvSpPr>
          <p:nvPr/>
        </p:nvSpPr>
        <p:spPr bwMode="auto">
          <a:xfrm>
            <a:off x="3098800" y="18415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53" name="Freeform 49"/>
          <p:cNvSpPr>
            <a:spLocks/>
          </p:cNvSpPr>
          <p:nvPr/>
        </p:nvSpPr>
        <p:spPr bwMode="auto">
          <a:xfrm>
            <a:off x="3786188" y="4800600"/>
            <a:ext cx="787400" cy="230188"/>
          </a:xfrm>
          <a:custGeom>
            <a:avLst/>
            <a:gdLst>
              <a:gd name="T0" fmla="*/ 0 w 496"/>
              <a:gd name="T1" fmla="*/ 2147483647 h 145"/>
              <a:gd name="T2" fmla="*/ 0 w 496"/>
              <a:gd name="T3" fmla="*/ 0 h 145"/>
              <a:gd name="T4" fmla="*/ 2147483647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0" y="144"/>
                </a:moveTo>
                <a:lnTo>
                  <a:pt x="0" y="0"/>
                </a:lnTo>
                <a:lnTo>
                  <a:pt x="495"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54" name="Rectangle 50"/>
          <p:cNvSpPr>
            <a:spLocks noChangeArrowheads="1"/>
          </p:cNvSpPr>
          <p:nvPr/>
        </p:nvSpPr>
        <p:spPr bwMode="auto">
          <a:xfrm>
            <a:off x="3136900" y="50419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55" name="Freeform 51"/>
          <p:cNvSpPr>
            <a:spLocks/>
          </p:cNvSpPr>
          <p:nvPr/>
        </p:nvSpPr>
        <p:spPr bwMode="auto">
          <a:xfrm>
            <a:off x="4572000" y="4800600"/>
            <a:ext cx="787400" cy="230188"/>
          </a:xfrm>
          <a:custGeom>
            <a:avLst/>
            <a:gdLst>
              <a:gd name="T0" fmla="*/ 2147483647 w 496"/>
              <a:gd name="T1" fmla="*/ 2147483647 h 145"/>
              <a:gd name="T2" fmla="*/ 2147483647 w 496"/>
              <a:gd name="T3" fmla="*/ 0 h 145"/>
              <a:gd name="T4" fmla="*/ 0 w 496"/>
              <a:gd name="T5" fmla="*/ 0 h 145"/>
              <a:gd name="T6" fmla="*/ 0 60000 65536"/>
              <a:gd name="T7" fmla="*/ 0 60000 65536"/>
              <a:gd name="T8" fmla="*/ 0 60000 65536"/>
              <a:gd name="T9" fmla="*/ 0 w 496"/>
              <a:gd name="T10" fmla="*/ 0 h 145"/>
              <a:gd name="T11" fmla="*/ 496 w 496"/>
              <a:gd name="T12" fmla="*/ 145 h 145"/>
            </a:gdLst>
            <a:ahLst/>
            <a:cxnLst>
              <a:cxn ang="T6">
                <a:pos x="T0" y="T1"/>
              </a:cxn>
              <a:cxn ang="T7">
                <a:pos x="T2" y="T3"/>
              </a:cxn>
              <a:cxn ang="T8">
                <a:pos x="T4" y="T5"/>
              </a:cxn>
            </a:cxnLst>
            <a:rect l="T9" t="T10" r="T11" b="T12"/>
            <a:pathLst>
              <a:path w="496" h="145">
                <a:moveTo>
                  <a:pt x="495" y="144"/>
                </a:moveTo>
                <a:lnTo>
                  <a:pt x="495"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56" name="Rectangle 52"/>
          <p:cNvSpPr>
            <a:spLocks noChangeArrowheads="1"/>
          </p:cNvSpPr>
          <p:nvPr/>
        </p:nvSpPr>
        <p:spPr bwMode="auto">
          <a:xfrm>
            <a:off x="4708525" y="50419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57" name="Rectangle 53"/>
          <p:cNvSpPr>
            <a:spLocks noChangeArrowheads="1"/>
          </p:cNvSpPr>
          <p:nvPr/>
        </p:nvSpPr>
        <p:spPr bwMode="auto">
          <a:xfrm>
            <a:off x="22860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 </a:t>
            </a:r>
          </a:p>
        </p:txBody>
      </p:sp>
      <p:sp>
        <p:nvSpPr>
          <p:cNvPr id="47158" name="Line 54"/>
          <p:cNvSpPr>
            <a:spLocks noChangeShapeType="1"/>
          </p:cNvSpPr>
          <p:nvPr/>
        </p:nvSpPr>
        <p:spPr bwMode="auto">
          <a:xfrm>
            <a:off x="2971800" y="5867400"/>
            <a:ext cx="3352800"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59" name="Line 55"/>
          <p:cNvSpPr>
            <a:spLocks noChangeShapeType="1"/>
          </p:cNvSpPr>
          <p:nvPr/>
        </p:nvSpPr>
        <p:spPr bwMode="auto">
          <a:xfrm>
            <a:off x="4572000" y="5867400"/>
            <a:ext cx="0" cy="1524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60" name="Line 56"/>
          <p:cNvSpPr>
            <a:spLocks noChangeShapeType="1"/>
          </p:cNvSpPr>
          <p:nvPr/>
        </p:nvSpPr>
        <p:spPr bwMode="auto">
          <a:xfrm>
            <a:off x="2971800" y="5867400"/>
            <a:ext cx="0" cy="1524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61" name="Line 57"/>
          <p:cNvSpPr>
            <a:spLocks noChangeShapeType="1"/>
          </p:cNvSpPr>
          <p:nvPr/>
        </p:nvSpPr>
        <p:spPr bwMode="auto">
          <a:xfrm>
            <a:off x="6324600" y="5867400"/>
            <a:ext cx="0" cy="1524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7162" name="Rectangle 58"/>
          <p:cNvSpPr>
            <a:spLocks noChangeArrowheads="1"/>
          </p:cNvSpPr>
          <p:nvPr/>
        </p:nvSpPr>
        <p:spPr bwMode="auto">
          <a:xfrm>
            <a:off x="7696200" y="5029200"/>
            <a:ext cx="1143000" cy="6858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63" name="Rectangle 59"/>
          <p:cNvSpPr>
            <a:spLocks noChangeArrowheads="1"/>
          </p:cNvSpPr>
          <p:nvPr/>
        </p:nvSpPr>
        <p:spPr bwMode="auto">
          <a:xfrm>
            <a:off x="228600" y="5029200"/>
            <a:ext cx="1184275" cy="7620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endParaRPr lang="en-US" sz="1000" b="1">
              <a:solidFill>
                <a:srgbClr val="000000"/>
              </a:solidFill>
              <a:cs typeface="Arial" pitchFamily="34" charset="0"/>
            </a:endParaRPr>
          </a:p>
        </p:txBody>
      </p:sp>
      <p:sp>
        <p:nvSpPr>
          <p:cNvPr id="47164" name="Freeform 60"/>
          <p:cNvSpPr>
            <a:spLocks/>
          </p:cNvSpPr>
          <p:nvPr/>
        </p:nvSpPr>
        <p:spPr bwMode="auto">
          <a:xfrm>
            <a:off x="6858000" y="4800600"/>
            <a:ext cx="1568450" cy="230188"/>
          </a:xfrm>
          <a:custGeom>
            <a:avLst/>
            <a:gdLst>
              <a:gd name="T0" fmla="*/ 2147483647 w 988"/>
              <a:gd name="T1" fmla="*/ 2147483647 h 145"/>
              <a:gd name="T2" fmla="*/ 2147483647 w 988"/>
              <a:gd name="T3" fmla="*/ 0 h 145"/>
              <a:gd name="T4" fmla="*/ 0 w 988"/>
              <a:gd name="T5" fmla="*/ 0 h 145"/>
              <a:gd name="T6" fmla="*/ 0 60000 65536"/>
              <a:gd name="T7" fmla="*/ 0 60000 65536"/>
              <a:gd name="T8" fmla="*/ 0 60000 65536"/>
              <a:gd name="T9" fmla="*/ 0 w 988"/>
              <a:gd name="T10" fmla="*/ 0 h 145"/>
              <a:gd name="T11" fmla="*/ 988 w 988"/>
              <a:gd name="T12" fmla="*/ 145 h 145"/>
            </a:gdLst>
            <a:ahLst/>
            <a:cxnLst>
              <a:cxn ang="T6">
                <a:pos x="T0" y="T1"/>
              </a:cxn>
              <a:cxn ang="T7">
                <a:pos x="T2" y="T3"/>
              </a:cxn>
              <a:cxn ang="T8">
                <a:pos x="T4" y="T5"/>
              </a:cxn>
            </a:cxnLst>
            <a:rect l="T9" t="T10" r="T11" b="T12"/>
            <a:pathLst>
              <a:path w="988" h="145">
                <a:moveTo>
                  <a:pt x="987" y="144"/>
                </a:moveTo>
                <a:lnTo>
                  <a:pt x="987" y="0"/>
                </a:lnTo>
                <a:lnTo>
                  <a:pt x="0"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sp>
        <p:nvSpPr>
          <p:cNvPr id="47165" name="Freeform 61"/>
          <p:cNvSpPr>
            <a:spLocks/>
          </p:cNvSpPr>
          <p:nvPr/>
        </p:nvSpPr>
        <p:spPr bwMode="auto">
          <a:xfrm>
            <a:off x="609600" y="4800600"/>
            <a:ext cx="1633538" cy="230188"/>
          </a:xfrm>
          <a:custGeom>
            <a:avLst/>
            <a:gdLst>
              <a:gd name="T0" fmla="*/ 0 w 1029"/>
              <a:gd name="T1" fmla="*/ 2147483647 h 145"/>
              <a:gd name="T2" fmla="*/ 0 w 1029"/>
              <a:gd name="T3" fmla="*/ 0 h 145"/>
              <a:gd name="T4" fmla="*/ 2147483647 w 1029"/>
              <a:gd name="T5" fmla="*/ 0 h 145"/>
              <a:gd name="T6" fmla="*/ 0 60000 65536"/>
              <a:gd name="T7" fmla="*/ 0 60000 65536"/>
              <a:gd name="T8" fmla="*/ 0 60000 65536"/>
              <a:gd name="T9" fmla="*/ 0 w 1029"/>
              <a:gd name="T10" fmla="*/ 0 h 145"/>
              <a:gd name="T11" fmla="*/ 1029 w 1029"/>
              <a:gd name="T12" fmla="*/ 145 h 145"/>
            </a:gdLst>
            <a:ahLst/>
            <a:cxnLst>
              <a:cxn ang="T6">
                <a:pos x="T0" y="T1"/>
              </a:cxn>
              <a:cxn ang="T7">
                <a:pos x="T2" y="T3"/>
              </a:cxn>
              <a:cxn ang="T8">
                <a:pos x="T4" y="T5"/>
              </a:cxn>
            </a:cxnLst>
            <a:rect l="T9" t="T10" r="T11" b="T12"/>
            <a:pathLst>
              <a:path w="1029" h="145">
                <a:moveTo>
                  <a:pt x="0" y="144"/>
                </a:moveTo>
                <a:lnTo>
                  <a:pt x="0" y="0"/>
                </a:lnTo>
                <a:lnTo>
                  <a:pt x="1028" y="0"/>
                </a:lnTo>
              </a:path>
            </a:pathLst>
          </a:custGeom>
          <a:solidFill>
            <a:srgbClr val="FFCCFF"/>
          </a:solidFill>
          <a:ln w="25400" cap="rnd">
            <a:solidFill>
              <a:schemeClr val="bg2"/>
            </a:solidFill>
            <a:round/>
            <a:headEnd/>
            <a:tailEnd/>
          </a:ln>
        </p:spPr>
        <p:txBody>
          <a:bodyPr/>
          <a:lstStyle/>
          <a:p>
            <a:endParaRPr lang="en-US">
              <a:solidFill>
                <a:prstClr val="black"/>
              </a:solidFill>
              <a:cs typeface="Arial" pitchFamily="34" charset="0"/>
            </a:endParaRPr>
          </a:p>
        </p:txBody>
      </p:sp>
      <p:pic>
        <p:nvPicPr>
          <p:cNvPr id="47166" name="Picture 62" descr="ncc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181600"/>
            <a:ext cx="800100" cy="4000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67" name="Picture 63" descr="nc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5000"/>
            <a:ext cx="838200" cy="5238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68" name="Picture 64" descr="ne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971800"/>
            <a:ext cx="503238" cy="4460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69" name="Picture 65" descr="newnin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4038600"/>
            <a:ext cx="503238" cy="5635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0" name="Picture 66" descr="nhg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038600"/>
            <a:ext cx="514350"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1" name="Picture 67" descr="nhlb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038600"/>
            <a:ext cx="514350" cy="457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2" name="Picture 68" descr="n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1905000"/>
            <a:ext cx="685800" cy="4794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3" name="Picture 69" descr="niaa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2057400"/>
            <a:ext cx="868363" cy="2508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4" name="Picture 70" descr="niai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05200" y="1905000"/>
            <a:ext cx="514350"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5" name="Picture 71" descr="nibib"/>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48600" y="5200650"/>
            <a:ext cx="857250" cy="2857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6" name="Picture 72" descr="nich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1905000"/>
            <a:ext cx="411163"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7" name="Picture 73" descr="nid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3000" y="2971800"/>
            <a:ext cx="685800" cy="44608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8" name="Picture 74" descr="nidc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81200" y="2971800"/>
            <a:ext cx="514350"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79" name="Picture 75" descr="nidd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05200" y="3048000"/>
            <a:ext cx="514350" cy="457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0" name="Picture 76" descr="nieh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77000" y="2895600"/>
            <a:ext cx="571500" cy="6064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1" name="Picture 77" descr="nigms-5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3400" y="4038600"/>
            <a:ext cx="571500"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2" name="Picture 78" descr="nimh"/>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105400" y="4038600"/>
            <a:ext cx="571500" cy="4349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3" name="Picture 79" descr="nin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48600" y="4038600"/>
            <a:ext cx="720725" cy="503238"/>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4" name="Picture 80" descr="nl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629400" y="5105400"/>
            <a:ext cx="571500"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5" name="Picture 81" descr="ncr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05400" y="5105400"/>
            <a:ext cx="514350" cy="457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6" name="Picture 82" descr="nidcd"/>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7200" y="3048000"/>
            <a:ext cx="571500" cy="3540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7" name="Picture 83" descr="niams"/>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05400" y="1905000"/>
            <a:ext cx="536575" cy="49212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8" name="Picture 84" descr="ci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43400" y="6172200"/>
            <a:ext cx="457200" cy="4222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89" name="Picture 85" descr="cs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791200" y="6172200"/>
            <a:ext cx="914400" cy="33496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90" name="Picture 86" descr="cc"/>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67000" y="6096000"/>
            <a:ext cx="514350"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91" name="Picture 87" descr="fic"/>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05200" y="5105400"/>
            <a:ext cx="514350" cy="51435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92" name="Rectangle 88"/>
          <p:cNvSpPr>
            <a:spLocks noChangeArrowheads="1"/>
          </p:cNvSpPr>
          <p:nvPr/>
        </p:nvSpPr>
        <p:spPr bwMode="auto">
          <a:xfrm>
            <a:off x="76201" y="126334"/>
            <a:ext cx="906780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lnSpc>
                <a:spcPct val="90000"/>
              </a:lnSpc>
            </a:pPr>
            <a:r>
              <a:rPr lang="en-US" sz="4000" b="1" dirty="0">
                <a:solidFill>
                  <a:srgbClr val="00359E"/>
                </a:solidFill>
                <a:cs typeface="Arial" pitchFamily="34" charset="0"/>
              </a:rPr>
              <a:t>NIH Organizational Structure</a:t>
            </a:r>
          </a:p>
        </p:txBody>
      </p:sp>
      <p:sp>
        <p:nvSpPr>
          <p:cNvPr id="829529" name="Rectangle 89"/>
          <p:cNvSpPr>
            <a:spLocks noChangeArrowheads="1"/>
          </p:cNvSpPr>
          <p:nvPr/>
        </p:nvSpPr>
        <p:spPr bwMode="auto">
          <a:xfrm>
            <a:off x="1663700" y="18542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359E"/>
                </a:solidFill>
                <a:cs typeface="Arial" pitchFamily="34" charset="0"/>
              </a:rPr>
              <a:t>National Institute</a:t>
            </a:r>
          </a:p>
          <a:p>
            <a:pPr algn="ctr" eaLnBrk="0" hangingPunct="0"/>
            <a:r>
              <a:rPr lang="en-US" sz="1000" b="1" dirty="0">
                <a:solidFill>
                  <a:srgbClr val="00359E"/>
                </a:solidFill>
                <a:cs typeface="Arial" pitchFamily="34" charset="0"/>
              </a:rPr>
              <a:t>on Alcohol Abuse</a:t>
            </a:r>
          </a:p>
          <a:p>
            <a:pPr algn="ctr" eaLnBrk="0" hangingPunct="0"/>
            <a:r>
              <a:rPr lang="en-US" sz="1000" b="1" dirty="0">
                <a:solidFill>
                  <a:srgbClr val="00359E"/>
                </a:solidFill>
                <a:cs typeface="Arial" pitchFamily="34" charset="0"/>
              </a:rPr>
              <a:t>and Alcoholism</a:t>
            </a:r>
          </a:p>
        </p:txBody>
      </p:sp>
      <p:sp>
        <p:nvSpPr>
          <p:cNvPr id="829530" name="Rectangle 90"/>
          <p:cNvSpPr>
            <a:spLocks noChangeArrowheads="1"/>
          </p:cNvSpPr>
          <p:nvPr/>
        </p:nvSpPr>
        <p:spPr bwMode="auto">
          <a:xfrm>
            <a:off x="4721225" y="18542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Arthritis and</a:t>
            </a:r>
          </a:p>
          <a:p>
            <a:pPr algn="ctr" eaLnBrk="0" hangingPunct="0"/>
            <a:r>
              <a:rPr lang="en-US" sz="1000" b="1">
                <a:solidFill>
                  <a:srgbClr val="000000"/>
                </a:solidFill>
                <a:cs typeface="Arial" pitchFamily="34" charset="0"/>
              </a:rPr>
              <a:t>Musculoskeletal</a:t>
            </a:r>
          </a:p>
          <a:p>
            <a:pPr algn="ctr" eaLnBrk="0" hangingPunct="0"/>
            <a:r>
              <a:rPr lang="en-US" sz="1000" b="1">
                <a:solidFill>
                  <a:srgbClr val="000000"/>
                </a:solidFill>
                <a:cs typeface="Arial" pitchFamily="34" charset="0"/>
              </a:rPr>
              <a:t>and Skin Diseases</a:t>
            </a:r>
          </a:p>
        </p:txBody>
      </p:sp>
      <p:sp>
        <p:nvSpPr>
          <p:cNvPr id="829531" name="Rectangle 91"/>
          <p:cNvSpPr>
            <a:spLocks noChangeArrowheads="1"/>
          </p:cNvSpPr>
          <p:nvPr/>
        </p:nvSpPr>
        <p:spPr bwMode="auto">
          <a:xfrm>
            <a:off x="6172200" y="18542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Cancer</a:t>
            </a:r>
          </a:p>
          <a:p>
            <a:pPr algn="ctr" eaLnBrk="0" hangingPunct="0"/>
            <a:r>
              <a:rPr lang="en-US" sz="1000" b="1">
                <a:solidFill>
                  <a:srgbClr val="000000"/>
                </a:solidFill>
                <a:cs typeface="Arial" pitchFamily="34" charset="0"/>
              </a:rPr>
              <a:t>Institute</a:t>
            </a:r>
          </a:p>
        </p:txBody>
      </p:sp>
      <p:sp>
        <p:nvSpPr>
          <p:cNvPr id="829532" name="Rectangle 92"/>
          <p:cNvSpPr>
            <a:spLocks noChangeArrowheads="1"/>
          </p:cNvSpPr>
          <p:nvPr/>
        </p:nvSpPr>
        <p:spPr bwMode="auto">
          <a:xfrm>
            <a:off x="152400" y="1854200"/>
            <a:ext cx="1258888"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on Aging</a:t>
            </a:r>
          </a:p>
        </p:txBody>
      </p:sp>
      <p:sp>
        <p:nvSpPr>
          <p:cNvPr id="829533" name="Rectangle 93"/>
          <p:cNvSpPr>
            <a:spLocks noChangeArrowheads="1"/>
          </p:cNvSpPr>
          <p:nvPr/>
        </p:nvSpPr>
        <p:spPr bwMode="auto">
          <a:xfrm>
            <a:off x="7654925" y="18542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359E"/>
                </a:solidFill>
                <a:cs typeface="Arial" pitchFamily="34" charset="0"/>
              </a:rPr>
              <a:t>National Institute</a:t>
            </a:r>
          </a:p>
          <a:p>
            <a:pPr algn="ctr" eaLnBrk="0" hangingPunct="0"/>
            <a:r>
              <a:rPr lang="en-US" sz="1000" b="1" dirty="0">
                <a:solidFill>
                  <a:srgbClr val="00359E"/>
                </a:solidFill>
                <a:cs typeface="Arial" pitchFamily="34" charset="0"/>
              </a:rPr>
              <a:t>of Child Health</a:t>
            </a:r>
          </a:p>
          <a:p>
            <a:pPr algn="ctr" eaLnBrk="0" hangingPunct="0"/>
            <a:r>
              <a:rPr lang="en-US" sz="1000" b="1" dirty="0">
                <a:solidFill>
                  <a:srgbClr val="00359E"/>
                </a:solidFill>
                <a:cs typeface="Arial" pitchFamily="34" charset="0"/>
              </a:rPr>
              <a:t>and Human</a:t>
            </a:r>
          </a:p>
          <a:p>
            <a:pPr algn="ctr" eaLnBrk="0" hangingPunct="0"/>
            <a:r>
              <a:rPr lang="en-US" sz="1000" b="1" dirty="0">
                <a:solidFill>
                  <a:srgbClr val="00359E"/>
                </a:solidFill>
                <a:cs typeface="Arial" pitchFamily="34" charset="0"/>
              </a:rPr>
              <a:t>Development</a:t>
            </a:r>
          </a:p>
        </p:txBody>
      </p:sp>
      <p:sp>
        <p:nvSpPr>
          <p:cNvPr id="829534" name="Rectangle 94"/>
          <p:cNvSpPr>
            <a:spLocks noChangeArrowheads="1"/>
          </p:cNvSpPr>
          <p:nvPr/>
        </p:nvSpPr>
        <p:spPr bwMode="auto">
          <a:xfrm>
            <a:off x="3124200" y="18542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359E"/>
                </a:solidFill>
                <a:cs typeface="Arial" pitchFamily="34" charset="0"/>
              </a:rPr>
              <a:t>National Institute</a:t>
            </a:r>
          </a:p>
          <a:p>
            <a:pPr algn="ctr" eaLnBrk="0" hangingPunct="0"/>
            <a:r>
              <a:rPr lang="en-US" sz="1000" b="1" dirty="0">
                <a:solidFill>
                  <a:srgbClr val="00359E"/>
                </a:solidFill>
                <a:cs typeface="Arial" pitchFamily="34" charset="0"/>
              </a:rPr>
              <a:t>of Allergy and</a:t>
            </a:r>
          </a:p>
          <a:p>
            <a:pPr algn="ctr" eaLnBrk="0" hangingPunct="0"/>
            <a:r>
              <a:rPr lang="en-US" sz="1000" b="1" dirty="0">
                <a:solidFill>
                  <a:srgbClr val="00359E"/>
                </a:solidFill>
                <a:cs typeface="Arial" pitchFamily="34" charset="0"/>
              </a:rPr>
              <a:t>Infectious Diseases</a:t>
            </a:r>
          </a:p>
        </p:txBody>
      </p:sp>
      <p:sp>
        <p:nvSpPr>
          <p:cNvPr id="829535" name="Rectangle 95"/>
          <p:cNvSpPr>
            <a:spLocks noChangeArrowheads="1"/>
          </p:cNvSpPr>
          <p:nvPr/>
        </p:nvSpPr>
        <p:spPr bwMode="auto">
          <a:xfrm>
            <a:off x="3124200" y="2908300"/>
            <a:ext cx="13335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Diabetes and</a:t>
            </a:r>
          </a:p>
          <a:p>
            <a:pPr algn="ctr" eaLnBrk="0" hangingPunct="0"/>
            <a:r>
              <a:rPr lang="en-US" sz="1000" b="1">
                <a:solidFill>
                  <a:srgbClr val="000000"/>
                </a:solidFill>
                <a:cs typeface="Arial" pitchFamily="34" charset="0"/>
              </a:rPr>
              <a:t>Digestive and</a:t>
            </a:r>
          </a:p>
          <a:p>
            <a:pPr algn="ctr" eaLnBrk="0" hangingPunct="0"/>
            <a:r>
              <a:rPr lang="en-US" sz="1000" b="1">
                <a:solidFill>
                  <a:srgbClr val="000000"/>
                </a:solidFill>
                <a:cs typeface="Arial" pitchFamily="34" charset="0"/>
              </a:rPr>
              <a:t>Kidney Diseases</a:t>
            </a:r>
          </a:p>
        </p:txBody>
      </p:sp>
      <p:sp>
        <p:nvSpPr>
          <p:cNvPr id="829536" name="Rectangle 96"/>
          <p:cNvSpPr>
            <a:spLocks noChangeArrowheads="1"/>
          </p:cNvSpPr>
          <p:nvPr/>
        </p:nvSpPr>
        <p:spPr bwMode="auto">
          <a:xfrm>
            <a:off x="1636713" y="2895600"/>
            <a:ext cx="1258887"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359E"/>
                </a:solidFill>
                <a:cs typeface="Arial" pitchFamily="34" charset="0"/>
              </a:rPr>
              <a:t>National Institute</a:t>
            </a:r>
          </a:p>
          <a:p>
            <a:pPr algn="ctr" eaLnBrk="0" hangingPunct="0"/>
            <a:r>
              <a:rPr lang="en-US" sz="1000" b="1" dirty="0">
                <a:solidFill>
                  <a:srgbClr val="00359E"/>
                </a:solidFill>
                <a:cs typeface="Arial" pitchFamily="34" charset="0"/>
              </a:rPr>
              <a:t>of Dental and</a:t>
            </a:r>
          </a:p>
          <a:p>
            <a:pPr algn="ctr" eaLnBrk="0" hangingPunct="0"/>
            <a:r>
              <a:rPr lang="en-US" sz="1000" b="1" dirty="0">
                <a:solidFill>
                  <a:srgbClr val="00359E"/>
                </a:solidFill>
                <a:cs typeface="Arial" pitchFamily="34" charset="0"/>
              </a:rPr>
              <a:t>Craniofacial</a:t>
            </a:r>
          </a:p>
          <a:p>
            <a:pPr algn="ctr" eaLnBrk="0" hangingPunct="0"/>
            <a:r>
              <a:rPr lang="en-US" sz="1000" b="1" dirty="0">
                <a:solidFill>
                  <a:srgbClr val="00359E"/>
                </a:solidFill>
                <a:cs typeface="Arial" pitchFamily="34" charset="0"/>
              </a:rPr>
              <a:t>Research</a:t>
            </a:r>
          </a:p>
        </p:txBody>
      </p:sp>
      <p:sp>
        <p:nvSpPr>
          <p:cNvPr id="829537" name="Rectangle 97"/>
          <p:cNvSpPr>
            <a:spLocks noChangeArrowheads="1"/>
          </p:cNvSpPr>
          <p:nvPr/>
        </p:nvSpPr>
        <p:spPr bwMode="auto">
          <a:xfrm>
            <a:off x="4695825" y="29083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on Drug Abuse</a:t>
            </a:r>
          </a:p>
        </p:txBody>
      </p:sp>
      <p:sp>
        <p:nvSpPr>
          <p:cNvPr id="829538" name="Rectangle 98"/>
          <p:cNvSpPr>
            <a:spLocks noChangeArrowheads="1"/>
          </p:cNvSpPr>
          <p:nvPr/>
        </p:nvSpPr>
        <p:spPr bwMode="auto">
          <a:xfrm>
            <a:off x="6181725" y="29083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Environmental</a:t>
            </a:r>
          </a:p>
          <a:p>
            <a:pPr algn="ctr" eaLnBrk="0" hangingPunct="0"/>
            <a:r>
              <a:rPr lang="en-US" sz="1000" b="1">
                <a:solidFill>
                  <a:srgbClr val="000000"/>
                </a:solidFill>
                <a:cs typeface="Arial" pitchFamily="34" charset="0"/>
              </a:rPr>
              <a:t> Health Sciences</a:t>
            </a:r>
          </a:p>
        </p:txBody>
      </p:sp>
      <p:sp>
        <p:nvSpPr>
          <p:cNvPr id="829539" name="Rectangle 99"/>
          <p:cNvSpPr>
            <a:spLocks noChangeArrowheads="1"/>
          </p:cNvSpPr>
          <p:nvPr/>
        </p:nvSpPr>
        <p:spPr bwMode="auto">
          <a:xfrm>
            <a:off x="152400" y="29083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 on</a:t>
            </a:r>
          </a:p>
          <a:p>
            <a:pPr algn="ctr" eaLnBrk="0" hangingPunct="0"/>
            <a:r>
              <a:rPr lang="en-US" sz="1000" b="1">
                <a:solidFill>
                  <a:srgbClr val="000000"/>
                </a:solidFill>
                <a:cs typeface="Arial" pitchFamily="34" charset="0"/>
              </a:rPr>
              <a:t>Deafness and Other</a:t>
            </a:r>
          </a:p>
          <a:p>
            <a:pPr algn="ctr" eaLnBrk="0" hangingPunct="0"/>
            <a:r>
              <a:rPr lang="en-US" sz="1000" b="1">
                <a:solidFill>
                  <a:srgbClr val="000000"/>
                </a:solidFill>
                <a:cs typeface="Arial" pitchFamily="34" charset="0"/>
              </a:rPr>
              <a:t>Communication</a:t>
            </a:r>
          </a:p>
          <a:p>
            <a:pPr algn="ctr" eaLnBrk="0" hangingPunct="0"/>
            <a:r>
              <a:rPr lang="en-US" sz="1000" b="1">
                <a:solidFill>
                  <a:srgbClr val="000000"/>
                </a:solidFill>
                <a:cs typeface="Arial" pitchFamily="34" charset="0"/>
              </a:rPr>
              <a:t>Disorders</a:t>
            </a:r>
          </a:p>
        </p:txBody>
      </p:sp>
      <p:sp>
        <p:nvSpPr>
          <p:cNvPr id="829540" name="Rectangle 100"/>
          <p:cNvSpPr>
            <a:spLocks noChangeArrowheads="1"/>
          </p:cNvSpPr>
          <p:nvPr/>
        </p:nvSpPr>
        <p:spPr bwMode="auto">
          <a:xfrm>
            <a:off x="7673975" y="2908300"/>
            <a:ext cx="12160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Eye</a:t>
            </a:r>
          </a:p>
          <a:p>
            <a:pPr algn="ctr" eaLnBrk="0" hangingPunct="0"/>
            <a:r>
              <a:rPr lang="en-US" sz="1000" b="1">
                <a:solidFill>
                  <a:srgbClr val="000000"/>
                </a:solidFill>
                <a:cs typeface="Arial" pitchFamily="34" charset="0"/>
              </a:rPr>
              <a:t>Institute</a:t>
            </a:r>
          </a:p>
        </p:txBody>
      </p:sp>
      <p:sp>
        <p:nvSpPr>
          <p:cNvPr id="829541" name="Rectangle 101"/>
          <p:cNvSpPr>
            <a:spLocks noChangeArrowheads="1"/>
          </p:cNvSpPr>
          <p:nvPr/>
        </p:nvSpPr>
        <p:spPr bwMode="auto">
          <a:xfrm>
            <a:off x="3149600" y="39624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Human</a:t>
            </a:r>
          </a:p>
          <a:p>
            <a:pPr algn="ctr" eaLnBrk="0" hangingPunct="0"/>
            <a:r>
              <a:rPr lang="en-US" sz="1000" b="1">
                <a:solidFill>
                  <a:srgbClr val="000000"/>
                </a:solidFill>
                <a:cs typeface="Arial" pitchFamily="34" charset="0"/>
              </a:rPr>
              <a:t>Genome Research</a:t>
            </a:r>
          </a:p>
          <a:p>
            <a:pPr algn="ctr" eaLnBrk="0" hangingPunct="0"/>
            <a:r>
              <a:rPr lang="en-US" sz="1000" b="1">
                <a:solidFill>
                  <a:srgbClr val="000000"/>
                </a:solidFill>
                <a:cs typeface="Arial" pitchFamily="34" charset="0"/>
              </a:rPr>
              <a:t>Institute</a:t>
            </a:r>
          </a:p>
        </p:txBody>
      </p:sp>
      <p:sp>
        <p:nvSpPr>
          <p:cNvPr id="829542" name="Rectangle 102"/>
          <p:cNvSpPr>
            <a:spLocks noChangeArrowheads="1"/>
          </p:cNvSpPr>
          <p:nvPr/>
        </p:nvSpPr>
        <p:spPr bwMode="auto">
          <a:xfrm>
            <a:off x="1625600" y="39624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Heart,</a:t>
            </a:r>
          </a:p>
          <a:p>
            <a:pPr algn="ctr" eaLnBrk="0" hangingPunct="0"/>
            <a:r>
              <a:rPr lang="en-US" sz="1000" b="1">
                <a:solidFill>
                  <a:srgbClr val="000000"/>
                </a:solidFill>
                <a:cs typeface="Arial" pitchFamily="34" charset="0"/>
              </a:rPr>
              <a:t>Lung, and Blood</a:t>
            </a:r>
          </a:p>
          <a:p>
            <a:pPr algn="ctr" eaLnBrk="0" hangingPunct="0"/>
            <a:r>
              <a:rPr lang="en-US" sz="1000" b="1">
                <a:solidFill>
                  <a:srgbClr val="000000"/>
                </a:solidFill>
                <a:cs typeface="Arial" pitchFamily="34" charset="0"/>
              </a:rPr>
              <a:t>Institute</a:t>
            </a:r>
          </a:p>
        </p:txBody>
      </p:sp>
      <p:sp>
        <p:nvSpPr>
          <p:cNvPr id="829543" name="Rectangle 103"/>
          <p:cNvSpPr>
            <a:spLocks noChangeArrowheads="1"/>
          </p:cNvSpPr>
          <p:nvPr/>
        </p:nvSpPr>
        <p:spPr bwMode="auto">
          <a:xfrm>
            <a:off x="4721225" y="39624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Mental Health</a:t>
            </a:r>
          </a:p>
        </p:txBody>
      </p:sp>
      <p:sp>
        <p:nvSpPr>
          <p:cNvPr id="829544" name="Rectangle 104"/>
          <p:cNvSpPr>
            <a:spLocks noChangeArrowheads="1"/>
          </p:cNvSpPr>
          <p:nvPr/>
        </p:nvSpPr>
        <p:spPr bwMode="auto">
          <a:xfrm>
            <a:off x="6172200" y="39624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Neurological</a:t>
            </a:r>
          </a:p>
          <a:p>
            <a:pPr algn="ctr" eaLnBrk="0" hangingPunct="0"/>
            <a:r>
              <a:rPr lang="en-US" sz="1000" b="1">
                <a:solidFill>
                  <a:srgbClr val="000000"/>
                </a:solidFill>
                <a:cs typeface="Arial" pitchFamily="34" charset="0"/>
              </a:rPr>
              <a:t>Disorders and</a:t>
            </a:r>
          </a:p>
          <a:p>
            <a:pPr algn="ctr" eaLnBrk="0" hangingPunct="0"/>
            <a:r>
              <a:rPr lang="en-US" sz="1000" b="1">
                <a:solidFill>
                  <a:srgbClr val="000000"/>
                </a:solidFill>
                <a:cs typeface="Arial" pitchFamily="34" charset="0"/>
              </a:rPr>
              <a:t>Stroke</a:t>
            </a:r>
          </a:p>
        </p:txBody>
      </p:sp>
      <p:sp>
        <p:nvSpPr>
          <p:cNvPr id="829545" name="Rectangle 105"/>
          <p:cNvSpPr>
            <a:spLocks noChangeArrowheads="1"/>
          </p:cNvSpPr>
          <p:nvPr/>
        </p:nvSpPr>
        <p:spPr bwMode="auto">
          <a:xfrm>
            <a:off x="177800" y="3962400"/>
            <a:ext cx="127952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General</a:t>
            </a:r>
          </a:p>
          <a:p>
            <a:pPr algn="ctr" eaLnBrk="0" hangingPunct="0"/>
            <a:r>
              <a:rPr lang="en-US" sz="1000" b="1">
                <a:solidFill>
                  <a:srgbClr val="000000"/>
                </a:solidFill>
                <a:cs typeface="Arial" pitchFamily="34" charset="0"/>
              </a:rPr>
              <a:t>Medical Sciences</a:t>
            </a:r>
          </a:p>
        </p:txBody>
      </p:sp>
      <p:sp>
        <p:nvSpPr>
          <p:cNvPr id="829546" name="Rectangle 106"/>
          <p:cNvSpPr>
            <a:spLocks noChangeArrowheads="1"/>
          </p:cNvSpPr>
          <p:nvPr/>
        </p:nvSpPr>
        <p:spPr bwMode="auto">
          <a:xfrm>
            <a:off x="7620000" y="3962400"/>
            <a:ext cx="1295400" cy="6858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359E"/>
                </a:solidFill>
                <a:cs typeface="Arial" pitchFamily="34" charset="0"/>
              </a:rPr>
              <a:t>National Institute</a:t>
            </a:r>
          </a:p>
          <a:p>
            <a:pPr algn="ctr" eaLnBrk="0" hangingPunct="0"/>
            <a:r>
              <a:rPr lang="en-US" sz="1000" b="1" dirty="0">
                <a:solidFill>
                  <a:srgbClr val="00359E"/>
                </a:solidFill>
                <a:cs typeface="Arial" pitchFamily="34" charset="0"/>
              </a:rPr>
              <a:t>of Nursing Research</a:t>
            </a:r>
          </a:p>
        </p:txBody>
      </p:sp>
      <p:sp>
        <p:nvSpPr>
          <p:cNvPr id="829547" name="Rectangle 107"/>
          <p:cNvSpPr>
            <a:spLocks noChangeArrowheads="1"/>
          </p:cNvSpPr>
          <p:nvPr/>
        </p:nvSpPr>
        <p:spPr bwMode="auto">
          <a:xfrm>
            <a:off x="6270625" y="5054600"/>
            <a:ext cx="12604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Library</a:t>
            </a:r>
          </a:p>
          <a:p>
            <a:pPr algn="ctr" eaLnBrk="0" hangingPunct="0"/>
            <a:r>
              <a:rPr lang="en-US" sz="1000" b="1">
                <a:solidFill>
                  <a:srgbClr val="000000"/>
                </a:solidFill>
                <a:cs typeface="Arial" pitchFamily="34" charset="0"/>
              </a:rPr>
              <a:t>of Medicine</a:t>
            </a:r>
          </a:p>
        </p:txBody>
      </p:sp>
      <p:sp>
        <p:nvSpPr>
          <p:cNvPr id="829548" name="Rectangle 108"/>
          <p:cNvSpPr>
            <a:spLocks noChangeArrowheads="1"/>
          </p:cNvSpPr>
          <p:nvPr/>
        </p:nvSpPr>
        <p:spPr bwMode="auto">
          <a:xfrm>
            <a:off x="1524000" y="5041900"/>
            <a:ext cx="1281113"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dirty="0">
                <a:solidFill>
                  <a:srgbClr val="000000"/>
                </a:solidFill>
                <a:cs typeface="Arial" pitchFamily="34" charset="0"/>
              </a:rPr>
              <a:t>National Center</a:t>
            </a:r>
          </a:p>
          <a:p>
            <a:pPr algn="ctr" eaLnBrk="0" hangingPunct="0"/>
            <a:r>
              <a:rPr lang="en-US" sz="1000" b="1" dirty="0">
                <a:solidFill>
                  <a:srgbClr val="000000"/>
                </a:solidFill>
                <a:cs typeface="Arial" pitchFamily="34" charset="0"/>
              </a:rPr>
              <a:t>for Complementary</a:t>
            </a:r>
          </a:p>
          <a:p>
            <a:pPr algn="ctr" eaLnBrk="0" hangingPunct="0"/>
            <a:r>
              <a:rPr lang="en-US" sz="1000" b="1" dirty="0" smtClean="0">
                <a:solidFill>
                  <a:srgbClr val="000000"/>
                </a:solidFill>
                <a:cs typeface="Arial" pitchFamily="34" charset="0"/>
              </a:rPr>
              <a:t>And Integrative Health</a:t>
            </a:r>
            <a:endParaRPr lang="en-US" sz="1000" b="1" dirty="0">
              <a:solidFill>
                <a:srgbClr val="000000"/>
              </a:solidFill>
              <a:cs typeface="Arial" pitchFamily="34" charset="0"/>
            </a:endParaRPr>
          </a:p>
        </p:txBody>
      </p:sp>
      <p:sp>
        <p:nvSpPr>
          <p:cNvPr id="829549" name="Rectangle 109"/>
          <p:cNvSpPr>
            <a:spLocks noChangeArrowheads="1"/>
          </p:cNvSpPr>
          <p:nvPr/>
        </p:nvSpPr>
        <p:spPr bwMode="auto">
          <a:xfrm>
            <a:off x="3136900" y="50546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Fogarty</a:t>
            </a:r>
          </a:p>
          <a:p>
            <a:pPr algn="ctr" eaLnBrk="0" hangingPunct="0"/>
            <a:r>
              <a:rPr lang="en-US" sz="1000" b="1">
                <a:solidFill>
                  <a:srgbClr val="000000"/>
                </a:solidFill>
                <a:cs typeface="Arial" pitchFamily="34" charset="0"/>
              </a:rPr>
              <a:t>International</a:t>
            </a:r>
          </a:p>
          <a:p>
            <a:pPr algn="ctr" eaLnBrk="0" hangingPunct="0"/>
            <a:r>
              <a:rPr lang="en-US" sz="1000" b="1">
                <a:solidFill>
                  <a:srgbClr val="000000"/>
                </a:solidFill>
                <a:cs typeface="Arial" pitchFamily="34" charset="0"/>
              </a:rPr>
              <a:t>Center</a:t>
            </a:r>
          </a:p>
        </p:txBody>
      </p:sp>
      <p:sp>
        <p:nvSpPr>
          <p:cNvPr id="829550" name="Rectangle 110"/>
          <p:cNvSpPr>
            <a:spLocks noChangeArrowheads="1"/>
          </p:cNvSpPr>
          <p:nvPr/>
        </p:nvSpPr>
        <p:spPr bwMode="auto">
          <a:xfrm>
            <a:off x="4708525" y="50546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Center</a:t>
            </a:r>
          </a:p>
          <a:p>
            <a:pPr algn="ctr" eaLnBrk="0" hangingPunct="0"/>
            <a:r>
              <a:rPr lang="en-US" sz="1000" b="1">
                <a:solidFill>
                  <a:srgbClr val="000000"/>
                </a:solidFill>
                <a:cs typeface="Arial" pitchFamily="34" charset="0"/>
              </a:rPr>
              <a:t>for Advancing </a:t>
            </a:r>
          </a:p>
          <a:p>
            <a:pPr algn="ctr" eaLnBrk="0" hangingPunct="0"/>
            <a:r>
              <a:rPr lang="en-US" sz="1000" b="1">
                <a:solidFill>
                  <a:srgbClr val="000000"/>
                </a:solidFill>
                <a:cs typeface="Arial" pitchFamily="34" charset="0"/>
              </a:rPr>
              <a:t>Translational </a:t>
            </a:r>
          </a:p>
          <a:p>
            <a:pPr algn="ctr" eaLnBrk="0" hangingPunct="0"/>
            <a:r>
              <a:rPr lang="en-US" sz="1000" b="1">
                <a:solidFill>
                  <a:srgbClr val="000000"/>
                </a:solidFill>
                <a:cs typeface="Arial" pitchFamily="34" charset="0"/>
              </a:rPr>
              <a:t>Sciences</a:t>
            </a:r>
          </a:p>
        </p:txBody>
      </p:sp>
      <p:sp>
        <p:nvSpPr>
          <p:cNvPr id="829551" name="Rectangle 111"/>
          <p:cNvSpPr>
            <a:spLocks noChangeArrowheads="1"/>
          </p:cNvSpPr>
          <p:nvPr/>
        </p:nvSpPr>
        <p:spPr bwMode="auto">
          <a:xfrm>
            <a:off x="7696200" y="5029200"/>
            <a:ext cx="1143000" cy="7620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a:t>
            </a:r>
          </a:p>
          <a:p>
            <a:pPr algn="ctr" eaLnBrk="0" hangingPunct="0"/>
            <a:r>
              <a:rPr lang="en-US" sz="1000" b="1">
                <a:solidFill>
                  <a:srgbClr val="000000"/>
                </a:solidFill>
                <a:cs typeface="Arial" pitchFamily="34" charset="0"/>
              </a:rPr>
              <a:t>of Biomedical </a:t>
            </a:r>
          </a:p>
          <a:p>
            <a:pPr algn="ctr" eaLnBrk="0" hangingPunct="0"/>
            <a:r>
              <a:rPr lang="en-US" sz="1000" b="1">
                <a:solidFill>
                  <a:srgbClr val="000000"/>
                </a:solidFill>
                <a:cs typeface="Arial" pitchFamily="34" charset="0"/>
              </a:rPr>
              <a:t>Imaging and </a:t>
            </a:r>
          </a:p>
          <a:p>
            <a:pPr algn="ctr" eaLnBrk="0" hangingPunct="0"/>
            <a:r>
              <a:rPr lang="en-US" sz="1000" b="1">
                <a:solidFill>
                  <a:srgbClr val="000000"/>
                </a:solidFill>
                <a:cs typeface="Arial" pitchFamily="34" charset="0"/>
              </a:rPr>
              <a:t>Bioengineering</a:t>
            </a:r>
          </a:p>
        </p:txBody>
      </p:sp>
      <p:sp>
        <p:nvSpPr>
          <p:cNvPr id="829552" name="Text Box 112"/>
          <p:cNvSpPr txBox="1">
            <a:spLocks noChangeArrowheads="1"/>
          </p:cNvSpPr>
          <p:nvPr/>
        </p:nvSpPr>
        <p:spPr bwMode="auto">
          <a:xfrm>
            <a:off x="7391400" y="59436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srgbClr val="990000"/>
                </a:solidFill>
                <a:cs typeface="Arial" pitchFamily="34" charset="0"/>
              </a:rPr>
              <a:t>No funding </a:t>
            </a:r>
          </a:p>
          <a:p>
            <a:pPr eaLnBrk="1" hangingPunct="1"/>
            <a:r>
              <a:rPr lang="en-US" sz="2000" b="1">
                <a:solidFill>
                  <a:srgbClr val="990000"/>
                </a:solidFill>
                <a:cs typeface="Arial" pitchFamily="34" charset="0"/>
              </a:rPr>
              <a:t>authority</a:t>
            </a:r>
          </a:p>
        </p:txBody>
      </p:sp>
      <p:sp>
        <p:nvSpPr>
          <p:cNvPr id="829554" name="Rectangle 114"/>
          <p:cNvSpPr>
            <a:spLocks noChangeArrowheads="1"/>
          </p:cNvSpPr>
          <p:nvPr/>
        </p:nvSpPr>
        <p:spPr bwMode="auto">
          <a:xfrm>
            <a:off x="22860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NIH</a:t>
            </a:r>
          </a:p>
          <a:p>
            <a:pPr algn="ctr" eaLnBrk="0" hangingPunct="0"/>
            <a:r>
              <a:rPr lang="en-US" sz="1000" b="1">
                <a:solidFill>
                  <a:srgbClr val="000000"/>
                </a:solidFill>
                <a:cs typeface="Arial" pitchFamily="34" charset="0"/>
              </a:rPr>
              <a:t>Clinical Center</a:t>
            </a:r>
          </a:p>
        </p:txBody>
      </p:sp>
      <p:sp>
        <p:nvSpPr>
          <p:cNvPr id="829555" name="Rectangle 115"/>
          <p:cNvSpPr>
            <a:spLocks noChangeArrowheads="1"/>
          </p:cNvSpPr>
          <p:nvPr/>
        </p:nvSpPr>
        <p:spPr bwMode="auto">
          <a:xfrm>
            <a:off x="3962400" y="6019800"/>
            <a:ext cx="1298575"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Center</a:t>
            </a:r>
          </a:p>
          <a:p>
            <a:pPr algn="ctr" eaLnBrk="0" hangingPunct="0"/>
            <a:r>
              <a:rPr lang="en-US" sz="1000" b="1">
                <a:solidFill>
                  <a:srgbClr val="000000"/>
                </a:solidFill>
                <a:cs typeface="Arial" pitchFamily="34" charset="0"/>
              </a:rPr>
              <a:t>for Information </a:t>
            </a:r>
          </a:p>
          <a:p>
            <a:pPr algn="ctr" eaLnBrk="0" hangingPunct="0"/>
            <a:r>
              <a:rPr lang="en-US" sz="1000" b="1">
                <a:solidFill>
                  <a:srgbClr val="000000"/>
                </a:solidFill>
                <a:cs typeface="Arial" pitchFamily="34" charset="0"/>
              </a:rPr>
              <a:t>Technology</a:t>
            </a:r>
          </a:p>
        </p:txBody>
      </p:sp>
      <p:sp>
        <p:nvSpPr>
          <p:cNvPr id="829556" name="Rectangle 116"/>
          <p:cNvSpPr>
            <a:spLocks noChangeArrowheads="1"/>
          </p:cNvSpPr>
          <p:nvPr/>
        </p:nvSpPr>
        <p:spPr bwMode="auto">
          <a:xfrm>
            <a:off x="5562600" y="6019800"/>
            <a:ext cx="1295400" cy="6604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Center </a:t>
            </a:r>
          </a:p>
          <a:p>
            <a:pPr algn="ctr" eaLnBrk="0" hangingPunct="0"/>
            <a:r>
              <a:rPr lang="en-US" sz="1000" b="1">
                <a:solidFill>
                  <a:srgbClr val="000000"/>
                </a:solidFill>
                <a:cs typeface="Arial" pitchFamily="34" charset="0"/>
              </a:rPr>
              <a:t>for Scientific </a:t>
            </a:r>
          </a:p>
          <a:p>
            <a:pPr algn="ctr" eaLnBrk="0" hangingPunct="0"/>
            <a:r>
              <a:rPr lang="en-US" sz="1000" b="1">
                <a:solidFill>
                  <a:srgbClr val="000000"/>
                </a:solidFill>
                <a:cs typeface="Arial" pitchFamily="34" charset="0"/>
              </a:rPr>
              <a:t>Review</a:t>
            </a:r>
          </a:p>
        </p:txBody>
      </p:sp>
      <p:pic>
        <p:nvPicPr>
          <p:cNvPr id="47220" name="Picture 11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4050" y="5105400"/>
            <a:ext cx="336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58" name="Rectangle 118"/>
          <p:cNvSpPr>
            <a:spLocks noChangeArrowheads="1"/>
          </p:cNvSpPr>
          <p:nvPr/>
        </p:nvSpPr>
        <p:spPr bwMode="auto">
          <a:xfrm>
            <a:off x="228600" y="5029200"/>
            <a:ext cx="1184275" cy="7620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000" b="1">
                <a:solidFill>
                  <a:srgbClr val="000000"/>
                </a:solidFill>
                <a:cs typeface="Arial" pitchFamily="34" charset="0"/>
              </a:rPr>
              <a:t>National Institute on</a:t>
            </a:r>
          </a:p>
          <a:p>
            <a:pPr algn="ctr" eaLnBrk="0" hangingPunct="0"/>
            <a:r>
              <a:rPr lang="en-US" sz="1000" b="1">
                <a:solidFill>
                  <a:srgbClr val="000000"/>
                </a:solidFill>
                <a:cs typeface="Arial" pitchFamily="34" charset="0"/>
              </a:rPr>
              <a:t>Minority Health </a:t>
            </a:r>
          </a:p>
          <a:p>
            <a:pPr algn="ctr" eaLnBrk="0" hangingPunct="0"/>
            <a:r>
              <a:rPr lang="en-US" sz="1000" b="1">
                <a:solidFill>
                  <a:srgbClr val="000000"/>
                </a:solidFill>
                <a:cs typeface="Arial" pitchFamily="34" charset="0"/>
              </a:rPr>
              <a:t>and Health </a:t>
            </a:r>
          </a:p>
          <a:p>
            <a:pPr algn="ctr" eaLnBrk="0" hangingPunct="0"/>
            <a:r>
              <a:rPr lang="en-US" sz="1000" b="1">
                <a:solidFill>
                  <a:srgbClr val="000000"/>
                </a:solidFill>
                <a:cs typeface="Arial" pitchFamily="34" charset="0"/>
              </a:rPr>
              <a:t>Disparities</a:t>
            </a:r>
          </a:p>
        </p:txBody>
      </p:sp>
      <p:pic>
        <p:nvPicPr>
          <p:cNvPr id="47222" name="Picture 119" descr="nih logo"/>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00538" y="914400"/>
            <a:ext cx="500062" cy="457200"/>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29560" name="Rectangle 120"/>
          <p:cNvSpPr>
            <a:spLocks noChangeArrowheads="1"/>
          </p:cNvSpPr>
          <p:nvPr/>
        </p:nvSpPr>
        <p:spPr bwMode="auto">
          <a:xfrm>
            <a:off x="3200400" y="838200"/>
            <a:ext cx="2667000" cy="609600"/>
          </a:xfrm>
          <a:prstGeom prst="rect">
            <a:avLst/>
          </a:prstGeom>
          <a:solidFill>
            <a:srgbClr val="FFCCFF"/>
          </a:solidFill>
          <a:ln w="25400">
            <a:solidFill>
              <a:schemeClr val="bg2"/>
            </a:solidFill>
            <a:miter lim="800000"/>
            <a:headEnd/>
            <a:tailEnd/>
          </a:ln>
        </p:spPr>
        <p:txBody>
          <a:bodyPr wrap="none" lIns="90488" tIns="44450" rIns="90488" bIns="44450" anchor="ctr"/>
          <a:lstStyle/>
          <a:p>
            <a:pPr algn="ctr" eaLnBrk="0" hangingPunct="0"/>
            <a:r>
              <a:rPr lang="en-US" sz="1200" b="1" dirty="0">
                <a:solidFill>
                  <a:srgbClr val="00359E"/>
                </a:solidFill>
                <a:cs typeface="Arial" pitchFamily="34" charset="0"/>
              </a:rPr>
              <a:t>Office of the Director</a:t>
            </a:r>
            <a:endParaRPr lang="en-US" sz="1000" b="1" dirty="0">
              <a:solidFill>
                <a:srgbClr val="00359E"/>
              </a:solidFill>
              <a:cs typeface="Arial" pitchFamily="34" charset="0"/>
            </a:endParaRPr>
          </a:p>
        </p:txBody>
      </p:sp>
      <p:sp>
        <p:nvSpPr>
          <p:cNvPr id="829562" name="Rectangle 122"/>
          <p:cNvSpPr>
            <a:spLocks noChangeArrowheads="1"/>
          </p:cNvSpPr>
          <p:nvPr/>
        </p:nvSpPr>
        <p:spPr bwMode="auto">
          <a:xfrm>
            <a:off x="2133600" y="5943600"/>
            <a:ext cx="4876800" cy="762000"/>
          </a:xfrm>
          <a:prstGeom prst="rect">
            <a:avLst/>
          </a:prstGeom>
          <a:noFill/>
          <a:ln w="38100">
            <a:solidFill>
              <a:srgbClr val="A50021"/>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prstClr val="black"/>
              </a:solidFill>
              <a:cs typeface="Arial" pitchFamily="34" charset="0"/>
            </a:endParaRPr>
          </a:p>
        </p:txBody>
      </p:sp>
      <p:sp>
        <p:nvSpPr>
          <p:cNvPr id="829563" name="Line 123"/>
          <p:cNvSpPr>
            <a:spLocks noChangeShapeType="1"/>
          </p:cNvSpPr>
          <p:nvPr/>
        </p:nvSpPr>
        <p:spPr bwMode="auto">
          <a:xfrm flipH="1">
            <a:off x="7010400" y="6324600"/>
            <a:ext cx="457200" cy="0"/>
          </a:xfrm>
          <a:prstGeom prst="line">
            <a:avLst/>
          </a:prstGeom>
          <a:noFill/>
          <a:ln w="44450">
            <a:solidFill>
              <a:srgbClr val="A50021"/>
            </a:solidFill>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Tree>
    <p:extLst>
      <p:ext uri="{BB962C8B-B14F-4D97-AF65-F5344CB8AC3E}">
        <p14:creationId xmlns:p14="http://schemas.microsoft.com/office/powerpoint/2010/main" val="4754407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500"/>
                                  </p:stCondLst>
                                  <p:childTnLst>
                                    <p:set>
                                      <p:cBhvr>
                                        <p:cTn id="6" dur="1" fill="hold">
                                          <p:stCondLst>
                                            <p:cond delay="0"/>
                                          </p:stCondLst>
                                        </p:cTn>
                                        <p:tgtEl>
                                          <p:spTgt spid="829560"/>
                                        </p:tgtEl>
                                        <p:attrNameLst>
                                          <p:attrName>style.visibility</p:attrName>
                                        </p:attrNameLst>
                                      </p:cBhvr>
                                      <p:to>
                                        <p:strVal val="visible"/>
                                      </p:to>
                                    </p:set>
                                    <p:animEffect transition="in" filter="dissolve">
                                      <p:cBhvr>
                                        <p:cTn id="7" dur="500"/>
                                        <p:tgtEl>
                                          <p:spTgt spid="829560"/>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829532"/>
                                        </p:tgtEl>
                                        <p:attrNameLst>
                                          <p:attrName>style.visibility</p:attrName>
                                        </p:attrNameLst>
                                      </p:cBhvr>
                                      <p:to>
                                        <p:strVal val="visible"/>
                                      </p:to>
                                    </p:set>
                                    <p:anim calcmode="lin" valueType="num">
                                      <p:cBhvr additive="base">
                                        <p:cTn id="11" dur="500" fill="hold"/>
                                        <p:tgtEl>
                                          <p:spTgt spid="829532"/>
                                        </p:tgtEl>
                                        <p:attrNameLst>
                                          <p:attrName>ppt_x</p:attrName>
                                        </p:attrNameLst>
                                      </p:cBhvr>
                                      <p:tavLst>
                                        <p:tav tm="0">
                                          <p:val>
                                            <p:strVal val="0-#ppt_w/2"/>
                                          </p:val>
                                        </p:tav>
                                        <p:tav tm="100000">
                                          <p:val>
                                            <p:strVal val="#ppt_x"/>
                                          </p:val>
                                        </p:tav>
                                      </p:tavLst>
                                    </p:anim>
                                    <p:anim calcmode="lin" valueType="num">
                                      <p:cBhvr additive="base">
                                        <p:cTn id="12" dur="500" fill="hold"/>
                                        <p:tgtEl>
                                          <p:spTgt spid="82953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2500"/>
                            </p:stCondLst>
                            <p:childTnLst>
                              <p:par>
                                <p:cTn id="14" presetID="2" presetClass="entr" presetSubtype="9" fill="hold" grpId="0" nodeType="afterEffect">
                                  <p:stCondLst>
                                    <p:cond delay="0"/>
                                  </p:stCondLst>
                                  <p:childTnLst>
                                    <p:set>
                                      <p:cBhvr>
                                        <p:cTn id="15" dur="1" fill="hold">
                                          <p:stCondLst>
                                            <p:cond delay="0"/>
                                          </p:stCondLst>
                                        </p:cTn>
                                        <p:tgtEl>
                                          <p:spTgt spid="829529"/>
                                        </p:tgtEl>
                                        <p:attrNameLst>
                                          <p:attrName>style.visibility</p:attrName>
                                        </p:attrNameLst>
                                      </p:cBhvr>
                                      <p:to>
                                        <p:strVal val="visible"/>
                                      </p:to>
                                    </p:set>
                                    <p:anim calcmode="lin" valueType="num">
                                      <p:cBhvr additive="base">
                                        <p:cTn id="16" dur="500" fill="hold"/>
                                        <p:tgtEl>
                                          <p:spTgt spid="829529"/>
                                        </p:tgtEl>
                                        <p:attrNameLst>
                                          <p:attrName>ppt_x</p:attrName>
                                        </p:attrNameLst>
                                      </p:cBhvr>
                                      <p:tavLst>
                                        <p:tav tm="0">
                                          <p:val>
                                            <p:strVal val="0-#ppt_w/2"/>
                                          </p:val>
                                        </p:tav>
                                        <p:tav tm="100000">
                                          <p:val>
                                            <p:strVal val="#ppt_x"/>
                                          </p:val>
                                        </p:tav>
                                      </p:tavLst>
                                    </p:anim>
                                    <p:anim calcmode="lin" valueType="num">
                                      <p:cBhvr additive="base">
                                        <p:cTn id="17" dur="500" fill="hold"/>
                                        <p:tgtEl>
                                          <p:spTgt spid="829529"/>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3000"/>
                            </p:stCondLst>
                            <p:childTnLst>
                              <p:par>
                                <p:cTn id="19" presetID="2" presetClass="entr" presetSubtype="1" fill="hold" grpId="0" nodeType="afterEffect">
                                  <p:stCondLst>
                                    <p:cond delay="0"/>
                                  </p:stCondLst>
                                  <p:childTnLst>
                                    <p:set>
                                      <p:cBhvr>
                                        <p:cTn id="20" dur="1" fill="hold">
                                          <p:stCondLst>
                                            <p:cond delay="0"/>
                                          </p:stCondLst>
                                        </p:cTn>
                                        <p:tgtEl>
                                          <p:spTgt spid="829534"/>
                                        </p:tgtEl>
                                        <p:attrNameLst>
                                          <p:attrName>style.visibility</p:attrName>
                                        </p:attrNameLst>
                                      </p:cBhvr>
                                      <p:to>
                                        <p:strVal val="visible"/>
                                      </p:to>
                                    </p:set>
                                    <p:anim calcmode="lin" valueType="num">
                                      <p:cBhvr additive="base">
                                        <p:cTn id="21" dur="500" fill="hold"/>
                                        <p:tgtEl>
                                          <p:spTgt spid="829534"/>
                                        </p:tgtEl>
                                        <p:attrNameLst>
                                          <p:attrName>ppt_x</p:attrName>
                                        </p:attrNameLst>
                                      </p:cBhvr>
                                      <p:tavLst>
                                        <p:tav tm="0">
                                          <p:val>
                                            <p:strVal val="#ppt_x"/>
                                          </p:val>
                                        </p:tav>
                                        <p:tav tm="100000">
                                          <p:val>
                                            <p:strVal val="#ppt_x"/>
                                          </p:val>
                                        </p:tav>
                                      </p:tavLst>
                                    </p:anim>
                                    <p:anim calcmode="lin" valueType="num">
                                      <p:cBhvr additive="base">
                                        <p:cTn id="22" dur="500" fill="hold"/>
                                        <p:tgtEl>
                                          <p:spTgt spid="829534"/>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3500"/>
                            </p:stCondLst>
                            <p:childTnLst>
                              <p:par>
                                <p:cTn id="24" presetID="2" presetClass="entr" presetSubtype="2" fill="hold" grpId="0" nodeType="afterEffect">
                                  <p:stCondLst>
                                    <p:cond delay="0"/>
                                  </p:stCondLst>
                                  <p:childTnLst>
                                    <p:set>
                                      <p:cBhvr>
                                        <p:cTn id="25" dur="1" fill="hold">
                                          <p:stCondLst>
                                            <p:cond delay="0"/>
                                          </p:stCondLst>
                                        </p:cTn>
                                        <p:tgtEl>
                                          <p:spTgt spid="829530"/>
                                        </p:tgtEl>
                                        <p:attrNameLst>
                                          <p:attrName>style.visibility</p:attrName>
                                        </p:attrNameLst>
                                      </p:cBhvr>
                                      <p:to>
                                        <p:strVal val="visible"/>
                                      </p:to>
                                    </p:set>
                                    <p:anim calcmode="lin" valueType="num">
                                      <p:cBhvr additive="base">
                                        <p:cTn id="26" dur="500" fill="hold"/>
                                        <p:tgtEl>
                                          <p:spTgt spid="829530"/>
                                        </p:tgtEl>
                                        <p:attrNameLst>
                                          <p:attrName>ppt_x</p:attrName>
                                        </p:attrNameLst>
                                      </p:cBhvr>
                                      <p:tavLst>
                                        <p:tav tm="0">
                                          <p:val>
                                            <p:strVal val="1+#ppt_w/2"/>
                                          </p:val>
                                        </p:tav>
                                        <p:tav tm="100000">
                                          <p:val>
                                            <p:strVal val="#ppt_x"/>
                                          </p:val>
                                        </p:tav>
                                      </p:tavLst>
                                    </p:anim>
                                    <p:anim calcmode="lin" valueType="num">
                                      <p:cBhvr additive="base">
                                        <p:cTn id="27" dur="500" fill="hold"/>
                                        <p:tgtEl>
                                          <p:spTgt spid="829530"/>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4000"/>
                            </p:stCondLst>
                            <p:childTnLst>
                              <p:par>
                                <p:cTn id="29" presetID="2" presetClass="entr" presetSubtype="2" fill="hold" grpId="0" nodeType="afterEffect">
                                  <p:stCondLst>
                                    <p:cond delay="0"/>
                                  </p:stCondLst>
                                  <p:childTnLst>
                                    <p:set>
                                      <p:cBhvr>
                                        <p:cTn id="30" dur="1" fill="hold">
                                          <p:stCondLst>
                                            <p:cond delay="0"/>
                                          </p:stCondLst>
                                        </p:cTn>
                                        <p:tgtEl>
                                          <p:spTgt spid="829531"/>
                                        </p:tgtEl>
                                        <p:attrNameLst>
                                          <p:attrName>style.visibility</p:attrName>
                                        </p:attrNameLst>
                                      </p:cBhvr>
                                      <p:to>
                                        <p:strVal val="visible"/>
                                      </p:to>
                                    </p:set>
                                    <p:anim calcmode="lin" valueType="num">
                                      <p:cBhvr additive="base">
                                        <p:cTn id="31" dur="500" fill="hold"/>
                                        <p:tgtEl>
                                          <p:spTgt spid="829531"/>
                                        </p:tgtEl>
                                        <p:attrNameLst>
                                          <p:attrName>ppt_x</p:attrName>
                                        </p:attrNameLst>
                                      </p:cBhvr>
                                      <p:tavLst>
                                        <p:tav tm="0">
                                          <p:val>
                                            <p:strVal val="1+#ppt_w/2"/>
                                          </p:val>
                                        </p:tav>
                                        <p:tav tm="100000">
                                          <p:val>
                                            <p:strVal val="#ppt_x"/>
                                          </p:val>
                                        </p:tav>
                                      </p:tavLst>
                                    </p:anim>
                                    <p:anim calcmode="lin" valueType="num">
                                      <p:cBhvr additive="base">
                                        <p:cTn id="32" dur="500" fill="hold"/>
                                        <p:tgtEl>
                                          <p:spTgt spid="82953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4500"/>
                            </p:stCondLst>
                            <p:childTnLst>
                              <p:par>
                                <p:cTn id="34" presetID="2" presetClass="entr" presetSubtype="1" fill="hold" grpId="0" nodeType="afterEffect">
                                  <p:stCondLst>
                                    <p:cond delay="0"/>
                                  </p:stCondLst>
                                  <p:childTnLst>
                                    <p:set>
                                      <p:cBhvr>
                                        <p:cTn id="35" dur="1" fill="hold">
                                          <p:stCondLst>
                                            <p:cond delay="0"/>
                                          </p:stCondLst>
                                        </p:cTn>
                                        <p:tgtEl>
                                          <p:spTgt spid="829533"/>
                                        </p:tgtEl>
                                        <p:attrNameLst>
                                          <p:attrName>style.visibility</p:attrName>
                                        </p:attrNameLst>
                                      </p:cBhvr>
                                      <p:to>
                                        <p:strVal val="visible"/>
                                      </p:to>
                                    </p:set>
                                    <p:anim calcmode="lin" valueType="num">
                                      <p:cBhvr additive="base">
                                        <p:cTn id="36" dur="500" fill="hold"/>
                                        <p:tgtEl>
                                          <p:spTgt spid="829533"/>
                                        </p:tgtEl>
                                        <p:attrNameLst>
                                          <p:attrName>ppt_x</p:attrName>
                                        </p:attrNameLst>
                                      </p:cBhvr>
                                      <p:tavLst>
                                        <p:tav tm="0">
                                          <p:val>
                                            <p:strVal val="#ppt_x"/>
                                          </p:val>
                                        </p:tav>
                                        <p:tav tm="100000">
                                          <p:val>
                                            <p:strVal val="#ppt_x"/>
                                          </p:val>
                                        </p:tav>
                                      </p:tavLst>
                                    </p:anim>
                                    <p:anim calcmode="lin" valueType="num">
                                      <p:cBhvr additive="base">
                                        <p:cTn id="37" dur="500" fill="hold"/>
                                        <p:tgtEl>
                                          <p:spTgt spid="82953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5000"/>
                            </p:stCondLst>
                            <p:childTnLst>
                              <p:par>
                                <p:cTn id="39" presetID="2" presetClass="entr" presetSubtype="8" fill="hold" grpId="0" nodeType="afterEffect">
                                  <p:stCondLst>
                                    <p:cond delay="0"/>
                                  </p:stCondLst>
                                  <p:childTnLst>
                                    <p:set>
                                      <p:cBhvr>
                                        <p:cTn id="40" dur="1" fill="hold">
                                          <p:stCondLst>
                                            <p:cond delay="0"/>
                                          </p:stCondLst>
                                        </p:cTn>
                                        <p:tgtEl>
                                          <p:spTgt spid="829539"/>
                                        </p:tgtEl>
                                        <p:attrNameLst>
                                          <p:attrName>style.visibility</p:attrName>
                                        </p:attrNameLst>
                                      </p:cBhvr>
                                      <p:to>
                                        <p:strVal val="visible"/>
                                      </p:to>
                                    </p:set>
                                    <p:anim calcmode="lin" valueType="num">
                                      <p:cBhvr additive="base">
                                        <p:cTn id="41" dur="500" fill="hold"/>
                                        <p:tgtEl>
                                          <p:spTgt spid="829539"/>
                                        </p:tgtEl>
                                        <p:attrNameLst>
                                          <p:attrName>ppt_x</p:attrName>
                                        </p:attrNameLst>
                                      </p:cBhvr>
                                      <p:tavLst>
                                        <p:tav tm="0">
                                          <p:val>
                                            <p:strVal val="0-#ppt_w/2"/>
                                          </p:val>
                                        </p:tav>
                                        <p:tav tm="100000">
                                          <p:val>
                                            <p:strVal val="#ppt_x"/>
                                          </p:val>
                                        </p:tav>
                                      </p:tavLst>
                                    </p:anim>
                                    <p:anim calcmode="lin" valueType="num">
                                      <p:cBhvr additive="base">
                                        <p:cTn id="42" dur="500" fill="hold"/>
                                        <p:tgtEl>
                                          <p:spTgt spid="829539"/>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500"/>
                            </p:stCondLst>
                            <p:childTnLst>
                              <p:par>
                                <p:cTn id="44" presetID="2" presetClass="entr" presetSubtype="12" fill="hold" grpId="0" nodeType="afterEffect">
                                  <p:stCondLst>
                                    <p:cond delay="0"/>
                                  </p:stCondLst>
                                  <p:childTnLst>
                                    <p:set>
                                      <p:cBhvr>
                                        <p:cTn id="45" dur="1" fill="hold">
                                          <p:stCondLst>
                                            <p:cond delay="0"/>
                                          </p:stCondLst>
                                        </p:cTn>
                                        <p:tgtEl>
                                          <p:spTgt spid="829536"/>
                                        </p:tgtEl>
                                        <p:attrNameLst>
                                          <p:attrName>style.visibility</p:attrName>
                                        </p:attrNameLst>
                                      </p:cBhvr>
                                      <p:to>
                                        <p:strVal val="visible"/>
                                      </p:to>
                                    </p:set>
                                    <p:anim calcmode="lin" valueType="num">
                                      <p:cBhvr additive="base">
                                        <p:cTn id="46" dur="500" fill="hold"/>
                                        <p:tgtEl>
                                          <p:spTgt spid="829536"/>
                                        </p:tgtEl>
                                        <p:attrNameLst>
                                          <p:attrName>ppt_x</p:attrName>
                                        </p:attrNameLst>
                                      </p:cBhvr>
                                      <p:tavLst>
                                        <p:tav tm="0">
                                          <p:val>
                                            <p:strVal val="0-#ppt_w/2"/>
                                          </p:val>
                                        </p:tav>
                                        <p:tav tm="100000">
                                          <p:val>
                                            <p:strVal val="#ppt_x"/>
                                          </p:val>
                                        </p:tav>
                                      </p:tavLst>
                                    </p:anim>
                                    <p:anim calcmode="lin" valueType="num">
                                      <p:cBhvr additive="base">
                                        <p:cTn id="47" dur="500" fill="hold"/>
                                        <p:tgtEl>
                                          <p:spTgt spid="829536"/>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6000"/>
                            </p:stCondLst>
                            <p:childTnLst>
                              <p:par>
                                <p:cTn id="49" presetID="23" presetClass="entr" presetSubtype="528" fill="hold" grpId="0" nodeType="afterEffect">
                                  <p:stCondLst>
                                    <p:cond delay="0"/>
                                  </p:stCondLst>
                                  <p:childTnLst>
                                    <p:set>
                                      <p:cBhvr>
                                        <p:cTn id="50" dur="1" fill="hold">
                                          <p:stCondLst>
                                            <p:cond delay="0"/>
                                          </p:stCondLst>
                                        </p:cTn>
                                        <p:tgtEl>
                                          <p:spTgt spid="829535"/>
                                        </p:tgtEl>
                                        <p:attrNameLst>
                                          <p:attrName>style.visibility</p:attrName>
                                        </p:attrNameLst>
                                      </p:cBhvr>
                                      <p:to>
                                        <p:strVal val="visible"/>
                                      </p:to>
                                    </p:set>
                                    <p:anim calcmode="lin" valueType="num">
                                      <p:cBhvr>
                                        <p:cTn id="51" dur="500" fill="hold"/>
                                        <p:tgtEl>
                                          <p:spTgt spid="829535"/>
                                        </p:tgtEl>
                                        <p:attrNameLst>
                                          <p:attrName>ppt_w</p:attrName>
                                        </p:attrNameLst>
                                      </p:cBhvr>
                                      <p:tavLst>
                                        <p:tav tm="0">
                                          <p:val>
                                            <p:fltVal val="0"/>
                                          </p:val>
                                        </p:tav>
                                        <p:tav tm="100000">
                                          <p:val>
                                            <p:strVal val="#ppt_w"/>
                                          </p:val>
                                        </p:tav>
                                      </p:tavLst>
                                    </p:anim>
                                    <p:anim calcmode="lin" valueType="num">
                                      <p:cBhvr>
                                        <p:cTn id="52" dur="500" fill="hold"/>
                                        <p:tgtEl>
                                          <p:spTgt spid="829535"/>
                                        </p:tgtEl>
                                        <p:attrNameLst>
                                          <p:attrName>ppt_h</p:attrName>
                                        </p:attrNameLst>
                                      </p:cBhvr>
                                      <p:tavLst>
                                        <p:tav tm="0">
                                          <p:val>
                                            <p:fltVal val="0"/>
                                          </p:val>
                                        </p:tav>
                                        <p:tav tm="100000">
                                          <p:val>
                                            <p:strVal val="#ppt_h"/>
                                          </p:val>
                                        </p:tav>
                                      </p:tavLst>
                                    </p:anim>
                                    <p:anim calcmode="lin" valueType="num">
                                      <p:cBhvr>
                                        <p:cTn id="53" dur="500" fill="hold"/>
                                        <p:tgtEl>
                                          <p:spTgt spid="829535"/>
                                        </p:tgtEl>
                                        <p:attrNameLst>
                                          <p:attrName>ppt_x</p:attrName>
                                        </p:attrNameLst>
                                      </p:cBhvr>
                                      <p:tavLst>
                                        <p:tav tm="0">
                                          <p:val>
                                            <p:fltVal val="0.5"/>
                                          </p:val>
                                        </p:tav>
                                        <p:tav tm="100000">
                                          <p:val>
                                            <p:strVal val="#ppt_x"/>
                                          </p:val>
                                        </p:tav>
                                      </p:tavLst>
                                    </p:anim>
                                    <p:anim calcmode="lin" valueType="num">
                                      <p:cBhvr>
                                        <p:cTn id="54" dur="500" fill="hold"/>
                                        <p:tgtEl>
                                          <p:spTgt spid="829535"/>
                                        </p:tgtEl>
                                        <p:attrNameLst>
                                          <p:attrName>ppt_y</p:attrName>
                                        </p:attrNameLst>
                                      </p:cBhvr>
                                      <p:tavLst>
                                        <p:tav tm="0">
                                          <p:val>
                                            <p:fltVal val="0.5"/>
                                          </p:val>
                                        </p:tav>
                                        <p:tav tm="100000">
                                          <p:val>
                                            <p:strVal val="#ppt_y"/>
                                          </p:val>
                                        </p:tav>
                                      </p:tavLst>
                                    </p:anim>
                                  </p:childTnLst>
                                </p:cTn>
                              </p:par>
                            </p:childTnLst>
                          </p:cTn>
                        </p:par>
                        <p:par>
                          <p:cTn id="55" fill="hold" nodeType="afterGroup">
                            <p:stCondLst>
                              <p:cond delay="6500"/>
                            </p:stCondLst>
                            <p:childTnLst>
                              <p:par>
                                <p:cTn id="56" presetID="2" presetClass="entr" presetSubtype="6" fill="hold" grpId="0" nodeType="afterEffect">
                                  <p:stCondLst>
                                    <p:cond delay="0"/>
                                  </p:stCondLst>
                                  <p:childTnLst>
                                    <p:set>
                                      <p:cBhvr>
                                        <p:cTn id="57" dur="1" fill="hold">
                                          <p:stCondLst>
                                            <p:cond delay="0"/>
                                          </p:stCondLst>
                                        </p:cTn>
                                        <p:tgtEl>
                                          <p:spTgt spid="829537"/>
                                        </p:tgtEl>
                                        <p:attrNameLst>
                                          <p:attrName>style.visibility</p:attrName>
                                        </p:attrNameLst>
                                      </p:cBhvr>
                                      <p:to>
                                        <p:strVal val="visible"/>
                                      </p:to>
                                    </p:set>
                                    <p:anim calcmode="lin" valueType="num">
                                      <p:cBhvr additive="base">
                                        <p:cTn id="58" dur="500" fill="hold"/>
                                        <p:tgtEl>
                                          <p:spTgt spid="829537"/>
                                        </p:tgtEl>
                                        <p:attrNameLst>
                                          <p:attrName>ppt_x</p:attrName>
                                        </p:attrNameLst>
                                      </p:cBhvr>
                                      <p:tavLst>
                                        <p:tav tm="0">
                                          <p:val>
                                            <p:strVal val="1+#ppt_w/2"/>
                                          </p:val>
                                        </p:tav>
                                        <p:tav tm="100000">
                                          <p:val>
                                            <p:strVal val="#ppt_x"/>
                                          </p:val>
                                        </p:tav>
                                      </p:tavLst>
                                    </p:anim>
                                    <p:anim calcmode="lin" valueType="num">
                                      <p:cBhvr additive="base">
                                        <p:cTn id="59" dur="500" fill="hold"/>
                                        <p:tgtEl>
                                          <p:spTgt spid="829537"/>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7000"/>
                            </p:stCondLst>
                            <p:childTnLst>
                              <p:par>
                                <p:cTn id="61" presetID="4" presetClass="entr" presetSubtype="16" fill="hold" grpId="0" nodeType="afterEffect">
                                  <p:stCondLst>
                                    <p:cond delay="0"/>
                                  </p:stCondLst>
                                  <p:childTnLst>
                                    <p:set>
                                      <p:cBhvr>
                                        <p:cTn id="62" dur="1" fill="hold">
                                          <p:stCondLst>
                                            <p:cond delay="0"/>
                                          </p:stCondLst>
                                        </p:cTn>
                                        <p:tgtEl>
                                          <p:spTgt spid="829538"/>
                                        </p:tgtEl>
                                        <p:attrNameLst>
                                          <p:attrName>style.visibility</p:attrName>
                                        </p:attrNameLst>
                                      </p:cBhvr>
                                      <p:to>
                                        <p:strVal val="visible"/>
                                      </p:to>
                                    </p:set>
                                    <p:animEffect transition="in" filter="box(in)">
                                      <p:cBhvr>
                                        <p:cTn id="63" dur="500"/>
                                        <p:tgtEl>
                                          <p:spTgt spid="829538"/>
                                        </p:tgtEl>
                                      </p:cBhvr>
                                    </p:animEffect>
                                  </p:childTnLst>
                                </p:cTn>
                              </p:par>
                            </p:childTnLst>
                          </p:cTn>
                        </p:par>
                        <p:par>
                          <p:cTn id="64" fill="hold" nodeType="afterGroup">
                            <p:stCondLst>
                              <p:cond delay="7500"/>
                            </p:stCondLst>
                            <p:childTnLst>
                              <p:par>
                                <p:cTn id="65" presetID="5" presetClass="entr" presetSubtype="10" fill="hold" grpId="0" nodeType="afterEffect">
                                  <p:stCondLst>
                                    <p:cond delay="0"/>
                                  </p:stCondLst>
                                  <p:childTnLst>
                                    <p:set>
                                      <p:cBhvr>
                                        <p:cTn id="66" dur="1" fill="hold">
                                          <p:stCondLst>
                                            <p:cond delay="0"/>
                                          </p:stCondLst>
                                        </p:cTn>
                                        <p:tgtEl>
                                          <p:spTgt spid="829540"/>
                                        </p:tgtEl>
                                        <p:attrNameLst>
                                          <p:attrName>style.visibility</p:attrName>
                                        </p:attrNameLst>
                                      </p:cBhvr>
                                      <p:to>
                                        <p:strVal val="visible"/>
                                      </p:to>
                                    </p:set>
                                    <p:animEffect transition="in" filter="checkerboard(across)">
                                      <p:cBhvr>
                                        <p:cTn id="67" dur="500"/>
                                        <p:tgtEl>
                                          <p:spTgt spid="829540"/>
                                        </p:tgtEl>
                                      </p:cBhvr>
                                    </p:animEffect>
                                  </p:childTnLst>
                                </p:cTn>
                              </p:par>
                            </p:childTnLst>
                          </p:cTn>
                        </p:par>
                        <p:par>
                          <p:cTn id="68" fill="hold" nodeType="afterGroup">
                            <p:stCondLst>
                              <p:cond delay="8000"/>
                            </p:stCondLst>
                            <p:childTnLst>
                              <p:par>
                                <p:cTn id="69" presetID="2" presetClass="entr" presetSubtype="8" fill="hold" grpId="0" nodeType="afterEffect">
                                  <p:stCondLst>
                                    <p:cond delay="0"/>
                                  </p:stCondLst>
                                  <p:childTnLst>
                                    <p:set>
                                      <p:cBhvr>
                                        <p:cTn id="70" dur="1" fill="hold">
                                          <p:stCondLst>
                                            <p:cond delay="0"/>
                                          </p:stCondLst>
                                        </p:cTn>
                                        <p:tgtEl>
                                          <p:spTgt spid="829545"/>
                                        </p:tgtEl>
                                        <p:attrNameLst>
                                          <p:attrName>style.visibility</p:attrName>
                                        </p:attrNameLst>
                                      </p:cBhvr>
                                      <p:to>
                                        <p:strVal val="visible"/>
                                      </p:to>
                                    </p:set>
                                    <p:anim calcmode="lin" valueType="num">
                                      <p:cBhvr additive="base">
                                        <p:cTn id="71" dur="500" fill="hold"/>
                                        <p:tgtEl>
                                          <p:spTgt spid="829545"/>
                                        </p:tgtEl>
                                        <p:attrNameLst>
                                          <p:attrName>ppt_x</p:attrName>
                                        </p:attrNameLst>
                                      </p:cBhvr>
                                      <p:tavLst>
                                        <p:tav tm="0">
                                          <p:val>
                                            <p:strVal val="0-#ppt_w/2"/>
                                          </p:val>
                                        </p:tav>
                                        <p:tav tm="100000">
                                          <p:val>
                                            <p:strVal val="#ppt_x"/>
                                          </p:val>
                                        </p:tav>
                                      </p:tavLst>
                                    </p:anim>
                                    <p:anim calcmode="lin" valueType="num">
                                      <p:cBhvr additive="base">
                                        <p:cTn id="72" dur="500" fill="hold"/>
                                        <p:tgtEl>
                                          <p:spTgt spid="829545"/>
                                        </p:tgtEl>
                                        <p:attrNameLst>
                                          <p:attrName>ppt_y</p:attrName>
                                        </p:attrNameLst>
                                      </p:cBhvr>
                                      <p:tavLst>
                                        <p:tav tm="0">
                                          <p:val>
                                            <p:strVal val="#ppt_y"/>
                                          </p:val>
                                        </p:tav>
                                        <p:tav tm="100000">
                                          <p:val>
                                            <p:strVal val="#ppt_y"/>
                                          </p:val>
                                        </p:tav>
                                      </p:tavLst>
                                    </p:anim>
                                  </p:childTnLst>
                                </p:cTn>
                              </p:par>
                            </p:childTnLst>
                          </p:cTn>
                        </p:par>
                        <p:par>
                          <p:cTn id="73" fill="hold" nodeType="afterGroup">
                            <p:stCondLst>
                              <p:cond delay="8500"/>
                            </p:stCondLst>
                            <p:childTnLst>
                              <p:par>
                                <p:cTn id="74" presetID="3" presetClass="entr" presetSubtype="5" fill="hold" grpId="0" nodeType="afterEffect">
                                  <p:stCondLst>
                                    <p:cond delay="0"/>
                                  </p:stCondLst>
                                  <p:childTnLst>
                                    <p:set>
                                      <p:cBhvr>
                                        <p:cTn id="75" dur="1" fill="hold">
                                          <p:stCondLst>
                                            <p:cond delay="0"/>
                                          </p:stCondLst>
                                        </p:cTn>
                                        <p:tgtEl>
                                          <p:spTgt spid="829542"/>
                                        </p:tgtEl>
                                        <p:attrNameLst>
                                          <p:attrName>style.visibility</p:attrName>
                                        </p:attrNameLst>
                                      </p:cBhvr>
                                      <p:to>
                                        <p:strVal val="visible"/>
                                      </p:to>
                                    </p:set>
                                    <p:animEffect transition="in" filter="blinds(vertical)">
                                      <p:cBhvr>
                                        <p:cTn id="76" dur="500"/>
                                        <p:tgtEl>
                                          <p:spTgt spid="829542"/>
                                        </p:tgtEl>
                                      </p:cBhvr>
                                    </p:animEffect>
                                  </p:childTnLst>
                                </p:cTn>
                              </p:par>
                            </p:childTnLst>
                          </p:cTn>
                        </p:par>
                        <p:par>
                          <p:cTn id="77" fill="hold" nodeType="afterGroup">
                            <p:stCondLst>
                              <p:cond delay="9000"/>
                            </p:stCondLst>
                            <p:childTnLst>
                              <p:par>
                                <p:cTn id="78" presetID="22" presetClass="entr" presetSubtype="4" fill="hold" grpId="0" nodeType="afterEffect">
                                  <p:stCondLst>
                                    <p:cond delay="0"/>
                                  </p:stCondLst>
                                  <p:childTnLst>
                                    <p:set>
                                      <p:cBhvr>
                                        <p:cTn id="79" dur="1" fill="hold">
                                          <p:stCondLst>
                                            <p:cond delay="0"/>
                                          </p:stCondLst>
                                        </p:cTn>
                                        <p:tgtEl>
                                          <p:spTgt spid="829541"/>
                                        </p:tgtEl>
                                        <p:attrNameLst>
                                          <p:attrName>style.visibility</p:attrName>
                                        </p:attrNameLst>
                                      </p:cBhvr>
                                      <p:to>
                                        <p:strVal val="visible"/>
                                      </p:to>
                                    </p:set>
                                    <p:animEffect transition="in" filter="wipe(down)">
                                      <p:cBhvr>
                                        <p:cTn id="80" dur="500"/>
                                        <p:tgtEl>
                                          <p:spTgt spid="829541"/>
                                        </p:tgtEl>
                                      </p:cBhvr>
                                    </p:animEffect>
                                  </p:childTnLst>
                                </p:cTn>
                              </p:par>
                            </p:childTnLst>
                          </p:cTn>
                        </p:par>
                        <p:par>
                          <p:cTn id="81" fill="hold" nodeType="afterGroup">
                            <p:stCondLst>
                              <p:cond delay="9500"/>
                            </p:stCondLst>
                            <p:childTnLst>
                              <p:par>
                                <p:cTn id="82" presetID="3" presetClass="entr" presetSubtype="10" fill="hold" grpId="0" nodeType="afterEffect">
                                  <p:stCondLst>
                                    <p:cond delay="0"/>
                                  </p:stCondLst>
                                  <p:childTnLst>
                                    <p:set>
                                      <p:cBhvr>
                                        <p:cTn id="83" dur="1" fill="hold">
                                          <p:stCondLst>
                                            <p:cond delay="0"/>
                                          </p:stCondLst>
                                        </p:cTn>
                                        <p:tgtEl>
                                          <p:spTgt spid="829543"/>
                                        </p:tgtEl>
                                        <p:attrNameLst>
                                          <p:attrName>style.visibility</p:attrName>
                                        </p:attrNameLst>
                                      </p:cBhvr>
                                      <p:to>
                                        <p:strVal val="visible"/>
                                      </p:to>
                                    </p:set>
                                    <p:animEffect transition="in" filter="blinds(horizontal)">
                                      <p:cBhvr>
                                        <p:cTn id="84" dur="500"/>
                                        <p:tgtEl>
                                          <p:spTgt spid="829543"/>
                                        </p:tgtEl>
                                      </p:cBhvr>
                                    </p:animEffect>
                                  </p:childTnLst>
                                </p:cTn>
                              </p:par>
                            </p:childTnLst>
                          </p:cTn>
                        </p:par>
                        <p:par>
                          <p:cTn id="85" fill="hold" nodeType="afterGroup">
                            <p:stCondLst>
                              <p:cond delay="10000"/>
                            </p:stCondLst>
                            <p:childTnLst>
                              <p:par>
                                <p:cTn id="86" presetID="2" presetClass="entr" presetSubtype="6" fill="hold" grpId="0" nodeType="afterEffect">
                                  <p:stCondLst>
                                    <p:cond delay="0"/>
                                  </p:stCondLst>
                                  <p:childTnLst>
                                    <p:set>
                                      <p:cBhvr>
                                        <p:cTn id="87" dur="1" fill="hold">
                                          <p:stCondLst>
                                            <p:cond delay="0"/>
                                          </p:stCondLst>
                                        </p:cTn>
                                        <p:tgtEl>
                                          <p:spTgt spid="829544"/>
                                        </p:tgtEl>
                                        <p:attrNameLst>
                                          <p:attrName>style.visibility</p:attrName>
                                        </p:attrNameLst>
                                      </p:cBhvr>
                                      <p:to>
                                        <p:strVal val="visible"/>
                                      </p:to>
                                    </p:set>
                                    <p:anim calcmode="lin" valueType="num">
                                      <p:cBhvr additive="base">
                                        <p:cTn id="88" dur="500" fill="hold"/>
                                        <p:tgtEl>
                                          <p:spTgt spid="829544"/>
                                        </p:tgtEl>
                                        <p:attrNameLst>
                                          <p:attrName>ppt_x</p:attrName>
                                        </p:attrNameLst>
                                      </p:cBhvr>
                                      <p:tavLst>
                                        <p:tav tm="0">
                                          <p:val>
                                            <p:strVal val="1+#ppt_w/2"/>
                                          </p:val>
                                        </p:tav>
                                        <p:tav tm="100000">
                                          <p:val>
                                            <p:strVal val="#ppt_x"/>
                                          </p:val>
                                        </p:tav>
                                      </p:tavLst>
                                    </p:anim>
                                    <p:anim calcmode="lin" valueType="num">
                                      <p:cBhvr additive="base">
                                        <p:cTn id="89" dur="500" fill="hold"/>
                                        <p:tgtEl>
                                          <p:spTgt spid="829544"/>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0500"/>
                            </p:stCondLst>
                            <p:childTnLst>
                              <p:par>
                                <p:cTn id="91" presetID="12" presetClass="entr" presetSubtype="2" fill="hold" grpId="0" nodeType="afterEffect">
                                  <p:stCondLst>
                                    <p:cond delay="0"/>
                                  </p:stCondLst>
                                  <p:childTnLst>
                                    <p:set>
                                      <p:cBhvr>
                                        <p:cTn id="92" dur="1" fill="hold">
                                          <p:stCondLst>
                                            <p:cond delay="0"/>
                                          </p:stCondLst>
                                        </p:cTn>
                                        <p:tgtEl>
                                          <p:spTgt spid="829546"/>
                                        </p:tgtEl>
                                        <p:attrNameLst>
                                          <p:attrName>style.visibility</p:attrName>
                                        </p:attrNameLst>
                                      </p:cBhvr>
                                      <p:to>
                                        <p:strVal val="visible"/>
                                      </p:to>
                                    </p:set>
                                    <p:animEffect transition="in" filter="slide(fromRight)">
                                      <p:cBhvr>
                                        <p:cTn id="93" dur="500"/>
                                        <p:tgtEl>
                                          <p:spTgt spid="829546"/>
                                        </p:tgtEl>
                                      </p:cBhvr>
                                    </p:animEffect>
                                  </p:childTnLst>
                                </p:cTn>
                              </p:par>
                            </p:childTnLst>
                          </p:cTn>
                        </p:par>
                        <p:par>
                          <p:cTn id="94" fill="hold" nodeType="afterGroup">
                            <p:stCondLst>
                              <p:cond delay="11000"/>
                            </p:stCondLst>
                            <p:childTnLst>
                              <p:par>
                                <p:cTn id="95" presetID="5" presetClass="entr" presetSubtype="10" fill="hold" grpId="0" nodeType="afterEffect">
                                  <p:stCondLst>
                                    <p:cond delay="0"/>
                                  </p:stCondLst>
                                  <p:childTnLst>
                                    <p:set>
                                      <p:cBhvr>
                                        <p:cTn id="96" dur="1" fill="hold">
                                          <p:stCondLst>
                                            <p:cond delay="0"/>
                                          </p:stCondLst>
                                        </p:cTn>
                                        <p:tgtEl>
                                          <p:spTgt spid="829558"/>
                                        </p:tgtEl>
                                        <p:attrNameLst>
                                          <p:attrName>style.visibility</p:attrName>
                                        </p:attrNameLst>
                                      </p:cBhvr>
                                      <p:to>
                                        <p:strVal val="visible"/>
                                      </p:to>
                                    </p:set>
                                    <p:animEffect transition="in" filter="checkerboard(across)">
                                      <p:cBhvr>
                                        <p:cTn id="97" dur="500"/>
                                        <p:tgtEl>
                                          <p:spTgt spid="829558"/>
                                        </p:tgtEl>
                                      </p:cBhvr>
                                    </p:animEffect>
                                  </p:childTnLst>
                                </p:cTn>
                              </p:par>
                            </p:childTnLst>
                          </p:cTn>
                        </p:par>
                        <p:par>
                          <p:cTn id="98" fill="hold" nodeType="afterGroup">
                            <p:stCondLst>
                              <p:cond delay="11500"/>
                            </p:stCondLst>
                            <p:childTnLst>
                              <p:par>
                                <p:cTn id="99" presetID="4" presetClass="entr" presetSubtype="32" fill="hold" grpId="0" nodeType="afterEffect">
                                  <p:stCondLst>
                                    <p:cond delay="0"/>
                                  </p:stCondLst>
                                  <p:childTnLst>
                                    <p:set>
                                      <p:cBhvr>
                                        <p:cTn id="100" dur="1" fill="hold">
                                          <p:stCondLst>
                                            <p:cond delay="0"/>
                                          </p:stCondLst>
                                        </p:cTn>
                                        <p:tgtEl>
                                          <p:spTgt spid="829548"/>
                                        </p:tgtEl>
                                        <p:attrNameLst>
                                          <p:attrName>style.visibility</p:attrName>
                                        </p:attrNameLst>
                                      </p:cBhvr>
                                      <p:to>
                                        <p:strVal val="visible"/>
                                      </p:to>
                                    </p:set>
                                    <p:animEffect transition="in" filter="box(out)">
                                      <p:cBhvr>
                                        <p:cTn id="101" dur="500"/>
                                        <p:tgtEl>
                                          <p:spTgt spid="829548"/>
                                        </p:tgtEl>
                                      </p:cBhvr>
                                    </p:animEffect>
                                  </p:childTnLst>
                                </p:cTn>
                              </p:par>
                            </p:childTnLst>
                          </p:cTn>
                        </p:par>
                        <p:par>
                          <p:cTn id="102" fill="hold" nodeType="afterGroup">
                            <p:stCondLst>
                              <p:cond delay="12000"/>
                            </p:stCondLst>
                            <p:childTnLst>
                              <p:par>
                                <p:cTn id="103" presetID="18" presetClass="entr" presetSubtype="9" fill="hold" grpId="0" nodeType="afterEffect">
                                  <p:stCondLst>
                                    <p:cond delay="0"/>
                                  </p:stCondLst>
                                  <p:childTnLst>
                                    <p:set>
                                      <p:cBhvr>
                                        <p:cTn id="104" dur="1" fill="hold">
                                          <p:stCondLst>
                                            <p:cond delay="0"/>
                                          </p:stCondLst>
                                        </p:cTn>
                                        <p:tgtEl>
                                          <p:spTgt spid="829549"/>
                                        </p:tgtEl>
                                        <p:attrNameLst>
                                          <p:attrName>style.visibility</p:attrName>
                                        </p:attrNameLst>
                                      </p:cBhvr>
                                      <p:to>
                                        <p:strVal val="visible"/>
                                      </p:to>
                                    </p:set>
                                    <p:animEffect transition="in" filter="strips(upLeft)">
                                      <p:cBhvr>
                                        <p:cTn id="105" dur="500"/>
                                        <p:tgtEl>
                                          <p:spTgt spid="829549"/>
                                        </p:tgtEl>
                                      </p:cBhvr>
                                    </p:animEffect>
                                  </p:childTnLst>
                                </p:cTn>
                              </p:par>
                            </p:childTnLst>
                          </p:cTn>
                        </p:par>
                        <p:par>
                          <p:cTn id="106" fill="hold" nodeType="afterGroup">
                            <p:stCondLst>
                              <p:cond delay="12500"/>
                            </p:stCondLst>
                            <p:childTnLst>
                              <p:par>
                                <p:cTn id="107" presetID="4" presetClass="entr" presetSubtype="16" fill="hold" grpId="0" nodeType="afterEffect">
                                  <p:stCondLst>
                                    <p:cond delay="0"/>
                                  </p:stCondLst>
                                  <p:childTnLst>
                                    <p:set>
                                      <p:cBhvr>
                                        <p:cTn id="108" dur="1" fill="hold">
                                          <p:stCondLst>
                                            <p:cond delay="0"/>
                                          </p:stCondLst>
                                        </p:cTn>
                                        <p:tgtEl>
                                          <p:spTgt spid="829550"/>
                                        </p:tgtEl>
                                        <p:attrNameLst>
                                          <p:attrName>style.visibility</p:attrName>
                                        </p:attrNameLst>
                                      </p:cBhvr>
                                      <p:to>
                                        <p:strVal val="visible"/>
                                      </p:to>
                                    </p:set>
                                    <p:animEffect transition="in" filter="box(in)">
                                      <p:cBhvr>
                                        <p:cTn id="109" dur="500"/>
                                        <p:tgtEl>
                                          <p:spTgt spid="829550"/>
                                        </p:tgtEl>
                                      </p:cBhvr>
                                    </p:animEffect>
                                  </p:childTnLst>
                                </p:cTn>
                              </p:par>
                            </p:childTnLst>
                          </p:cTn>
                        </p:par>
                        <p:par>
                          <p:cTn id="110" fill="hold" nodeType="afterGroup">
                            <p:stCondLst>
                              <p:cond delay="13000"/>
                            </p:stCondLst>
                            <p:childTnLst>
                              <p:par>
                                <p:cTn id="111" presetID="2" presetClass="entr" presetSubtype="6" fill="hold" grpId="0" nodeType="afterEffect">
                                  <p:stCondLst>
                                    <p:cond delay="0"/>
                                  </p:stCondLst>
                                  <p:childTnLst>
                                    <p:set>
                                      <p:cBhvr>
                                        <p:cTn id="112" dur="1" fill="hold">
                                          <p:stCondLst>
                                            <p:cond delay="0"/>
                                          </p:stCondLst>
                                        </p:cTn>
                                        <p:tgtEl>
                                          <p:spTgt spid="829547"/>
                                        </p:tgtEl>
                                        <p:attrNameLst>
                                          <p:attrName>style.visibility</p:attrName>
                                        </p:attrNameLst>
                                      </p:cBhvr>
                                      <p:to>
                                        <p:strVal val="visible"/>
                                      </p:to>
                                    </p:set>
                                    <p:anim calcmode="lin" valueType="num">
                                      <p:cBhvr additive="base">
                                        <p:cTn id="113" dur="500" fill="hold"/>
                                        <p:tgtEl>
                                          <p:spTgt spid="829547"/>
                                        </p:tgtEl>
                                        <p:attrNameLst>
                                          <p:attrName>ppt_x</p:attrName>
                                        </p:attrNameLst>
                                      </p:cBhvr>
                                      <p:tavLst>
                                        <p:tav tm="0">
                                          <p:val>
                                            <p:strVal val="1+#ppt_w/2"/>
                                          </p:val>
                                        </p:tav>
                                        <p:tav tm="100000">
                                          <p:val>
                                            <p:strVal val="#ppt_x"/>
                                          </p:val>
                                        </p:tav>
                                      </p:tavLst>
                                    </p:anim>
                                    <p:anim calcmode="lin" valueType="num">
                                      <p:cBhvr additive="base">
                                        <p:cTn id="114" dur="500" fill="hold"/>
                                        <p:tgtEl>
                                          <p:spTgt spid="829547"/>
                                        </p:tgtEl>
                                        <p:attrNameLst>
                                          <p:attrName>ppt_y</p:attrName>
                                        </p:attrNameLst>
                                      </p:cBhvr>
                                      <p:tavLst>
                                        <p:tav tm="0">
                                          <p:val>
                                            <p:strVal val="1+#ppt_h/2"/>
                                          </p:val>
                                        </p:tav>
                                        <p:tav tm="100000">
                                          <p:val>
                                            <p:strVal val="#ppt_y"/>
                                          </p:val>
                                        </p:tav>
                                      </p:tavLst>
                                    </p:anim>
                                  </p:childTnLst>
                                </p:cTn>
                              </p:par>
                            </p:childTnLst>
                          </p:cTn>
                        </p:par>
                        <p:par>
                          <p:cTn id="115" fill="hold" nodeType="afterGroup">
                            <p:stCondLst>
                              <p:cond delay="13500"/>
                            </p:stCondLst>
                            <p:childTnLst>
                              <p:par>
                                <p:cTn id="116" presetID="2" presetClass="entr" presetSubtype="2" fill="hold" grpId="0" nodeType="afterEffect">
                                  <p:stCondLst>
                                    <p:cond delay="0"/>
                                  </p:stCondLst>
                                  <p:childTnLst>
                                    <p:set>
                                      <p:cBhvr>
                                        <p:cTn id="117" dur="1" fill="hold">
                                          <p:stCondLst>
                                            <p:cond delay="0"/>
                                          </p:stCondLst>
                                        </p:cTn>
                                        <p:tgtEl>
                                          <p:spTgt spid="829551"/>
                                        </p:tgtEl>
                                        <p:attrNameLst>
                                          <p:attrName>style.visibility</p:attrName>
                                        </p:attrNameLst>
                                      </p:cBhvr>
                                      <p:to>
                                        <p:strVal val="visible"/>
                                      </p:to>
                                    </p:set>
                                    <p:anim calcmode="lin" valueType="num">
                                      <p:cBhvr additive="base">
                                        <p:cTn id="118" dur="500" fill="hold"/>
                                        <p:tgtEl>
                                          <p:spTgt spid="829551"/>
                                        </p:tgtEl>
                                        <p:attrNameLst>
                                          <p:attrName>ppt_x</p:attrName>
                                        </p:attrNameLst>
                                      </p:cBhvr>
                                      <p:tavLst>
                                        <p:tav tm="0">
                                          <p:val>
                                            <p:strVal val="1+#ppt_w/2"/>
                                          </p:val>
                                        </p:tav>
                                        <p:tav tm="100000">
                                          <p:val>
                                            <p:strVal val="#ppt_x"/>
                                          </p:val>
                                        </p:tav>
                                      </p:tavLst>
                                    </p:anim>
                                    <p:anim calcmode="lin" valueType="num">
                                      <p:cBhvr additive="base">
                                        <p:cTn id="119" dur="500" fill="hold"/>
                                        <p:tgtEl>
                                          <p:spTgt spid="829551"/>
                                        </p:tgtEl>
                                        <p:attrNameLst>
                                          <p:attrName>ppt_y</p:attrName>
                                        </p:attrNameLst>
                                      </p:cBhvr>
                                      <p:tavLst>
                                        <p:tav tm="0">
                                          <p:val>
                                            <p:strVal val="#ppt_y"/>
                                          </p:val>
                                        </p:tav>
                                        <p:tav tm="100000">
                                          <p:val>
                                            <p:strVal val="#ppt_y"/>
                                          </p:val>
                                        </p:tav>
                                      </p:tavLst>
                                    </p:anim>
                                  </p:childTnLst>
                                </p:cTn>
                              </p:par>
                            </p:childTnLst>
                          </p:cTn>
                        </p:par>
                        <p:par>
                          <p:cTn id="120" fill="hold" nodeType="afterGroup">
                            <p:stCondLst>
                              <p:cond delay="14000"/>
                            </p:stCondLst>
                            <p:childTnLst>
                              <p:par>
                                <p:cTn id="121" presetID="2" presetClass="entr" presetSubtype="4" fill="hold" grpId="0" nodeType="afterEffect">
                                  <p:stCondLst>
                                    <p:cond delay="0"/>
                                  </p:stCondLst>
                                  <p:childTnLst>
                                    <p:set>
                                      <p:cBhvr>
                                        <p:cTn id="122" dur="1" fill="hold">
                                          <p:stCondLst>
                                            <p:cond delay="0"/>
                                          </p:stCondLst>
                                        </p:cTn>
                                        <p:tgtEl>
                                          <p:spTgt spid="829554"/>
                                        </p:tgtEl>
                                        <p:attrNameLst>
                                          <p:attrName>style.visibility</p:attrName>
                                        </p:attrNameLst>
                                      </p:cBhvr>
                                      <p:to>
                                        <p:strVal val="visible"/>
                                      </p:to>
                                    </p:set>
                                    <p:anim calcmode="lin" valueType="num">
                                      <p:cBhvr additive="base">
                                        <p:cTn id="123" dur="500" fill="hold"/>
                                        <p:tgtEl>
                                          <p:spTgt spid="829554"/>
                                        </p:tgtEl>
                                        <p:attrNameLst>
                                          <p:attrName>ppt_x</p:attrName>
                                        </p:attrNameLst>
                                      </p:cBhvr>
                                      <p:tavLst>
                                        <p:tav tm="0">
                                          <p:val>
                                            <p:strVal val="#ppt_x"/>
                                          </p:val>
                                        </p:tav>
                                        <p:tav tm="100000">
                                          <p:val>
                                            <p:strVal val="#ppt_x"/>
                                          </p:val>
                                        </p:tav>
                                      </p:tavLst>
                                    </p:anim>
                                    <p:anim calcmode="lin" valueType="num">
                                      <p:cBhvr additive="base">
                                        <p:cTn id="124" dur="500" fill="hold"/>
                                        <p:tgtEl>
                                          <p:spTgt spid="829554"/>
                                        </p:tgtEl>
                                        <p:attrNameLst>
                                          <p:attrName>ppt_y</p:attrName>
                                        </p:attrNameLst>
                                      </p:cBhvr>
                                      <p:tavLst>
                                        <p:tav tm="0">
                                          <p:val>
                                            <p:strVal val="1+#ppt_h/2"/>
                                          </p:val>
                                        </p:tav>
                                        <p:tav tm="100000">
                                          <p:val>
                                            <p:strVal val="#ppt_y"/>
                                          </p:val>
                                        </p:tav>
                                      </p:tavLst>
                                    </p:anim>
                                  </p:childTnLst>
                                </p:cTn>
                              </p:par>
                            </p:childTnLst>
                          </p:cTn>
                        </p:par>
                        <p:par>
                          <p:cTn id="125" fill="hold" nodeType="afterGroup">
                            <p:stCondLst>
                              <p:cond delay="14500"/>
                            </p:stCondLst>
                            <p:childTnLst>
                              <p:par>
                                <p:cTn id="126" presetID="4" presetClass="entr" presetSubtype="16" fill="hold" grpId="0" nodeType="afterEffect">
                                  <p:stCondLst>
                                    <p:cond delay="0"/>
                                  </p:stCondLst>
                                  <p:childTnLst>
                                    <p:set>
                                      <p:cBhvr>
                                        <p:cTn id="127" dur="1" fill="hold">
                                          <p:stCondLst>
                                            <p:cond delay="0"/>
                                          </p:stCondLst>
                                        </p:cTn>
                                        <p:tgtEl>
                                          <p:spTgt spid="829555"/>
                                        </p:tgtEl>
                                        <p:attrNameLst>
                                          <p:attrName>style.visibility</p:attrName>
                                        </p:attrNameLst>
                                      </p:cBhvr>
                                      <p:to>
                                        <p:strVal val="visible"/>
                                      </p:to>
                                    </p:set>
                                    <p:animEffect transition="in" filter="box(in)">
                                      <p:cBhvr>
                                        <p:cTn id="128" dur="500"/>
                                        <p:tgtEl>
                                          <p:spTgt spid="829555"/>
                                        </p:tgtEl>
                                      </p:cBhvr>
                                    </p:animEffect>
                                  </p:childTnLst>
                                </p:cTn>
                              </p:par>
                            </p:childTnLst>
                          </p:cTn>
                        </p:par>
                        <p:par>
                          <p:cTn id="129" fill="hold" nodeType="afterGroup">
                            <p:stCondLst>
                              <p:cond delay="15000"/>
                            </p:stCondLst>
                            <p:childTnLst>
                              <p:par>
                                <p:cTn id="130" presetID="2" presetClass="entr" presetSubtype="6" fill="hold" grpId="0" nodeType="afterEffect">
                                  <p:stCondLst>
                                    <p:cond delay="0"/>
                                  </p:stCondLst>
                                  <p:childTnLst>
                                    <p:set>
                                      <p:cBhvr>
                                        <p:cTn id="131" dur="1" fill="hold">
                                          <p:stCondLst>
                                            <p:cond delay="0"/>
                                          </p:stCondLst>
                                        </p:cTn>
                                        <p:tgtEl>
                                          <p:spTgt spid="829556"/>
                                        </p:tgtEl>
                                        <p:attrNameLst>
                                          <p:attrName>style.visibility</p:attrName>
                                        </p:attrNameLst>
                                      </p:cBhvr>
                                      <p:to>
                                        <p:strVal val="visible"/>
                                      </p:to>
                                    </p:set>
                                    <p:anim calcmode="lin" valueType="num">
                                      <p:cBhvr additive="base">
                                        <p:cTn id="132" dur="500" fill="hold"/>
                                        <p:tgtEl>
                                          <p:spTgt spid="829556"/>
                                        </p:tgtEl>
                                        <p:attrNameLst>
                                          <p:attrName>ppt_x</p:attrName>
                                        </p:attrNameLst>
                                      </p:cBhvr>
                                      <p:tavLst>
                                        <p:tav tm="0">
                                          <p:val>
                                            <p:strVal val="1+#ppt_w/2"/>
                                          </p:val>
                                        </p:tav>
                                        <p:tav tm="100000">
                                          <p:val>
                                            <p:strVal val="#ppt_x"/>
                                          </p:val>
                                        </p:tav>
                                      </p:tavLst>
                                    </p:anim>
                                    <p:anim calcmode="lin" valueType="num">
                                      <p:cBhvr additive="base">
                                        <p:cTn id="133" dur="500" fill="hold"/>
                                        <p:tgtEl>
                                          <p:spTgt spid="829556"/>
                                        </p:tgtEl>
                                        <p:attrNameLst>
                                          <p:attrName>ppt_y</p:attrName>
                                        </p:attrNameLst>
                                      </p:cBhvr>
                                      <p:tavLst>
                                        <p:tav tm="0">
                                          <p:val>
                                            <p:strVal val="1+#ppt_h/2"/>
                                          </p:val>
                                        </p:tav>
                                        <p:tav tm="100000">
                                          <p:val>
                                            <p:strVal val="#ppt_y"/>
                                          </p:val>
                                        </p:tav>
                                      </p:tavLst>
                                    </p:anim>
                                  </p:childTnLst>
                                </p:cTn>
                              </p:par>
                              <p:par>
                                <p:cTn id="134" presetID="7" presetClass="entr" presetSubtype="2" fill="hold" grpId="0" nodeType="withEffect">
                                  <p:stCondLst>
                                    <p:cond delay="0"/>
                                  </p:stCondLst>
                                  <p:childTnLst>
                                    <p:set>
                                      <p:cBhvr>
                                        <p:cTn id="135" dur="1" fill="hold">
                                          <p:stCondLst>
                                            <p:cond delay="0"/>
                                          </p:stCondLst>
                                        </p:cTn>
                                        <p:tgtEl>
                                          <p:spTgt spid="829562"/>
                                        </p:tgtEl>
                                        <p:attrNameLst>
                                          <p:attrName>style.visibility</p:attrName>
                                        </p:attrNameLst>
                                      </p:cBhvr>
                                      <p:to>
                                        <p:strVal val="visible"/>
                                      </p:to>
                                    </p:set>
                                    <p:anim calcmode="lin" valueType="num">
                                      <p:cBhvr additive="base">
                                        <p:cTn id="136" dur="2000" fill="hold"/>
                                        <p:tgtEl>
                                          <p:spTgt spid="829562"/>
                                        </p:tgtEl>
                                        <p:attrNameLst>
                                          <p:attrName>ppt_x</p:attrName>
                                        </p:attrNameLst>
                                      </p:cBhvr>
                                      <p:tavLst>
                                        <p:tav tm="0">
                                          <p:val>
                                            <p:strVal val="1+#ppt_w/2"/>
                                          </p:val>
                                        </p:tav>
                                        <p:tav tm="100000">
                                          <p:val>
                                            <p:strVal val="#ppt_x"/>
                                          </p:val>
                                        </p:tav>
                                      </p:tavLst>
                                    </p:anim>
                                    <p:anim calcmode="lin" valueType="num">
                                      <p:cBhvr additive="base">
                                        <p:cTn id="137" dur="2000" fill="hold"/>
                                        <p:tgtEl>
                                          <p:spTgt spid="829562"/>
                                        </p:tgtEl>
                                        <p:attrNameLst>
                                          <p:attrName>ppt_y</p:attrName>
                                        </p:attrNameLst>
                                      </p:cBhvr>
                                      <p:tavLst>
                                        <p:tav tm="0">
                                          <p:val>
                                            <p:strVal val="#ppt_y"/>
                                          </p:val>
                                        </p:tav>
                                        <p:tav tm="100000">
                                          <p:val>
                                            <p:strVal val="#ppt_y"/>
                                          </p:val>
                                        </p:tav>
                                      </p:tavLst>
                                    </p:anim>
                                  </p:childTnLst>
                                </p:cTn>
                              </p:par>
                              <p:par>
                                <p:cTn id="138" presetID="7" presetClass="entr" presetSubtype="2" fill="hold" grpId="0" nodeType="withEffect">
                                  <p:stCondLst>
                                    <p:cond delay="0"/>
                                  </p:stCondLst>
                                  <p:childTnLst>
                                    <p:set>
                                      <p:cBhvr>
                                        <p:cTn id="139" dur="1" fill="hold">
                                          <p:stCondLst>
                                            <p:cond delay="0"/>
                                          </p:stCondLst>
                                        </p:cTn>
                                        <p:tgtEl>
                                          <p:spTgt spid="829563"/>
                                        </p:tgtEl>
                                        <p:attrNameLst>
                                          <p:attrName>style.visibility</p:attrName>
                                        </p:attrNameLst>
                                      </p:cBhvr>
                                      <p:to>
                                        <p:strVal val="visible"/>
                                      </p:to>
                                    </p:set>
                                    <p:anim calcmode="lin" valueType="num">
                                      <p:cBhvr additive="base">
                                        <p:cTn id="140" dur="2000" fill="hold"/>
                                        <p:tgtEl>
                                          <p:spTgt spid="829563"/>
                                        </p:tgtEl>
                                        <p:attrNameLst>
                                          <p:attrName>ppt_x</p:attrName>
                                        </p:attrNameLst>
                                      </p:cBhvr>
                                      <p:tavLst>
                                        <p:tav tm="0">
                                          <p:val>
                                            <p:strVal val="1+#ppt_w/2"/>
                                          </p:val>
                                        </p:tav>
                                        <p:tav tm="100000">
                                          <p:val>
                                            <p:strVal val="#ppt_x"/>
                                          </p:val>
                                        </p:tav>
                                      </p:tavLst>
                                    </p:anim>
                                    <p:anim calcmode="lin" valueType="num">
                                      <p:cBhvr additive="base">
                                        <p:cTn id="141" dur="2000" fill="hold"/>
                                        <p:tgtEl>
                                          <p:spTgt spid="829563"/>
                                        </p:tgtEl>
                                        <p:attrNameLst>
                                          <p:attrName>ppt_y</p:attrName>
                                        </p:attrNameLst>
                                      </p:cBhvr>
                                      <p:tavLst>
                                        <p:tav tm="0">
                                          <p:val>
                                            <p:strVal val="#ppt_y"/>
                                          </p:val>
                                        </p:tav>
                                        <p:tav tm="100000">
                                          <p:val>
                                            <p:strVal val="#ppt_y"/>
                                          </p:val>
                                        </p:tav>
                                      </p:tavLst>
                                    </p:anim>
                                  </p:childTnLst>
                                </p:cTn>
                              </p:par>
                            </p:childTnLst>
                          </p:cTn>
                        </p:par>
                        <p:par>
                          <p:cTn id="142" fill="hold" nodeType="afterGroup">
                            <p:stCondLst>
                              <p:cond delay="17000"/>
                            </p:stCondLst>
                            <p:childTnLst>
                              <p:par>
                                <p:cTn id="143" presetID="1" presetClass="entr" presetSubtype="0" fill="hold" grpId="0" nodeType="afterEffect">
                                  <p:stCondLst>
                                    <p:cond delay="0"/>
                                  </p:stCondLst>
                                  <p:childTnLst>
                                    <p:set>
                                      <p:cBhvr>
                                        <p:cTn id="144" dur="1" fill="hold">
                                          <p:stCondLst>
                                            <p:cond delay="0"/>
                                          </p:stCondLst>
                                        </p:cTn>
                                        <p:tgtEl>
                                          <p:spTgt spid="829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29" grpId="0" animBg="1" autoUpdateAnimBg="0"/>
      <p:bldP spid="829530" grpId="0" animBg="1" autoUpdateAnimBg="0"/>
      <p:bldP spid="829531" grpId="0" animBg="1" autoUpdateAnimBg="0"/>
      <p:bldP spid="829532" grpId="0" animBg="1" autoUpdateAnimBg="0"/>
      <p:bldP spid="829533" grpId="0" animBg="1" autoUpdateAnimBg="0"/>
      <p:bldP spid="829534" grpId="0" animBg="1" autoUpdateAnimBg="0"/>
      <p:bldP spid="829535" grpId="0" animBg="1" autoUpdateAnimBg="0"/>
      <p:bldP spid="829536" grpId="0" animBg="1" autoUpdateAnimBg="0"/>
      <p:bldP spid="829537" grpId="0" animBg="1" autoUpdateAnimBg="0"/>
      <p:bldP spid="829538" grpId="0" animBg="1" autoUpdateAnimBg="0"/>
      <p:bldP spid="829539" grpId="0" animBg="1" autoUpdateAnimBg="0"/>
      <p:bldP spid="829540" grpId="0" animBg="1" autoUpdateAnimBg="0"/>
      <p:bldP spid="829541" grpId="0" animBg="1" autoUpdateAnimBg="0"/>
      <p:bldP spid="829542" grpId="0" animBg="1" autoUpdateAnimBg="0"/>
      <p:bldP spid="829543" grpId="0" animBg="1" autoUpdateAnimBg="0"/>
      <p:bldP spid="829544" grpId="0" animBg="1" autoUpdateAnimBg="0"/>
      <p:bldP spid="829545" grpId="0" animBg="1" autoUpdateAnimBg="0"/>
      <p:bldP spid="829546" grpId="0" animBg="1" autoUpdateAnimBg="0"/>
      <p:bldP spid="829547" grpId="0" animBg="1" autoUpdateAnimBg="0"/>
      <p:bldP spid="829548" grpId="0" animBg="1" autoUpdateAnimBg="0"/>
      <p:bldP spid="829549" grpId="0" animBg="1" autoUpdateAnimBg="0"/>
      <p:bldP spid="829550" grpId="0" animBg="1" autoUpdateAnimBg="0"/>
      <p:bldP spid="829551" grpId="0" animBg="1" autoUpdateAnimBg="0"/>
      <p:bldP spid="829552" grpId="0"/>
      <p:bldP spid="829554" grpId="0" animBg="1" autoUpdateAnimBg="0"/>
      <p:bldP spid="829555" grpId="0" animBg="1" autoUpdateAnimBg="0"/>
      <p:bldP spid="829556" grpId="0" animBg="1" autoUpdateAnimBg="0"/>
      <p:bldP spid="829558" grpId="0" animBg="1"/>
      <p:bldP spid="829560" grpId="0" animBg="1"/>
      <p:bldP spid="829562" grpId="0" animBg="1"/>
      <p:bldP spid="82956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Grp="1" noChangeArrowheads="1"/>
          </p:cNvSpPr>
          <p:nvPr>
            <p:ph type="ctrTitle"/>
          </p:nvPr>
        </p:nvSpPr>
        <p:spPr/>
        <p:txBody>
          <a:bodyPr/>
          <a:lstStyle/>
          <a:p>
            <a:pPr eaLnBrk="1" hangingPunct="1"/>
            <a:r>
              <a:rPr lang="en-US" dirty="0" smtClean="0">
                <a:ea typeface="ＭＳ Ｐゴシック" pitchFamily="34" charset="-128"/>
              </a:rPr>
              <a:t>Program Staff</a:t>
            </a:r>
          </a:p>
        </p:txBody>
      </p:sp>
      <p:sp>
        <p:nvSpPr>
          <p:cNvPr id="129027" name="Rectangle 5"/>
          <p:cNvSpPr>
            <a:spLocks noGrp="1" noChangeArrowheads="1"/>
          </p:cNvSpPr>
          <p:nvPr>
            <p:ph type="subTitle" idx="1"/>
          </p:nvPr>
        </p:nvSpPr>
        <p:spPr/>
        <p:txBody>
          <a:bodyPr/>
          <a:lstStyle/>
          <a:p>
            <a:pPr eaLnBrk="1" hangingPunct="1"/>
            <a:r>
              <a:rPr lang="en-US" dirty="0" smtClean="0">
                <a:ea typeface="ＭＳ Ｐゴシック" pitchFamily="34" charset="-128"/>
              </a:rPr>
              <a:t>Pre-Award and Post-Award</a:t>
            </a:r>
          </a:p>
        </p:txBody>
      </p:sp>
    </p:spTree>
    <p:extLst>
      <p:ext uri="{BB962C8B-B14F-4D97-AF65-F5344CB8AC3E}">
        <p14:creationId xmlns:p14="http://schemas.microsoft.com/office/powerpoint/2010/main" val="3304601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152400"/>
            <a:ext cx="8839200" cy="609600"/>
          </a:xfrm>
        </p:spPr>
        <p:txBody>
          <a:bodyPr/>
          <a:lstStyle/>
          <a:p>
            <a:pPr algn="r" eaLnBrk="1" hangingPunct="1">
              <a:defRPr/>
            </a:pPr>
            <a:r>
              <a:rPr lang="en-US" sz="3200" dirty="0" smtClean="0">
                <a:ea typeface="+mj-ea"/>
                <a:cs typeface="+mj-cs"/>
              </a:rPr>
              <a:t>NIH Role in Surveying and Guiding </a:t>
            </a:r>
            <a:r>
              <a:rPr lang="en-US" sz="3200" dirty="0">
                <a:ea typeface="+mj-ea"/>
                <a:cs typeface="+mj-cs"/>
              </a:rPr>
              <a:t>S</a:t>
            </a:r>
            <a:r>
              <a:rPr lang="en-US" sz="3200" dirty="0" smtClean="0">
                <a:ea typeface="+mj-ea"/>
                <a:cs typeface="+mj-cs"/>
              </a:rPr>
              <a:t>cience</a:t>
            </a:r>
            <a:endParaRPr lang="en-US" sz="3200" dirty="0">
              <a:ea typeface="+mj-ea"/>
              <a:cs typeface="+mj-cs"/>
            </a:endParaRPr>
          </a:p>
        </p:txBody>
      </p:sp>
      <p:sp>
        <p:nvSpPr>
          <p:cNvPr id="130051" name="Rectangle 3"/>
          <p:cNvSpPr>
            <a:spLocks noGrp="1" noChangeArrowheads="1"/>
          </p:cNvSpPr>
          <p:nvPr>
            <p:ph idx="1"/>
          </p:nvPr>
        </p:nvSpPr>
        <p:spPr>
          <a:xfrm>
            <a:off x="228600" y="1524000"/>
            <a:ext cx="8458200" cy="4572000"/>
          </a:xfrm>
        </p:spPr>
        <p:txBody>
          <a:bodyPr/>
          <a:lstStyle/>
          <a:p>
            <a:pPr eaLnBrk="1" hangingPunct="1"/>
            <a:r>
              <a:rPr lang="en-US" sz="2200" dirty="0" smtClean="0">
                <a:ea typeface="ＭＳ Ｐゴシック" pitchFamily="34" charset="-128"/>
              </a:rPr>
              <a:t>They way research is done is changing</a:t>
            </a:r>
          </a:p>
          <a:p>
            <a:pPr eaLnBrk="1" hangingPunct="1">
              <a:buFontTx/>
              <a:buNone/>
            </a:pPr>
            <a:endParaRPr lang="en-US" sz="2200" dirty="0" smtClean="0">
              <a:ea typeface="ＭＳ Ｐゴシック" pitchFamily="34" charset="-128"/>
            </a:endParaRPr>
          </a:p>
          <a:p>
            <a:pPr eaLnBrk="1" hangingPunct="1"/>
            <a:r>
              <a:rPr lang="en-US" sz="2200" dirty="0" smtClean="0">
                <a:ea typeface="ＭＳ Ｐゴシック" pitchFamily="34" charset="-128"/>
              </a:rPr>
              <a:t>The diseases of people world wide are changing</a:t>
            </a:r>
          </a:p>
        </p:txBody>
      </p:sp>
      <p:pic>
        <p:nvPicPr>
          <p:cNvPr id="130052" name="Picture 3" descr="Land of free and fries"/>
          <p:cNvPicPr>
            <a:picLocks noChangeAspect="1" noChangeArrowheads="1"/>
          </p:cNvPicPr>
          <p:nvPr/>
        </p:nvPicPr>
        <p:blipFill>
          <a:blip r:embed="rId3">
            <a:extLst>
              <a:ext uri="{28A0092B-C50C-407E-A947-70E740481C1C}">
                <a14:useLocalDpi xmlns:a14="http://schemas.microsoft.com/office/drawing/2010/main" val="0"/>
              </a:ext>
            </a:extLst>
          </a:blip>
          <a:srcRect t="40208"/>
          <a:stretch>
            <a:fillRect/>
          </a:stretch>
        </p:blipFill>
        <p:spPr bwMode="auto">
          <a:xfrm>
            <a:off x="990600" y="3048000"/>
            <a:ext cx="7619999"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935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52400" y="152400"/>
            <a:ext cx="8839200" cy="990600"/>
          </a:xfrm>
        </p:spPr>
        <p:txBody>
          <a:bodyPr/>
          <a:lstStyle/>
          <a:p>
            <a:pPr algn="r" eaLnBrk="1" hangingPunct="1"/>
            <a:r>
              <a:rPr lang="en-US" b="1" dirty="0" smtClean="0">
                <a:ea typeface="ＭＳ Ｐゴシック" pitchFamily="34" charset="-128"/>
              </a:rPr>
              <a:t>Setting Research Priorities</a:t>
            </a:r>
          </a:p>
        </p:txBody>
      </p:sp>
      <p:pic>
        <p:nvPicPr>
          <p:cNvPr id="131075" name="Picture 3" descr="newcenter"/>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52400" y="1066800"/>
            <a:ext cx="8839200" cy="5334000"/>
          </a:xfrm>
        </p:spPr>
      </p:pic>
    </p:spTree>
    <p:extLst>
      <p:ext uri="{BB962C8B-B14F-4D97-AF65-F5344CB8AC3E}">
        <p14:creationId xmlns:p14="http://schemas.microsoft.com/office/powerpoint/2010/main" val="3615575577"/>
      </p:ext>
    </p:extLst>
  </p:cSld>
  <p:clrMapOvr>
    <a:masterClrMapping/>
  </p:clrMapOvr>
  <p:transition>
    <p:wipe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4"/>
          <p:cNvSpPr>
            <a:spLocks noGrp="1"/>
          </p:cNvSpPr>
          <p:nvPr>
            <p:ph type="title"/>
          </p:nvPr>
        </p:nvSpPr>
        <p:spPr>
          <a:xfrm>
            <a:off x="152400" y="228600"/>
            <a:ext cx="8839200" cy="838200"/>
          </a:xfrm>
        </p:spPr>
        <p:txBody>
          <a:bodyPr/>
          <a:lstStyle/>
          <a:p>
            <a:pPr algn="r"/>
            <a:r>
              <a:rPr lang="en-US" sz="4000" dirty="0" smtClean="0">
                <a:latin typeface="+mj-lt"/>
                <a:ea typeface="ＭＳ Ｐゴシック" pitchFamily="34" charset="-128"/>
              </a:rPr>
              <a:t>NIH Director</a:t>
            </a:r>
            <a:r>
              <a:rPr lang="ja-JP" altLang="en-US" sz="4000" dirty="0" smtClean="0">
                <a:latin typeface="+mj-lt"/>
                <a:ea typeface="ＭＳ Ｐゴシック" pitchFamily="34" charset="-128"/>
              </a:rPr>
              <a:t>’</a:t>
            </a:r>
            <a:r>
              <a:rPr lang="en-US" altLang="ja-JP" sz="4000" dirty="0" smtClean="0">
                <a:latin typeface="+mj-lt"/>
                <a:ea typeface="ＭＳ Ｐゴシック" pitchFamily="34" charset="-128"/>
                <a:cs typeface="Times New Roman" pitchFamily="18" charset="0"/>
              </a:rPr>
              <a:t>s Initiatives</a:t>
            </a:r>
            <a:endParaRPr lang="en-US" dirty="0" smtClean="0">
              <a:latin typeface="+mj-lt"/>
              <a:ea typeface="ＭＳ Ｐゴシック" pitchFamily="34" charset="-128"/>
              <a:cs typeface="Times New Roman" pitchFamily="18" charset="0"/>
            </a:endParaRPr>
          </a:p>
        </p:txBody>
      </p:sp>
      <p:sp>
        <p:nvSpPr>
          <p:cNvPr id="132099" name="Content Placeholder 5"/>
          <p:cNvSpPr>
            <a:spLocks noGrp="1"/>
          </p:cNvSpPr>
          <p:nvPr>
            <p:ph idx="1"/>
          </p:nvPr>
        </p:nvSpPr>
        <p:spPr>
          <a:xfrm>
            <a:off x="228600" y="1752600"/>
            <a:ext cx="8229600" cy="4324350"/>
          </a:xfrm>
        </p:spPr>
        <p:txBody>
          <a:bodyPr/>
          <a:lstStyle/>
          <a:p>
            <a:r>
              <a:rPr lang="en-US" dirty="0" smtClean="0">
                <a:hlinkClick r:id="rId2"/>
              </a:rPr>
              <a:t>The </a:t>
            </a:r>
            <a:r>
              <a:rPr lang="en-US" dirty="0">
                <a:hlinkClick r:id="rId2"/>
              </a:rPr>
              <a:t>BRAIN Initiative</a:t>
            </a:r>
            <a:endParaRPr lang="en-US" dirty="0"/>
          </a:p>
          <a:p>
            <a:r>
              <a:rPr lang="en-US" sz="1200" dirty="0" smtClean="0"/>
              <a:t>New </a:t>
            </a:r>
            <a:r>
              <a:rPr lang="en-US" sz="1200" dirty="0"/>
              <a:t>Presidential focus aimed at revolutionizing our understanding of the human brain.</a:t>
            </a:r>
          </a:p>
          <a:p>
            <a:r>
              <a:rPr lang="en-US" dirty="0">
                <a:hlinkClick r:id="rId3"/>
              </a:rPr>
              <a:t>Accelerating Medicines Partnership</a:t>
            </a:r>
            <a:endParaRPr lang="en-US" dirty="0"/>
          </a:p>
          <a:p>
            <a:r>
              <a:rPr lang="en-US" sz="1400" dirty="0" smtClean="0"/>
              <a:t>A </a:t>
            </a:r>
            <a:r>
              <a:rPr lang="en-US" sz="1400" dirty="0"/>
              <a:t>bold </a:t>
            </a:r>
            <a:r>
              <a:rPr lang="en-US" sz="1400" dirty="0" smtClean="0"/>
              <a:t>venture </a:t>
            </a:r>
            <a:r>
              <a:rPr lang="en-US" sz="1400" dirty="0"/>
              <a:t>to help identify new treatments and cures for diseases.</a:t>
            </a:r>
          </a:p>
          <a:p>
            <a:r>
              <a:rPr lang="en-US" dirty="0" err="1">
                <a:hlinkClick r:id="rId4"/>
              </a:rPr>
              <a:t>OppNet</a:t>
            </a:r>
            <a:r>
              <a:rPr lang="en-US" dirty="0">
                <a:hlinkClick r:id="rId4"/>
              </a:rPr>
              <a:t>: Basic Behavioral/Social Research</a:t>
            </a:r>
            <a:endParaRPr lang="en-US" dirty="0"/>
          </a:p>
          <a:p>
            <a:r>
              <a:rPr lang="en-US" sz="1200" dirty="0" smtClean="0"/>
              <a:t>Opportunities </a:t>
            </a:r>
            <a:r>
              <a:rPr lang="en-US" sz="1200" dirty="0"/>
              <a:t>for strengthening basic behavioral and social science research.</a:t>
            </a:r>
          </a:p>
          <a:p>
            <a:r>
              <a:rPr lang="en-US" dirty="0">
                <a:hlinkClick r:id="rId5"/>
              </a:rPr>
              <a:t>Women in Biomedical Careers</a:t>
            </a:r>
            <a:endParaRPr lang="en-US" dirty="0"/>
          </a:p>
          <a:p>
            <a:r>
              <a:rPr lang="en-US" sz="1400" dirty="0" smtClean="0"/>
              <a:t>Maximizing </a:t>
            </a:r>
            <a:r>
              <a:rPr lang="en-US" sz="1400" dirty="0"/>
              <a:t>the potential of women scientists and engineers.</a:t>
            </a:r>
          </a:p>
          <a:p>
            <a:r>
              <a:rPr lang="en-US" dirty="0" smtClean="0">
                <a:solidFill>
                  <a:srgbClr val="0033CC"/>
                </a:solidFill>
                <a:hlinkClick r:id="rId6"/>
              </a:rPr>
              <a:t>NIH </a:t>
            </a:r>
            <a:r>
              <a:rPr lang="en-US" dirty="0">
                <a:solidFill>
                  <a:srgbClr val="0033CC"/>
                </a:solidFill>
                <a:hlinkClick r:id="rId6"/>
              </a:rPr>
              <a:t>Common Fund</a:t>
            </a:r>
            <a:endParaRPr lang="en-US" dirty="0">
              <a:solidFill>
                <a:srgbClr val="0033CC"/>
              </a:solidFill>
            </a:endParaRPr>
          </a:p>
          <a:p>
            <a:r>
              <a:rPr lang="en-US" sz="1400" dirty="0" smtClean="0"/>
              <a:t>Accelerating </a:t>
            </a:r>
            <a:r>
              <a:rPr lang="en-US" sz="1400" dirty="0"/>
              <a:t>discovery by supporting cross-cutting, trans-NIH programs.</a:t>
            </a:r>
          </a:p>
          <a:p>
            <a:endParaRPr lang="en-US" dirty="0" smtClean="0">
              <a:ea typeface="ＭＳ Ｐゴシック" pitchFamily="34" charset="-128"/>
            </a:endParaRPr>
          </a:p>
        </p:txBody>
      </p:sp>
    </p:spTree>
    <p:extLst>
      <p:ext uri="{BB962C8B-B14F-4D97-AF65-F5344CB8AC3E}">
        <p14:creationId xmlns:p14="http://schemas.microsoft.com/office/powerpoint/2010/main" val="2487611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0" y="76200"/>
            <a:ext cx="8991600" cy="1066800"/>
          </a:xfrm>
        </p:spPr>
        <p:txBody>
          <a:bodyPr lIns="92075" tIns="46038" rIns="92075" bIns="46038"/>
          <a:lstStyle/>
          <a:p>
            <a:pPr algn="r"/>
            <a:r>
              <a:rPr lang="en-US" altLang="ja-JP" sz="3600" dirty="0" smtClean="0">
                <a:ea typeface="ＭＳ Ｐゴシック" pitchFamily="34" charset="-128"/>
              </a:rPr>
              <a:t>Science Development: The </a:t>
            </a:r>
            <a:r>
              <a:rPr lang="en-US" sz="3600" dirty="0" smtClean="0">
                <a:ea typeface="ＭＳ Ｐゴシック" pitchFamily="34" charset="-128"/>
              </a:rPr>
              <a:t>Program </a:t>
            </a:r>
            <a:r>
              <a:rPr lang="en-US" sz="3600" dirty="0">
                <a:ea typeface="ＭＳ Ｐゴシック" pitchFamily="34" charset="-128"/>
              </a:rPr>
              <a:t>Officials</a:t>
            </a:r>
            <a:r>
              <a:rPr lang="ja-JP" altLang="en-US" sz="3600" dirty="0" smtClean="0">
                <a:ea typeface="ＭＳ Ｐゴシック" pitchFamily="34" charset="-128"/>
              </a:rPr>
              <a:t>’</a:t>
            </a:r>
            <a:r>
              <a:rPr lang="en-US" altLang="ja-JP" sz="3600" dirty="0" smtClean="0">
                <a:ea typeface="ＭＳ Ｐゴシック" pitchFamily="34" charset="-128"/>
              </a:rPr>
              <a:t>Role</a:t>
            </a:r>
            <a:endParaRPr lang="en-US" sz="3600" dirty="0" smtClean="0">
              <a:ea typeface="ＭＳ Ｐゴシック" pitchFamily="34" charset="-128"/>
            </a:endParaRPr>
          </a:p>
        </p:txBody>
      </p:sp>
      <p:sp>
        <p:nvSpPr>
          <p:cNvPr id="719875" name="Rectangle 3"/>
          <p:cNvSpPr>
            <a:spLocks noGrp="1" noChangeArrowheads="1"/>
          </p:cNvSpPr>
          <p:nvPr>
            <p:ph idx="1"/>
          </p:nvPr>
        </p:nvSpPr>
        <p:spPr>
          <a:xfrm>
            <a:off x="152400" y="1219200"/>
            <a:ext cx="8839200" cy="4953000"/>
          </a:xfrm>
        </p:spPr>
        <p:txBody>
          <a:bodyPr lIns="92075" tIns="46038" rIns="92075" bIns="46038"/>
          <a:lstStyle/>
          <a:p>
            <a:pPr>
              <a:lnSpc>
                <a:spcPct val="90000"/>
              </a:lnSpc>
            </a:pPr>
            <a:r>
              <a:rPr lang="en-US" b="1" dirty="0" smtClean="0">
                <a:ea typeface="ＭＳ Ｐゴシック" pitchFamily="34" charset="-128"/>
              </a:rPr>
              <a:t>IC Scientific Initiatives </a:t>
            </a:r>
          </a:p>
          <a:p>
            <a:pPr>
              <a:lnSpc>
                <a:spcPct val="90000"/>
              </a:lnSpc>
            </a:pPr>
            <a:endParaRPr lang="en-US" b="1" dirty="0" smtClean="0">
              <a:ea typeface="ＭＳ Ｐゴシック" pitchFamily="34" charset="-128"/>
            </a:endParaRPr>
          </a:p>
          <a:p>
            <a:pPr lvl="1">
              <a:lnSpc>
                <a:spcPct val="90000"/>
              </a:lnSpc>
            </a:pPr>
            <a:r>
              <a:rPr lang="en-US" b="1" dirty="0" smtClean="0">
                <a:ea typeface="ＭＳ Ｐゴシック" pitchFamily="34" charset="-128"/>
              </a:rPr>
              <a:t>Develop concepts</a:t>
            </a:r>
          </a:p>
          <a:p>
            <a:pPr lvl="1">
              <a:lnSpc>
                <a:spcPct val="90000"/>
              </a:lnSpc>
            </a:pPr>
            <a:r>
              <a:rPr lang="en-US" b="1" dirty="0" smtClean="0">
                <a:ea typeface="ＭＳ Ｐゴシック" pitchFamily="34" charset="-128"/>
              </a:rPr>
              <a:t>Communicate goals</a:t>
            </a:r>
            <a:r>
              <a:rPr lang="en-US" sz="2400" b="1" dirty="0" smtClean="0">
                <a:ea typeface="ＭＳ Ｐゴシック" pitchFamily="34" charset="-128"/>
              </a:rPr>
              <a:t> </a:t>
            </a:r>
          </a:p>
          <a:p>
            <a:pPr lvl="1">
              <a:lnSpc>
                <a:spcPct val="90000"/>
              </a:lnSpc>
            </a:pPr>
            <a:endParaRPr lang="en-US" sz="2400" b="1" dirty="0" smtClean="0">
              <a:ea typeface="ＭＳ Ｐゴシック" pitchFamily="34" charset="-128"/>
            </a:endParaRPr>
          </a:p>
          <a:p>
            <a:pPr>
              <a:lnSpc>
                <a:spcPct val="90000"/>
              </a:lnSpc>
            </a:pPr>
            <a:r>
              <a:rPr lang="en-US" b="1" dirty="0" smtClean="0">
                <a:ea typeface="ＭＳ Ｐゴシック" pitchFamily="34" charset="-128"/>
              </a:rPr>
              <a:t>Advise applicants on funding mechanisms </a:t>
            </a:r>
          </a:p>
          <a:p>
            <a:pPr>
              <a:lnSpc>
                <a:spcPct val="90000"/>
              </a:lnSpc>
            </a:pPr>
            <a:endParaRPr lang="en-US" b="1" dirty="0" smtClean="0">
              <a:ea typeface="ＭＳ Ｐゴシック" pitchFamily="34" charset="-128"/>
            </a:endParaRPr>
          </a:p>
          <a:p>
            <a:pPr>
              <a:lnSpc>
                <a:spcPct val="90000"/>
              </a:lnSpc>
            </a:pPr>
            <a:r>
              <a:rPr lang="en-US" b="1" dirty="0" smtClean="0">
                <a:ea typeface="ＭＳ Ｐゴシック" pitchFamily="34" charset="-128"/>
              </a:rPr>
              <a:t>Provide application writing advice and technical assistance </a:t>
            </a:r>
          </a:p>
          <a:p>
            <a:pPr>
              <a:lnSpc>
                <a:spcPct val="90000"/>
              </a:lnSpc>
            </a:pPr>
            <a:endParaRPr lang="en-US" b="1" dirty="0" smtClean="0">
              <a:ea typeface="ＭＳ Ｐゴシック" pitchFamily="34" charset="-128"/>
            </a:endParaRPr>
          </a:p>
          <a:p>
            <a:pPr>
              <a:lnSpc>
                <a:spcPct val="90000"/>
              </a:lnSpc>
            </a:pPr>
            <a:r>
              <a:rPr lang="en-US" b="1" dirty="0" smtClean="0">
                <a:ea typeface="ＭＳ Ｐゴシック" pitchFamily="34" charset="-128"/>
              </a:rPr>
              <a:t>Advise on application procedures, requirements and general grant policy</a:t>
            </a:r>
          </a:p>
        </p:txBody>
      </p:sp>
    </p:spTree>
    <p:extLst>
      <p:ext uri="{BB962C8B-B14F-4D97-AF65-F5344CB8AC3E}">
        <p14:creationId xmlns:p14="http://schemas.microsoft.com/office/powerpoint/2010/main" val="29119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9875">
                                            <p:txEl>
                                              <p:pRg st="0" end="0"/>
                                            </p:txEl>
                                          </p:spTgt>
                                        </p:tgtEl>
                                        <p:attrNameLst>
                                          <p:attrName>style.visibility</p:attrName>
                                        </p:attrNameLst>
                                      </p:cBhvr>
                                      <p:to>
                                        <p:strVal val="visible"/>
                                      </p:to>
                                    </p:set>
                                    <p:animEffect transition="in" filter="wipe(left)">
                                      <p:cBhvr>
                                        <p:cTn id="7" dur="1000"/>
                                        <p:tgtEl>
                                          <p:spTgt spid="71987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19875">
                                            <p:txEl>
                                              <p:pRg st="2" end="2"/>
                                            </p:txEl>
                                          </p:spTgt>
                                        </p:tgtEl>
                                        <p:attrNameLst>
                                          <p:attrName>style.visibility</p:attrName>
                                        </p:attrNameLst>
                                      </p:cBhvr>
                                      <p:to>
                                        <p:strVal val="visible"/>
                                      </p:to>
                                    </p:set>
                                    <p:animEffect transition="in" filter="wipe(left)">
                                      <p:cBhvr>
                                        <p:cTn id="10" dur="1000"/>
                                        <p:tgtEl>
                                          <p:spTgt spid="719875">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19875">
                                            <p:txEl>
                                              <p:pRg st="3" end="3"/>
                                            </p:txEl>
                                          </p:spTgt>
                                        </p:tgtEl>
                                        <p:attrNameLst>
                                          <p:attrName>style.visibility</p:attrName>
                                        </p:attrNameLst>
                                      </p:cBhvr>
                                      <p:to>
                                        <p:strVal val="visible"/>
                                      </p:to>
                                    </p:set>
                                    <p:animEffect transition="in" filter="wipe(left)">
                                      <p:cBhvr>
                                        <p:cTn id="13" dur="1000"/>
                                        <p:tgtEl>
                                          <p:spTgt spid="719875">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19875">
                                            <p:txEl>
                                              <p:pRg st="5" end="5"/>
                                            </p:txEl>
                                          </p:spTgt>
                                        </p:tgtEl>
                                        <p:attrNameLst>
                                          <p:attrName>style.visibility</p:attrName>
                                        </p:attrNameLst>
                                      </p:cBhvr>
                                      <p:to>
                                        <p:strVal val="visible"/>
                                      </p:to>
                                    </p:set>
                                    <p:animEffect transition="in" filter="wipe(left)">
                                      <p:cBhvr>
                                        <p:cTn id="18" dur="1000"/>
                                        <p:tgtEl>
                                          <p:spTgt spid="719875">
                                            <p:txEl>
                                              <p:pRg st="5" end="5"/>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19875">
                                            <p:txEl>
                                              <p:pRg st="7" end="7"/>
                                            </p:txEl>
                                          </p:spTgt>
                                        </p:tgtEl>
                                        <p:attrNameLst>
                                          <p:attrName>style.visibility</p:attrName>
                                        </p:attrNameLst>
                                      </p:cBhvr>
                                      <p:to>
                                        <p:strVal val="visible"/>
                                      </p:to>
                                    </p:set>
                                    <p:animEffect transition="in" filter="wipe(left)">
                                      <p:cBhvr>
                                        <p:cTn id="23" dur="1000"/>
                                        <p:tgtEl>
                                          <p:spTgt spid="719875">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19875">
                                            <p:txEl>
                                              <p:pRg st="9" end="9"/>
                                            </p:txEl>
                                          </p:spTgt>
                                        </p:tgtEl>
                                        <p:attrNameLst>
                                          <p:attrName>style.visibility</p:attrName>
                                        </p:attrNameLst>
                                      </p:cBhvr>
                                      <p:to>
                                        <p:strVal val="visible"/>
                                      </p:to>
                                    </p:set>
                                    <p:animEffect transition="in" filter="wipe(left)">
                                      <p:cBhvr>
                                        <p:cTn id="28" dur="1000"/>
                                        <p:tgtEl>
                                          <p:spTgt spid="7198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7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152400" y="152400"/>
            <a:ext cx="8915400" cy="685800"/>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Program Planning &amp; Initiative Development</a:t>
            </a:r>
          </a:p>
        </p:txBody>
      </p:sp>
      <p:sp>
        <p:nvSpPr>
          <p:cNvPr id="134147" name="Rectangle 3"/>
          <p:cNvSpPr>
            <a:spLocks noGrp="1" noChangeArrowheads="1"/>
          </p:cNvSpPr>
          <p:nvPr>
            <p:ph idx="1"/>
          </p:nvPr>
        </p:nvSpPr>
        <p:spPr>
          <a:xfrm>
            <a:off x="228600" y="1905000"/>
            <a:ext cx="8839200" cy="4324350"/>
          </a:xfrm>
        </p:spPr>
        <p:txBody>
          <a:bodyPr/>
          <a:lstStyle/>
          <a:p>
            <a:r>
              <a:rPr lang="en-US" dirty="0" smtClean="0">
                <a:ea typeface="ＭＳ Ｐゴシック" pitchFamily="34" charset="-128"/>
              </a:rPr>
              <a:t>Program Directors individually assess their program scientific area and portfolio of awarded grants and contracts</a:t>
            </a:r>
          </a:p>
          <a:p>
            <a:pPr lvl="1"/>
            <a:r>
              <a:rPr lang="en-US" dirty="0" smtClean="0">
                <a:ea typeface="ＭＳ Ｐゴシック" pitchFamily="34" charset="-128"/>
              </a:rPr>
              <a:t>Listen to their community and work with colleagues to develop ideas into initiatives</a:t>
            </a:r>
          </a:p>
          <a:p>
            <a:r>
              <a:rPr lang="en-US" dirty="0" smtClean="0">
                <a:ea typeface="ＭＳ Ｐゴシック" pitchFamily="34" charset="-128"/>
              </a:rPr>
              <a:t>Institutes and NIH/OD have offices that examine overall trends in science </a:t>
            </a:r>
          </a:p>
          <a:p>
            <a:pPr lvl="1"/>
            <a:r>
              <a:rPr lang="en-US" dirty="0" smtClean="0">
                <a:ea typeface="ＭＳ Ｐゴシック" pitchFamily="34" charset="-128"/>
              </a:rPr>
              <a:t>Listen to advisory groups and make long range and cross-cutting plans for scientific development</a:t>
            </a:r>
          </a:p>
          <a:p>
            <a:pPr lvl="1"/>
            <a:endParaRPr lang="en-US" dirty="0" smtClean="0">
              <a:ea typeface="ＭＳ Ｐゴシック" pitchFamily="34" charset="-128"/>
            </a:endParaRPr>
          </a:p>
        </p:txBody>
      </p:sp>
    </p:spTree>
    <p:extLst>
      <p:ext uri="{BB962C8B-B14F-4D97-AF65-F5344CB8AC3E}">
        <p14:creationId xmlns:p14="http://schemas.microsoft.com/office/powerpoint/2010/main" val="311454331"/>
      </p:ext>
    </p:extLst>
  </p:cSld>
  <p:clrMapOvr>
    <a:masterClrMapping/>
  </p:clrMapOvr>
  <mc:AlternateContent xmlns:mc="http://schemas.openxmlformats.org/markup-compatibility/2006" xmlns:p14="http://schemas.microsoft.com/office/powerpoint/2010/main">
    <mc:Choice Requires="p14">
      <p:transition spd="slow" p14:dur="2000" advTm="117000"/>
    </mc:Choice>
    <mc:Fallback xmlns="">
      <p:transition spd="slow" advTm="117000"/>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rrowheads="1"/>
          </p:cNvSpPr>
          <p:nvPr>
            <p:ph type="title"/>
          </p:nvPr>
        </p:nvSpPr>
        <p:spPr/>
        <p:txBody>
          <a:bodyPr/>
          <a:lstStyle/>
          <a:p>
            <a:pPr algn="r"/>
            <a:r>
              <a:rPr lang="en-US" dirty="0" smtClean="0">
                <a:ea typeface="ＭＳ Ｐゴシック" pitchFamily="34" charset="-128"/>
              </a:rPr>
              <a:t>Steps in Initiative Development</a:t>
            </a:r>
          </a:p>
        </p:txBody>
      </p:sp>
      <p:sp>
        <p:nvSpPr>
          <p:cNvPr id="135171" name="Rectangle 3"/>
          <p:cNvSpPr>
            <a:spLocks noGrp="1" noChangeArrowheads="1"/>
          </p:cNvSpPr>
          <p:nvPr>
            <p:ph idx="1"/>
          </p:nvPr>
        </p:nvSpPr>
        <p:spPr>
          <a:xfrm>
            <a:off x="152400" y="1371600"/>
            <a:ext cx="8229600" cy="4572000"/>
          </a:xfrm>
        </p:spPr>
        <p:txBody>
          <a:bodyPr/>
          <a:lstStyle/>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Development of the Initiative Concept by a Program Director</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Approval of the Initiative Concept at an Institute Program Development Meeting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Clearance of the Concept by the National Advisory Council or other Scientific Review Group.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Development and Publication of the PA, RFA or RFP.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Preparation and Submission of Applications and Proposals by Investigators.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Receipt and Review of Applications and Proposals including Preparation of Summary Statements and Technical Evaluation Reports.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Second level of peer review for grants and cooperative agreements by the National Advisory Council; Source Selection for contracts. </a:t>
            </a:r>
          </a:p>
          <a:p>
            <a:pPr marL="381000" indent="-381000">
              <a:lnSpc>
                <a:spcPct val="80000"/>
              </a:lnSpc>
              <a:spcAft>
                <a:spcPts val="600"/>
              </a:spcAft>
              <a:buFont typeface="Wingdings" pitchFamily="2" charset="2"/>
              <a:buAutoNum type="arabicPeriod"/>
            </a:pPr>
            <a:r>
              <a:rPr lang="en-US" sz="2000" dirty="0" smtClean="0">
                <a:latin typeface="Antique Olive" charset="0"/>
                <a:ea typeface="ＭＳ Ｐゴシック" pitchFamily="34" charset="-128"/>
              </a:rPr>
              <a:t>Negotiation and Award of Grants, Cooperative Agreements, and Contracts. </a:t>
            </a:r>
          </a:p>
        </p:txBody>
      </p:sp>
    </p:spTree>
    <p:extLst>
      <p:ext uri="{BB962C8B-B14F-4D97-AF65-F5344CB8AC3E}">
        <p14:creationId xmlns:p14="http://schemas.microsoft.com/office/powerpoint/2010/main" val="806775573"/>
      </p:ext>
    </p:extLst>
  </p:cSld>
  <p:clrMapOvr>
    <a:masterClrMapping/>
  </p:clrMapOvr>
  <p:transition advTm="21000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title"/>
          </p:nvPr>
        </p:nvSpPr>
        <p:spPr>
          <a:xfrm>
            <a:off x="76200" y="152400"/>
            <a:ext cx="8894763" cy="1143000"/>
          </a:xfrm>
          <a:noFill/>
        </p:spPr>
        <p:txBody>
          <a:bodyPr/>
          <a:lstStyle/>
          <a:p>
            <a:pPr algn="r"/>
            <a:r>
              <a:rPr lang="en-US" sz="3600" dirty="0" smtClean="0">
                <a:ea typeface="ＭＳ Ｐゴシック" pitchFamily="34" charset="-128"/>
              </a:rPr>
              <a:t>What is the difference between </a:t>
            </a:r>
            <a:br>
              <a:rPr lang="en-US" sz="3600" dirty="0" smtClean="0">
                <a:ea typeface="ＭＳ Ｐゴシック" pitchFamily="34" charset="-128"/>
              </a:rPr>
            </a:br>
            <a:r>
              <a:rPr lang="en-US" sz="3600" dirty="0" smtClean="0">
                <a:ea typeface="ＭＳ Ｐゴシック" pitchFamily="34" charset="-128"/>
              </a:rPr>
              <a:t>an  RFA and a PA?</a:t>
            </a:r>
          </a:p>
        </p:txBody>
      </p:sp>
      <p:sp>
        <p:nvSpPr>
          <p:cNvPr id="1939458" name="Rectangle 2"/>
          <p:cNvSpPr>
            <a:spLocks noGrp="1" noChangeArrowheads="1"/>
          </p:cNvSpPr>
          <p:nvPr>
            <p:ph idx="1"/>
          </p:nvPr>
        </p:nvSpPr>
        <p:spPr>
          <a:xfrm>
            <a:off x="152401" y="1393825"/>
            <a:ext cx="8818562" cy="4625975"/>
          </a:xfrm>
        </p:spPr>
        <p:txBody>
          <a:bodyPr/>
          <a:lstStyle/>
          <a:p>
            <a:pPr>
              <a:lnSpc>
                <a:spcPct val="90000"/>
              </a:lnSpc>
              <a:buFont typeface="Wingdings" pitchFamily="2" charset="2"/>
              <a:buNone/>
            </a:pPr>
            <a:r>
              <a:rPr lang="en-US" b="1" dirty="0" smtClean="0">
                <a:solidFill>
                  <a:srgbClr val="008000"/>
                </a:solidFill>
                <a:ea typeface="ＭＳ Ｐゴシック" pitchFamily="34" charset="-128"/>
              </a:rPr>
              <a:t>RFA:  Request for Applications</a:t>
            </a:r>
          </a:p>
          <a:p>
            <a:pPr>
              <a:lnSpc>
                <a:spcPct val="90000"/>
              </a:lnSpc>
              <a:buFont typeface="Wingdings" pitchFamily="2" charset="2"/>
              <a:buNone/>
            </a:pPr>
            <a:r>
              <a:rPr lang="en-US" sz="2000" b="1" dirty="0" smtClean="0">
                <a:solidFill>
                  <a:srgbClr val="008000"/>
                </a:solidFill>
                <a:ea typeface="ＭＳ Ｐゴシック" pitchFamily="34" charset="-128"/>
              </a:rPr>
              <a:t>(Funding Opportunity Announcement - FOA)</a:t>
            </a:r>
          </a:p>
          <a:p>
            <a:pPr>
              <a:lnSpc>
                <a:spcPct val="90000"/>
              </a:lnSpc>
              <a:buClr>
                <a:schemeClr val="tx2"/>
              </a:buClr>
            </a:pPr>
            <a:r>
              <a:rPr lang="en-US" sz="2000" b="1" dirty="0" smtClean="0">
                <a:ea typeface="ＭＳ Ｐゴシック" pitchFamily="34" charset="-128"/>
              </a:rPr>
              <a:t>Applications for Cooperative Agreements</a:t>
            </a:r>
          </a:p>
          <a:p>
            <a:pPr>
              <a:lnSpc>
                <a:spcPct val="90000"/>
              </a:lnSpc>
              <a:buClr>
                <a:schemeClr val="tx2"/>
              </a:buClr>
            </a:pPr>
            <a:r>
              <a:rPr lang="en-US" sz="2000" b="1" dirty="0" smtClean="0">
                <a:ea typeface="ＭＳ Ｐゴシック" pitchFamily="34" charset="-128"/>
              </a:rPr>
              <a:t>Construction grant applications</a:t>
            </a:r>
          </a:p>
          <a:p>
            <a:pPr>
              <a:lnSpc>
                <a:spcPct val="90000"/>
              </a:lnSpc>
              <a:buClr>
                <a:schemeClr val="tx2"/>
              </a:buClr>
            </a:pPr>
            <a:r>
              <a:rPr lang="en-US" sz="2000" b="1" dirty="0" smtClean="0">
                <a:ea typeface="ＭＳ Ｐゴシック" pitchFamily="34" charset="-128"/>
              </a:rPr>
              <a:t>Research Grant applications for a one-time competition</a:t>
            </a:r>
          </a:p>
          <a:p>
            <a:pPr>
              <a:lnSpc>
                <a:spcPct val="90000"/>
              </a:lnSpc>
              <a:buClr>
                <a:schemeClr val="tx2"/>
              </a:buClr>
            </a:pPr>
            <a:r>
              <a:rPr lang="en-US" sz="2000" b="1" dirty="0" smtClean="0">
                <a:ea typeface="ＭＳ Ｐゴシック" pitchFamily="34" charset="-128"/>
              </a:rPr>
              <a:t>Grant applications in a well-defined scientific area</a:t>
            </a:r>
          </a:p>
          <a:p>
            <a:pPr>
              <a:lnSpc>
                <a:spcPct val="90000"/>
              </a:lnSpc>
              <a:buClr>
                <a:schemeClr val="tx2"/>
              </a:buClr>
            </a:pPr>
            <a:endParaRPr lang="en-US" sz="2000" b="1" dirty="0" smtClean="0">
              <a:ea typeface="ＭＳ Ｐゴシック" pitchFamily="34" charset="-128"/>
            </a:endParaRPr>
          </a:p>
          <a:p>
            <a:pPr>
              <a:lnSpc>
                <a:spcPct val="90000"/>
              </a:lnSpc>
              <a:buFont typeface="Wingdings" pitchFamily="2" charset="2"/>
              <a:buNone/>
            </a:pPr>
            <a:r>
              <a:rPr lang="en-US" b="1" dirty="0" smtClean="0">
                <a:solidFill>
                  <a:srgbClr val="008000"/>
                </a:solidFill>
                <a:ea typeface="ＭＳ Ｐゴシック" pitchFamily="34" charset="-128"/>
              </a:rPr>
              <a:t>PA:   Program Announcement</a:t>
            </a:r>
          </a:p>
          <a:p>
            <a:pPr>
              <a:lnSpc>
                <a:spcPct val="90000"/>
              </a:lnSpc>
              <a:buClr>
                <a:schemeClr val="tx2"/>
              </a:buClr>
            </a:pPr>
            <a:r>
              <a:rPr lang="en-US" sz="2000" b="1" dirty="0" smtClean="0">
                <a:ea typeface="ＭＳ Ｐゴシック" pitchFamily="34" charset="-128"/>
              </a:rPr>
              <a:t>New, continuing, or expanded program interests of an IC</a:t>
            </a:r>
          </a:p>
          <a:p>
            <a:pPr>
              <a:lnSpc>
                <a:spcPct val="90000"/>
              </a:lnSpc>
              <a:buClr>
                <a:schemeClr val="tx2"/>
              </a:buClr>
            </a:pPr>
            <a:r>
              <a:rPr lang="en-US" sz="2000" b="1" dirty="0" smtClean="0">
                <a:ea typeface="ＭＳ Ｐゴシック" pitchFamily="34" charset="-128"/>
              </a:rPr>
              <a:t>Announce the availability of a new mechanism of support</a:t>
            </a:r>
          </a:p>
          <a:p>
            <a:pPr>
              <a:lnSpc>
                <a:spcPct val="90000"/>
              </a:lnSpc>
              <a:buClr>
                <a:schemeClr val="tx2"/>
              </a:buClr>
            </a:pPr>
            <a:r>
              <a:rPr lang="en-US" sz="2000" b="1" dirty="0" smtClean="0">
                <a:ea typeface="ＭＳ Ｐゴシック" pitchFamily="34" charset="-128"/>
              </a:rPr>
              <a:t>May be used for any support mechanism except Construction awards.</a:t>
            </a:r>
          </a:p>
          <a:p>
            <a:pPr>
              <a:lnSpc>
                <a:spcPct val="90000"/>
              </a:lnSpc>
            </a:pPr>
            <a:endParaRPr lang="en-US" sz="2800" dirty="0" smtClean="0">
              <a:ea typeface="ＭＳ Ｐゴシック" pitchFamily="34" charset="-128"/>
            </a:endParaRPr>
          </a:p>
        </p:txBody>
      </p:sp>
      <p:pic>
        <p:nvPicPr>
          <p:cNvPr id="136196" name="6D9EF24D.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6488" y="6440488"/>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40348226"/>
      </p:ext>
    </p:extLst>
  </p:cSld>
  <p:clrMapOvr>
    <a:masterClrMapping/>
  </p:clrMapOvr>
  <p:transition advTm="19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39458">
                                            <p:txEl>
                                              <p:pRg st="0" end="0"/>
                                            </p:txEl>
                                          </p:spTgt>
                                        </p:tgtEl>
                                        <p:attrNameLst>
                                          <p:attrName>style.visibility</p:attrName>
                                        </p:attrNameLst>
                                      </p:cBhvr>
                                      <p:to>
                                        <p:strVal val="visible"/>
                                      </p:to>
                                    </p:set>
                                    <p:animEffect transition="in" filter="fade">
                                      <p:cBhvr>
                                        <p:cTn id="7" dur="500"/>
                                        <p:tgtEl>
                                          <p:spTgt spid="193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39458">
                                            <p:txEl>
                                              <p:pRg st="1" end="1"/>
                                            </p:txEl>
                                          </p:spTgt>
                                        </p:tgtEl>
                                        <p:attrNameLst>
                                          <p:attrName>style.visibility</p:attrName>
                                        </p:attrNameLst>
                                      </p:cBhvr>
                                      <p:to>
                                        <p:strVal val="visible"/>
                                      </p:to>
                                    </p:set>
                                    <p:animEffect transition="in" filter="fade">
                                      <p:cBhvr>
                                        <p:cTn id="12" dur="500"/>
                                        <p:tgtEl>
                                          <p:spTgt spid="193945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39458">
                                            <p:txEl>
                                              <p:pRg st="2" end="2"/>
                                            </p:txEl>
                                          </p:spTgt>
                                        </p:tgtEl>
                                        <p:attrNameLst>
                                          <p:attrName>style.visibility</p:attrName>
                                        </p:attrNameLst>
                                      </p:cBhvr>
                                      <p:to>
                                        <p:strVal val="visible"/>
                                      </p:to>
                                    </p:set>
                                    <p:animEffect transition="in" filter="fade">
                                      <p:cBhvr>
                                        <p:cTn id="15" dur="500"/>
                                        <p:tgtEl>
                                          <p:spTgt spid="193945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39458">
                                            <p:txEl>
                                              <p:pRg st="3" end="3"/>
                                            </p:txEl>
                                          </p:spTgt>
                                        </p:tgtEl>
                                        <p:attrNameLst>
                                          <p:attrName>style.visibility</p:attrName>
                                        </p:attrNameLst>
                                      </p:cBhvr>
                                      <p:to>
                                        <p:strVal val="visible"/>
                                      </p:to>
                                    </p:set>
                                    <p:animEffect transition="in" filter="fade">
                                      <p:cBhvr>
                                        <p:cTn id="18" dur="500"/>
                                        <p:tgtEl>
                                          <p:spTgt spid="193945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939458">
                                            <p:txEl>
                                              <p:pRg st="4" end="4"/>
                                            </p:txEl>
                                          </p:spTgt>
                                        </p:tgtEl>
                                        <p:attrNameLst>
                                          <p:attrName>style.visibility</p:attrName>
                                        </p:attrNameLst>
                                      </p:cBhvr>
                                      <p:to>
                                        <p:strVal val="visible"/>
                                      </p:to>
                                    </p:set>
                                    <p:animEffect transition="in" filter="fade">
                                      <p:cBhvr>
                                        <p:cTn id="21" dur="500"/>
                                        <p:tgtEl>
                                          <p:spTgt spid="193945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39458">
                                            <p:txEl>
                                              <p:pRg st="5" end="5"/>
                                            </p:txEl>
                                          </p:spTgt>
                                        </p:tgtEl>
                                        <p:attrNameLst>
                                          <p:attrName>style.visibility</p:attrName>
                                        </p:attrNameLst>
                                      </p:cBhvr>
                                      <p:to>
                                        <p:strVal val="visible"/>
                                      </p:to>
                                    </p:set>
                                    <p:animEffect transition="in" filter="fade">
                                      <p:cBhvr>
                                        <p:cTn id="24" dur="500"/>
                                        <p:tgtEl>
                                          <p:spTgt spid="1939458">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939458">
                                            <p:txEl>
                                              <p:pRg st="7" end="7"/>
                                            </p:txEl>
                                          </p:spTgt>
                                        </p:tgtEl>
                                        <p:attrNameLst>
                                          <p:attrName>style.visibility</p:attrName>
                                        </p:attrNameLst>
                                      </p:cBhvr>
                                      <p:to>
                                        <p:strVal val="visible"/>
                                      </p:to>
                                    </p:set>
                                    <p:animEffect transition="in" filter="fade">
                                      <p:cBhvr>
                                        <p:cTn id="29" dur="500"/>
                                        <p:tgtEl>
                                          <p:spTgt spid="1939458">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39458">
                                            <p:txEl>
                                              <p:pRg st="8" end="8"/>
                                            </p:txEl>
                                          </p:spTgt>
                                        </p:tgtEl>
                                        <p:attrNameLst>
                                          <p:attrName>style.visibility</p:attrName>
                                        </p:attrNameLst>
                                      </p:cBhvr>
                                      <p:to>
                                        <p:strVal val="visible"/>
                                      </p:to>
                                    </p:set>
                                    <p:animEffect transition="in" filter="fade">
                                      <p:cBhvr>
                                        <p:cTn id="32" dur="2000"/>
                                        <p:tgtEl>
                                          <p:spTgt spid="1939458">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39458">
                                            <p:txEl>
                                              <p:pRg st="9" end="9"/>
                                            </p:txEl>
                                          </p:spTgt>
                                        </p:tgtEl>
                                        <p:attrNameLst>
                                          <p:attrName>style.visibility</p:attrName>
                                        </p:attrNameLst>
                                      </p:cBhvr>
                                      <p:to>
                                        <p:strVal val="visible"/>
                                      </p:to>
                                    </p:set>
                                    <p:animEffect transition="in" filter="fade">
                                      <p:cBhvr>
                                        <p:cTn id="35" dur="2000"/>
                                        <p:tgtEl>
                                          <p:spTgt spid="1939458">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939458">
                                            <p:txEl>
                                              <p:pRg st="10" end="10"/>
                                            </p:txEl>
                                          </p:spTgt>
                                        </p:tgtEl>
                                        <p:attrNameLst>
                                          <p:attrName>style.visibility</p:attrName>
                                        </p:attrNameLst>
                                      </p:cBhvr>
                                      <p:to>
                                        <p:strVal val="visible"/>
                                      </p:to>
                                    </p:set>
                                    <p:animEffect transition="in" filter="fade">
                                      <p:cBhvr>
                                        <p:cTn id="38" dur="2000"/>
                                        <p:tgtEl>
                                          <p:spTgt spid="193945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139700" y="152400"/>
            <a:ext cx="8991600" cy="1066800"/>
          </a:xfrm>
        </p:spPr>
        <p:txBody>
          <a:bodyPr lIns="92075" tIns="46038" rIns="92075" bIns="46038"/>
          <a:lstStyle/>
          <a:p>
            <a:pPr algn="r"/>
            <a:r>
              <a:rPr lang="en-US" sz="3600" dirty="0" smtClean="0">
                <a:latin typeface="+mn-lt"/>
                <a:ea typeface="ＭＳ Ｐゴシック" pitchFamily="34" charset="-128"/>
              </a:rPr>
              <a:t>Program Officials</a:t>
            </a:r>
            <a:r>
              <a:rPr lang="ja-JP" altLang="en-US" sz="3600" dirty="0" smtClean="0">
                <a:latin typeface="+mn-lt"/>
                <a:ea typeface="ＭＳ Ｐゴシック" pitchFamily="34" charset="-128"/>
              </a:rPr>
              <a:t>’</a:t>
            </a:r>
            <a:r>
              <a:rPr lang="en-US" altLang="ja-JP" sz="3600" dirty="0" smtClean="0">
                <a:latin typeface="+mn-lt"/>
                <a:ea typeface="ＭＳ Ｐゴシック" pitchFamily="34" charset="-128"/>
              </a:rPr>
              <a:t>Role At &amp; After Review Meetings</a:t>
            </a:r>
            <a:endParaRPr lang="en-US" sz="3600" dirty="0" smtClean="0">
              <a:latin typeface="+mn-lt"/>
              <a:ea typeface="ＭＳ Ｐゴシック" pitchFamily="34" charset="-128"/>
            </a:endParaRPr>
          </a:p>
        </p:txBody>
      </p:sp>
      <p:sp>
        <p:nvSpPr>
          <p:cNvPr id="723971" name="Rectangle 3"/>
          <p:cNvSpPr>
            <a:spLocks noGrp="1" noChangeArrowheads="1"/>
          </p:cNvSpPr>
          <p:nvPr>
            <p:ph idx="1"/>
          </p:nvPr>
        </p:nvSpPr>
        <p:spPr>
          <a:xfrm>
            <a:off x="152400" y="1066800"/>
            <a:ext cx="6781800" cy="3810000"/>
          </a:xfrm>
        </p:spPr>
        <p:txBody>
          <a:bodyPr lIns="92075" tIns="46038" rIns="92075" bIns="46038"/>
          <a:lstStyle/>
          <a:p>
            <a:pPr eaLnBrk="1" hangingPunct="1"/>
            <a:r>
              <a:rPr lang="en-US" sz="2400" dirty="0" smtClean="0">
                <a:ea typeface="ＭＳ Ｐゴシック" pitchFamily="34" charset="-128"/>
              </a:rPr>
              <a:t>Attends and Observes</a:t>
            </a:r>
          </a:p>
          <a:p>
            <a:pPr eaLnBrk="1" hangingPunct="1"/>
            <a:r>
              <a:rPr lang="en-US" sz="2400" dirty="0" smtClean="0">
                <a:ea typeface="ＭＳ Ｐゴシック" pitchFamily="34" charset="-128"/>
              </a:rPr>
              <a:t>Notes Reviewer Enthusiasms and Concerns </a:t>
            </a:r>
          </a:p>
          <a:p>
            <a:pPr>
              <a:lnSpc>
                <a:spcPct val="90000"/>
              </a:lnSpc>
            </a:pPr>
            <a:r>
              <a:rPr lang="en-US" sz="2400" dirty="0" smtClean="0">
                <a:ea typeface="ＭＳ Ｐゴシック" pitchFamily="34" charset="-128"/>
              </a:rPr>
              <a:t>Does </a:t>
            </a:r>
            <a:r>
              <a:rPr lang="en-US" sz="2400" dirty="0" smtClean="0">
                <a:solidFill>
                  <a:srgbClr val="C00000"/>
                </a:solidFill>
                <a:ea typeface="ＭＳ Ｐゴシック" pitchFamily="34" charset="-128"/>
              </a:rPr>
              <a:t>not </a:t>
            </a:r>
            <a:r>
              <a:rPr lang="en-US" sz="2400" dirty="0" smtClean="0">
                <a:ea typeface="ＭＳ Ｐゴシック" pitchFamily="34" charset="-128"/>
              </a:rPr>
              <a:t>call applicants with results</a:t>
            </a:r>
          </a:p>
          <a:p>
            <a:pPr>
              <a:lnSpc>
                <a:spcPct val="90000"/>
              </a:lnSpc>
            </a:pPr>
            <a:r>
              <a:rPr lang="en-US" sz="2400" dirty="0" smtClean="0">
                <a:ea typeface="ＭＳ Ｐゴシック" pitchFamily="34" charset="-128"/>
              </a:rPr>
              <a:t>Does </a:t>
            </a:r>
            <a:r>
              <a:rPr lang="en-US" sz="2400" dirty="0" smtClean="0">
                <a:solidFill>
                  <a:srgbClr val="C00000"/>
                </a:solidFill>
                <a:ea typeface="ＭＳ Ｐゴシック" pitchFamily="34" charset="-128"/>
              </a:rPr>
              <a:t>not</a:t>
            </a:r>
            <a:r>
              <a:rPr lang="en-US" sz="2400" dirty="0" smtClean="0">
                <a:ea typeface="ＭＳ Ｐゴシック" pitchFamily="34" charset="-128"/>
              </a:rPr>
              <a:t> send out summary statements</a:t>
            </a:r>
          </a:p>
          <a:p>
            <a:pPr lvl="1">
              <a:lnSpc>
                <a:spcPct val="90000"/>
              </a:lnSpc>
            </a:pPr>
            <a:r>
              <a:rPr lang="en-US" sz="2400" dirty="0" smtClean="0">
                <a:ea typeface="ＭＳ Ｐゴシック" pitchFamily="34" charset="-128"/>
              </a:rPr>
              <a:t>(waits until they appear in the eRA Commons) </a:t>
            </a:r>
          </a:p>
          <a:p>
            <a:pPr eaLnBrk="1" hangingPunct="1"/>
            <a:r>
              <a:rPr lang="en-US" sz="2400" dirty="0" smtClean="0">
                <a:ea typeface="ＭＳ Ｐゴシック" pitchFamily="34" charset="-128"/>
              </a:rPr>
              <a:t>Discusses Summary Statements and Review Issues Raised with Applicants</a:t>
            </a:r>
          </a:p>
          <a:p>
            <a:pPr eaLnBrk="1" hangingPunct="1"/>
            <a:r>
              <a:rPr lang="en-US" sz="2400" dirty="0" smtClean="0">
                <a:ea typeface="ＭＳ Ｐゴシック" pitchFamily="34" charset="-128"/>
              </a:rPr>
              <a:t>Does </a:t>
            </a:r>
            <a:r>
              <a:rPr lang="en-US" sz="2400" dirty="0" smtClean="0">
                <a:solidFill>
                  <a:srgbClr val="C00000"/>
                </a:solidFill>
                <a:ea typeface="ＭＳ Ｐゴシック" pitchFamily="34" charset="-128"/>
              </a:rPr>
              <a:t>not</a:t>
            </a:r>
            <a:r>
              <a:rPr lang="en-US" sz="2400" dirty="0" smtClean="0">
                <a:ea typeface="ＭＳ Ｐゴシック" pitchFamily="34" charset="-128"/>
              </a:rPr>
              <a:t> disclose (even a hint) reviewers</a:t>
            </a:r>
            <a:r>
              <a:rPr lang="ja-JP" altLang="en-US" sz="2400" dirty="0" smtClean="0">
                <a:ea typeface="ＭＳ Ｐゴシック" pitchFamily="34" charset="-128"/>
              </a:rPr>
              <a:t>’</a:t>
            </a:r>
            <a:r>
              <a:rPr lang="en-US" altLang="ja-JP" sz="2400" dirty="0" smtClean="0">
                <a:ea typeface="ＭＳ Ｐゴシック" pitchFamily="34" charset="-128"/>
              </a:rPr>
              <a:t> names</a:t>
            </a:r>
          </a:p>
          <a:p>
            <a:pPr eaLnBrk="1" hangingPunct="1"/>
            <a:r>
              <a:rPr lang="en-US" sz="2400" dirty="0" smtClean="0">
                <a:ea typeface="ＭＳ Ｐゴシック" pitchFamily="34" charset="-128"/>
              </a:rPr>
              <a:t>Advises on Resubmission Process</a:t>
            </a:r>
          </a:p>
          <a:p>
            <a:pPr>
              <a:lnSpc>
                <a:spcPct val="90000"/>
              </a:lnSpc>
            </a:pPr>
            <a:r>
              <a:rPr lang="en-US" sz="2400" dirty="0" smtClean="0">
                <a:ea typeface="ＭＳ Ｐゴシック" pitchFamily="34" charset="-128"/>
              </a:rPr>
              <a:t>Discusses Appeal Issues with Applicant and the SRO</a:t>
            </a:r>
          </a:p>
          <a:p>
            <a:pPr eaLnBrk="1" hangingPunct="1"/>
            <a:endParaRPr lang="en-US" sz="2400" dirty="0" smtClean="0">
              <a:ea typeface="ＭＳ Ｐゴシック" pitchFamily="34" charset="-128"/>
            </a:endParaRPr>
          </a:p>
        </p:txBody>
      </p:sp>
      <p:pic>
        <p:nvPicPr>
          <p:cNvPr id="4" name="Picture 6" descr="MPj041178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495800"/>
            <a:ext cx="1905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480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wipe(up)">
                                      <p:cBhvr>
                                        <p:cTn id="7" dur="1000"/>
                                        <p:tgtEl>
                                          <p:spTgt spid="7239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23971">
                                            <p:txEl>
                                              <p:pRg st="1" end="1"/>
                                            </p:txEl>
                                          </p:spTgt>
                                        </p:tgtEl>
                                        <p:attrNameLst>
                                          <p:attrName>style.visibility</p:attrName>
                                        </p:attrNameLst>
                                      </p:cBhvr>
                                      <p:to>
                                        <p:strVal val="visible"/>
                                      </p:to>
                                    </p:set>
                                    <p:animEffect transition="in" filter="wipe(up)">
                                      <p:cBhvr>
                                        <p:cTn id="12" dur="1000"/>
                                        <p:tgtEl>
                                          <p:spTgt spid="7239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23971">
                                            <p:txEl>
                                              <p:pRg st="2" end="2"/>
                                            </p:txEl>
                                          </p:spTgt>
                                        </p:tgtEl>
                                        <p:attrNameLst>
                                          <p:attrName>style.visibility</p:attrName>
                                        </p:attrNameLst>
                                      </p:cBhvr>
                                      <p:to>
                                        <p:strVal val="visible"/>
                                      </p:to>
                                    </p:set>
                                    <p:animEffect transition="in" filter="wipe(up)">
                                      <p:cBhvr>
                                        <p:cTn id="17" dur="1000"/>
                                        <p:tgtEl>
                                          <p:spTgt spid="7239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23971">
                                            <p:txEl>
                                              <p:pRg st="3" end="3"/>
                                            </p:txEl>
                                          </p:spTgt>
                                        </p:tgtEl>
                                        <p:attrNameLst>
                                          <p:attrName>style.visibility</p:attrName>
                                        </p:attrNameLst>
                                      </p:cBhvr>
                                      <p:to>
                                        <p:strVal val="visible"/>
                                      </p:to>
                                    </p:set>
                                    <p:animEffect transition="in" filter="wipe(up)">
                                      <p:cBhvr>
                                        <p:cTn id="22" dur="1000"/>
                                        <p:tgtEl>
                                          <p:spTgt spid="723971">
                                            <p:txEl>
                                              <p:pRg st="3" end="3"/>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23971">
                                            <p:txEl>
                                              <p:pRg st="4" end="4"/>
                                            </p:txEl>
                                          </p:spTgt>
                                        </p:tgtEl>
                                        <p:attrNameLst>
                                          <p:attrName>style.visibility</p:attrName>
                                        </p:attrNameLst>
                                      </p:cBhvr>
                                      <p:to>
                                        <p:strVal val="visible"/>
                                      </p:to>
                                    </p:set>
                                    <p:animEffect transition="in" filter="wipe(up)">
                                      <p:cBhvr>
                                        <p:cTn id="25" dur="1000"/>
                                        <p:tgtEl>
                                          <p:spTgt spid="723971">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23971">
                                            <p:txEl>
                                              <p:pRg st="5" end="5"/>
                                            </p:txEl>
                                          </p:spTgt>
                                        </p:tgtEl>
                                        <p:attrNameLst>
                                          <p:attrName>style.visibility</p:attrName>
                                        </p:attrNameLst>
                                      </p:cBhvr>
                                      <p:to>
                                        <p:strVal val="visible"/>
                                      </p:to>
                                    </p:set>
                                    <p:animEffect transition="in" filter="wipe(up)">
                                      <p:cBhvr>
                                        <p:cTn id="30" dur="1000"/>
                                        <p:tgtEl>
                                          <p:spTgt spid="723971">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23971">
                                            <p:txEl>
                                              <p:pRg st="6" end="6"/>
                                            </p:txEl>
                                          </p:spTgt>
                                        </p:tgtEl>
                                        <p:attrNameLst>
                                          <p:attrName>style.visibility</p:attrName>
                                        </p:attrNameLst>
                                      </p:cBhvr>
                                      <p:to>
                                        <p:strVal val="visible"/>
                                      </p:to>
                                    </p:set>
                                    <p:animEffect transition="in" filter="wipe(up)">
                                      <p:cBhvr>
                                        <p:cTn id="35" dur="1000"/>
                                        <p:tgtEl>
                                          <p:spTgt spid="723971">
                                            <p:txEl>
                                              <p:pRg st="6" end="6"/>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23971">
                                            <p:txEl>
                                              <p:pRg st="7" end="7"/>
                                            </p:txEl>
                                          </p:spTgt>
                                        </p:tgtEl>
                                        <p:attrNameLst>
                                          <p:attrName>style.visibility</p:attrName>
                                        </p:attrNameLst>
                                      </p:cBhvr>
                                      <p:to>
                                        <p:strVal val="visible"/>
                                      </p:to>
                                    </p:set>
                                    <p:animEffect transition="in" filter="wipe(up)">
                                      <p:cBhvr>
                                        <p:cTn id="40" dur="1000"/>
                                        <p:tgtEl>
                                          <p:spTgt spid="723971">
                                            <p:txEl>
                                              <p:pRg st="7" end="7"/>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23971">
                                            <p:txEl>
                                              <p:pRg st="8" end="8"/>
                                            </p:txEl>
                                          </p:spTgt>
                                        </p:tgtEl>
                                        <p:attrNameLst>
                                          <p:attrName>style.visibility</p:attrName>
                                        </p:attrNameLst>
                                      </p:cBhvr>
                                      <p:to>
                                        <p:strVal val="visible"/>
                                      </p:to>
                                    </p:set>
                                    <p:animEffect transition="in" filter="wipe(up)">
                                      <p:cBhvr>
                                        <p:cTn id="45" dur="1000"/>
                                        <p:tgtEl>
                                          <p:spTgt spid="7239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52400" y="152400"/>
            <a:ext cx="8839200" cy="1066800"/>
          </a:xfrm>
        </p:spPr>
        <p:txBody>
          <a:bodyPr lIns="92075" tIns="46038" rIns="92075" bIns="46038"/>
          <a:lstStyle/>
          <a:p>
            <a:pPr algn="r"/>
            <a:r>
              <a:rPr lang="en-US" sz="3600" dirty="0" smtClean="0">
                <a:ea typeface="ＭＳ Ｐゴシック" pitchFamily="34" charset="-128"/>
              </a:rPr>
              <a:t>Program Officials</a:t>
            </a:r>
            <a:r>
              <a:rPr lang="ja-JP" altLang="en-US" sz="3600" dirty="0" smtClean="0">
                <a:ea typeface="ＭＳ Ｐゴシック" pitchFamily="34" charset="-128"/>
              </a:rPr>
              <a:t>’</a:t>
            </a:r>
            <a:r>
              <a:rPr lang="en-US" altLang="ja-JP" sz="3600" dirty="0" smtClean="0">
                <a:ea typeface="ＭＳ Ｐゴシック" pitchFamily="34" charset="-128"/>
              </a:rPr>
              <a:t> Role at Advisory Council Meetings</a:t>
            </a:r>
            <a:endParaRPr lang="en-US" sz="3600" dirty="0" smtClean="0">
              <a:ea typeface="ＭＳ Ｐゴシック" pitchFamily="34" charset="-128"/>
            </a:endParaRPr>
          </a:p>
        </p:txBody>
      </p:sp>
      <p:sp>
        <p:nvSpPr>
          <p:cNvPr id="726019" name="Rectangle 3"/>
          <p:cNvSpPr>
            <a:spLocks noGrp="1" noChangeArrowheads="1"/>
          </p:cNvSpPr>
          <p:nvPr>
            <p:ph idx="1"/>
          </p:nvPr>
        </p:nvSpPr>
        <p:spPr>
          <a:xfrm>
            <a:off x="0" y="1600200"/>
            <a:ext cx="9144000" cy="4267200"/>
          </a:xfrm>
        </p:spPr>
        <p:txBody>
          <a:bodyPr lIns="92075" tIns="46038" rIns="92075" bIns="46038"/>
          <a:lstStyle/>
          <a:p>
            <a:r>
              <a:rPr lang="en-US" sz="3600" dirty="0" smtClean="0">
                <a:ea typeface="ＭＳ Ｐゴシック" pitchFamily="34" charset="-128"/>
              </a:rPr>
              <a:t>Report and address any unresolved review concerns</a:t>
            </a:r>
          </a:p>
          <a:p>
            <a:pPr lvl="1"/>
            <a:r>
              <a:rPr lang="en-US" sz="3200" dirty="0" smtClean="0">
                <a:ea typeface="ＭＳ Ｐゴシック" pitchFamily="34" charset="-128"/>
              </a:rPr>
              <a:t>Human Subjects concerns</a:t>
            </a:r>
          </a:p>
          <a:p>
            <a:pPr lvl="1"/>
            <a:r>
              <a:rPr lang="en-US" sz="3200" dirty="0" smtClean="0">
                <a:ea typeface="ＭＳ Ｐゴシック" pitchFamily="34" charset="-128"/>
              </a:rPr>
              <a:t>Animal Welfare</a:t>
            </a:r>
          </a:p>
          <a:p>
            <a:r>
              <a:rPr lang="en-US" sz="3600" dirty="0" smtClean="0">
                <a:ea typeface="ＭＳ Ｐゴシック" pitchFamily="34" charset="-128"/>
              </a:rPr>
              <a:t>Address </a:t>
            </a:r>
            <a:r>
              <a:rPr lang="en-US" sz="3600" dirty="0">
                <a:ea typeface="ＭＳ Ｐゴシック" pitchFamily="34" charset="-128"/>
              </a:rPr>
              <a:t>foreign </a:t>
            </a:r>
            <a:r>
              <a:rPr lang="en-US" sz="3600" dirty="0" smtClean="0">
                <a:ea typeface="ＭＳ Ｐゴシック" pitchFamily="34" charset="-128"/>
              </a:rPr>
              <a:t>applications</a:t>
            </a:r>
            <a:r>
              <a:rPr lang="en-US" sz="3600" dirty="0">
                <a:ea typeface="ＭＳ Ｐゴシック" pitchFamily="34" charset="-128"/>
              </a:rPr>
              <a:t> requirements</a:t>
            </a:r>
          </a:p>
          <a:p>
            <a:r>
              <a:rPr lang="en-US" sz="3600" dirty="0" smtClean="0">
                <a:ea typeface="ＭＳ Ｐゴシック" pitchFamily="34" charset="-128"/>
              </a:rPr>
              <a:t>Special Actions</a:t>
            </a:r>
          </a:p>
        </p:txBody>
      </p:sp>
    </p:spTree>
    <p:extLst>
      <p:ext uri="{BB962C8B-B14F-4D97-AF65-F5344CB8AC3E}">
        <p14:creationId xmlns:p14="http://schemas.microsoft.com/office/powerpoint/2010/main" val="1630811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wipe(left)">
                                      <p:cBhvr>
                                        <p:cTn id="7" dur="1000"/>
                                        <p:tgtEl>
                                          <p:spTgt spid="72601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26019">
                                            <p:txEl>
                                              <p:pRg st="1" end="1"/>
                                            </p:txEl>
                                          </p:spTgt>
                                        </p:tgtEl>
                                        <p:attrNameLst>
                                          <p:attrName>style.visibility</p:attrName>
                                        </p:attrNameLst>
                                      </p:cBhvr>
                                      <p:to>
                                        <p:strVal val="visible"/>
                                      </p:to>
                                    </p:set>
                                    <p:animEffect transition="in" filter="wipe(left)">
                                      <p:cBhvr>
                                        <p:cTn id="10" dur="1000"/>
                                        <p:tgtEl>
                                          <p:spTgt spid="72601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6019">
                                            <p:txEl>
                                              <p:pRg st="2" end="2"/>
                                            </p:txEl>
                                          </p:spTgt>
                                        </p:tgtEl>
                                        <p:attrNameLst>
                                          <p:attrName>style.visibility</p:attrName>
                                        </p:attrNameLst>
                                      </p:cBhvr>
                                      <p:to>
                                        <p:strVal val="visible"/>
                                      </p:to>
                                    </p:set>
                                    <p:animEffect transition="in" filter="wipe(left)">
                                      <p:cBhvr>
                                        <p:cTn id="13" dur="1000"/>
                                        <p:tgtEl>
                                          <p:spTgt spid="72601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26019">
                                            <p:txEl>
                                              <p:pRg st="3" end="3"/>
                                            </p:txEl>
                                          </p:spTgt>
                                        </p:tgtEl>
                                        <p:attrNameLst>
                                          <p:attrName>style.visibility</p:attrName>
                                        </p:attrNameLst>
                                      </p:cBhvr>
                                      <p:to>
                                        <p:strVal val="visible"/>
                                      </p:to>
                                    </p:set>
                                    <p:animEffect transition="in" filter="wipe(left)">
                                      <p:cBhvr>
                                        <p:cTn id="18" dur="1000"/>
                                        <p:tgtEl>
                                          <p:spTgt spid="72601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26019">
                                            <p:txEl>
                                              <p:pRg st="4" end="4"/>
                                            </p:txEl>
                                          </p:spTgt>
                                        </p:tgtEl>
                                        <p:attrNameLst>
                                          <p:attrName>style.visibility</p:attrName>
                                        </p:attrNameLst>
                                      </p:cBhvr>
                                      <p:to>
                                        <p:strVal val="visible"/>
                                      </p:to>
                                    </p:set>
                                    <p:animEffect transition="in" filter="wipe(left)">
                                      <p:cBhvr>
                                        <p:cTn id="23" dur="1000"/>
                                        <p:tgtEl>
                                          <p:spTgt spid="72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76200" y="152400"/>
            <a:ext cx="8915400" cy="705321"/>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a:defRPr/>
            </a:pPr>
            <a:r>
              <a:rPr lang="en-US" sz="4000" b="1" dirty="0">
                <a:solidFill>
                  <a:srgbClr val="00359E"/>
                </a:solidFill>
                <a:latin typeface="Arial"/>
                <a:ea typeface="ＭＳ Ｐゴシック" charset="0"/>
                <a:cs typeface="Arial" charset="0"/>
              </a:rPr>
              <a:t>Why </a:t>
            </a:r>
            <a:r>
              <a:rPr lang="en-US" sz="4000" b="1" dirty="0" smtClean="0">
                <a:solidFill>
                  <a:srgbClr val="00359E"/>
                </a:solidFill>
                <a:latin typeface="Arial"/>
                <a:ea typeface="ＭＳ Ｐゴシック" charset="0"/>
                <a:cs typeface="Arial" charset="0"/>
              </a:rPr>
              <a:t>So </a:t>
            </a:r>
            <a:r>
              <a:rPr lang="en-US" sz="4000" b="1" dirty="0">
                <a:solidFill>
                  <a:srgbClr val="00359E"/>
                </a:solidFill>
                <a:latin typeface="Arial"/>
                <a:ea typeface="ＭＳ Ｐゴシック" charset="0"/>
                <a:cs typeface="Arial" charset="0"/>
              </a:rPr>
              <a:t>Many NIH Institutes? </a:t>
            </a:r>
          </a:p>
        </p:txBody>
      </p:sp>
      <p:sp>
        <p:nvSpPr>
          <p:cNvPr id="48131" name="Rectangle 3"/>
          <p:cNvSpPr>
            <a:spLocks noChangeArrowheads="1"/>
          </p:cNvSpPr>
          <p:nvPr/>
        </p:nvSpPr>
        <p:spPr bwMode="auto">
          <a:xfrm>
            <a:off x="685800" y="2286000"/>
            <a:ext cx="373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prstClr val="black"/>
              </a:solidFill>
              <a:cs typeface="Arial" pitchFamily="34" charset="0"/>
            </a:endParaRPr>
          </a:p>
        </p:txBody>
      </p:sp>
      <p:sp>
        <p:nvSpPr>
          <p:cNvPr id="606213" name="Rectangle 5"/>
          <p:cNvSpPr>
            <a:spLocks noChangeArrowheads="1"/>
          </p:cNvSpPr>
          <p:nvPr/>
        </p:nvSpPr>
        <p:spPr bwMode="auto">
          <a:xfrm>
            <a:off x="1160463" y="2233613"/>
            <a:ext cx="6750050" cy="3167062"/>
          </a:xfrm>
          <a:prstGeom prst="rect">
            <a:avLst/>
          </a:prstGeom>
          <a:noFill/>
          <a:ln w="38100">
            <a:solidFill>
              <a:srgbClr val="FF33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pPr>
              <a:defRPr/>
            </a:pPr>
            <a:r>
              <a:rPr lang="en-US" sz="4000" b="1" dirty="0">
                <a:solidFill>
                  <a:srgbClr val="00359E"/>
                </a:solidFill>
                <a:latin typeface="Arial" charset="0"/>
                <a:ea typeface="ＭＳ Ｐゴシック" charset="0"/>
                <a:cs typeface="Arial" charset="0"/>
              </a:rPr>
              <a:t>Public Health Need</a:t>
            </a:r>
          </a:p>
          <a:p>
            <a:pPr>
              <a:defRPr/>
            </a:pPr>
            <a:endParaRPr lang="en-US" sz="4000" b="1" dirty="0">
              <a:solidFill>
                <a:srgbClr val="00359E"/>
              </a:solidFill>
              <a:latin typeface="Arial" charset="0"/>
              <a:ea typeface="ＭＳ Ｐゴシック" charset="0"/>
              <a:cs typeface="Arial" charset="0"/>
            </a:endParaRPr>
          </a:p>
          <a:p>
            <a:pPr>
              <a:defRPr/>
            </a:pPr>
            <a:r>
              <a:rPr lang="en-US" sz="4000" b="1" dirty="0">
                <a:solidFill>
                  <a:srgbClr val="00359E"/>
                </a:solidFill>
                <a:latin typeface="Arial" charset="0"/>
                <a:ea typeface="ＭＳ Ｐゴシック" charset="0"/>
                <a:cs typeface="Arial" charset="0"/>
              </a:rPr>
              <a:t>Congressional Interest</a:t>
            </a:r>
          </a:p>
          <a:p>
            <a:pPr>
              <a:defRPr/>
            </a:pPr>
            <a:endParaRPr lang="en-US" sz="4000" b="1" dirty="0">
              <a:solidFill>
                <a:srgbClr val="00359E"/>
              </a:solidFill>
              <a:latin typeface="Arial" charset="0"/>
              <a:ea typeface="ＭＳ Ｐゴシック" charset="0"/>
              <a:cs typeface="Arial" charset="0"/>
            </a:endParaRPr>
          </a:p>
          <a:p>
            <a:pPr>
              <a:defRPr/>
            </a:pPr>
            <a:r>
              <a:rPr lang="en-US" sz="4000" b="1" dirty="0">
                <a:solidFill>
                  <a:srgbClr val="00359E"/>
                </a:solidFill>
                <a:latin typeface="Arial" charset="0"/>
                <a:ea typeface="ＭＳ Ｐゴシック" charset="0"/>
                <a:cs typeface="Arial" charset="0"/>
              </a:rPr>
              <a:t>Public Interest</a:t>
            </a:r>
          </a:p>
        </p:txBody>
      </p:sp>
    </p:spTree>
    <p:extLst>
      <p:ext uri="{BB962C8B-B14F-4D97-AF65-F5344CB8AC3E}">
        <p14:creationId xmlns:p14="http://schemas.microsoft.com/office/powerpoint/2010/main" val="1906814424"/>
      </p:ext>
    </p:extLst>
  </p:cSld>
  <p:clrMapOvr>
    <a:masterClrMapping/>
  </p:clrMapOvr>
  <mc:AlternateContent xmlns:mc="http://schemas.openxmlformats.org/markup-compatibility/2006" xmlns:p14="http://schemas.microsoft.com/office/powerpoint/2010/main">
    <mc:Choice Requires="p14">
      <p:transition spd="slow" p14:dur="2000" advTm="6896"/>
    </mc:Choice>
    <mc:Fallback xmlns="">
      <p:transition spd="slow" advTm="68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6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76200" y="152400"/>
            <a:ext cx="8915400" cy="914400"/>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Program Official: </a:t>
            </a:r>
            <a:r>
              <a:rPr lang="en-US" sz="3600" dirty="0">
                <a:ea typeface="ＭＳ Ｐゴシック" pitchFamily="34" charset="-128"/>
              </a:rPr>
              <a:t>Pre-Award </a:t>
            </a:r>
            <a:r>
              <a:rPr lang="en-US" sz="3600" dirty="0" smtClean="0">
                <a:ea typeface="ＭＳ Ｐゴシック" pitchFamily="34" charset="-128"/>
              </a:rPr>
              <a:t>Grant Stewardship </a:t>
            </a:r>
            <a:br>
              <a:rPr lang="en-US" sz="3600" dirty="0" smtClean="0">
                <a:ea typeface="ＭＳ Ｐゴシック" pitchFamily="34" charset="-128"/>
              </a:rPr>
            </a:br>
            <a:r>
              <a:rPr lang="en-US" sz="3600" dirty="0" smtClean="0">
                <a:ea typeface="ＭＳ Ｐゴシック" pitchFamily="34" charset="-128"/>
              </a:rPr>
              <a:t> </a:t>
            </a:r>
          </a:p>
        </p:txBody>
      </p:sp>
      <p:sp>
        <p:nvSpPr>
          <p:cNvPr id="139267" name="Rectangle 3"/>
          <p:cNvSpPr>
            <a:spLocks noGrp="1" noChangeArrowheads="1"/>
          </p:cNvSpPr>
          <p:nvPr>
            <p:ph idx="1"/>
          </p:nvPr>
        </p:nvSpPr>
        <p:spPr>
          <a:xfrm>
            <a:off x="228600" y="1219200"/>
            <a:ext cx="8763000" cy="4953000"/>
          </a:xfrm>
        </p:spPr>
        <p:txBody>
          <a:bodyPr/>
          <a:lstStyle/>
          <a:p>
            <a:pPr>
              <a:lnSpc>
                <a:spcPct val="90000"/>
              </a:lnSpc>
            </a:pPr>
            <a:r>
              <a:rPr lang="en-US" b="1" dirty="0" smtClean="0">
                <a:ea typeface="ＭＳ Ｐゴシック" pitchFamily="34" charset="-128"/>
              </a:rPr>
              <a:t>Document Policy Compliance</a:t>
            </a:r>
          </a:p>
          <a:p>
            <a:pPr lvl="1">
              <a:lnSpc>
                <a:spcPct val="90000"/>
              </a:lnSpc>
            </a:pPr>
            <a:r>
              <a:rPr lang="en-US" b="1" dirty="0" smtClean="0">
                <a:ea typeface="ＭＳ Ｐゴシック" pitchFamily="34" charset="-128"/>
              </a:rPr>
              <a:t>Non-overlap with Other Support</a:t>
            </a:r>
          </a:p>
          <a:p>
            <a:pPr lvl="1">
              <a:lnSpc>
                <a:spcPct val="90000"/>
              </a:lnSpc>
            </a:pPr>
            <a:r>
              <a:rPr lang="en-US" b="1" dirty="0" smtClean="0">
                <a:ea typeface="ＭＳ Ｐゴシック" pitchFamily="34" charset="-128"/>
              </a:rPr>
              <a:t>Non-overlap with Scientific Goals</a:t>
            </a:r>
          </a:p>
          <a:p>
            <a:pPr lvl="1">
              <a:lnSpc>
                <a:spcPct val="90000"/>
              </a:lnSpc>
            </a:pPr>
            <a:r>
              <a:rPr lang="en-US" b="1" dirty="0" smtClean="0">
                <a:ea typeface="ＭＳ Ｐゴシック" pitchFamily="34" charset="-128"/>
              </a:rPr>
              <a:t>Human and Animal Concerns</a:t>
            </a:r>
          </a:p>
          <a:p>
            <a:pPr lvl="1">
              <a:lnSpc>
                <a:spcPct val="90000"/>
              </a:lnSpc>
            </a:pPr>
            <a:r>
              <a:rPr lang="en-US" b="1" dirty="0" smtClean="0">
                <a:ea typeface="ＭＳ Ｐゴシック" pitchFamily="34" charset="-128"/>
              </a:rPr>
              <a:t>Plans for Sharing Resources</a:t>
            </a:r>
          </a:p>
          <a:p>
            <a:pPr lvl="3">
              <a:lnSpc>
                <a:spcPct val="90000"/>
              </a:lnSpc>
            </a:pPr>
            <a:r>
              <a:rPr lang="en-US" sz="2400" b="1" dirty="0" smtClean="0">
                <a:ea typeface="ＭＳ Ｐゴシック" pitchFamily="34" charset="-128"/>
              </a:rPr>
              <a:t>Data</a:t>
            </a:r>
          </a:p>
          <a:p>
            <a:pPr lvl="3">
              <a:lnSpc>
                <a:spcPct val="90000"/>
              </a:lnSpc>
            </a:pPr>
            <a:r>
              <a:rPr lang="en-US" sz="2400" b="1" dirty="0" smtClean="0">
                <a:ea typeface="ＭＳ Ｐゴシック" pitchFamily="34" charset="-128"/>
              </a:rPr>
              <a:t>Animal Models</a:t>
            </a:r>
          </a:p>
          <a:p>
            <a:pPr>
              <a:lnSpc>
                <a:spcPct val="90000"/>
              </a:lnSpc>
            </a:pPr>
            <a:r>
              <a:rPr lang="en-US" b="1" dirty="0" smtClean="0">
                <a:ea typeface="ＭＳ Ｐゴシック" pitchFamily="34" charset="-128"/>
              </a:rPr>
              <a:t>Confirm Funding Level</a:t>
            </a:r>
          </a:p>
          <a:p>
            <a:pPr lvl="1">
              <a:lnSpc>
                <a:spcPct val="90000"/>
              </a:lnSpc>
            </a:pPr>
            <a:r>
              <a:rPr lang="en-US" b="1" dirty="0" smtClean="0">
                <a:ea typeface="ＭＳ Ｐゴシック" pitchFamily="34" charset="-128"/>
              </a:rPr>
              <a:t>Justify Budget Reductions</a:t>
            </a:r>
            <a:r>
              <a:rPr lang="en-US" sz="2400" dirty="0" smtClean="0">
                <a:ea typeface="ＭＳ Ｐゴシック" pitchFamily="34" charset="-128"/>
              </a:rPr>
              <a:t> </a:t>
            </a:r>
          </a:p>
          <a:p>
            <a:pPr>
              <a:lnSpc>
                <a:spcPct val="90000"/>
              </a:lnSpc>
              <a:buFont typeface="Wingdings" pitchFamily="2" charset="2"/>
              <a:buNone/>
            </a:pPr>
            <a:endParaRPr lang="en-US" dirty="0" smtClean="0">
              <a:ea typeface="ＭＳ Ｐゴシック" pitchFamily="34" charset="-128"/>
            </a:endParaRPr>
          </a:p>
        </p:txBody>
      </p:sp>
    </p:spTree>
    <p:extLst>
      <p:ext uri="{BB962C8B-B14F-4D97-AF65-F5344CB8AC3E}">
        <p14:creationId xmlns:p14="http://schemas.microsoft.com/office/powerpoint/2010/main" val="4294438801"/>
      </p:ext>
    </p:extLst>
  </p:cSld>
  <p:clrMapOvr>
    <a:masterClrMapping/>
  </p:clrMapOvr>
  <p:transition advTm="13600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152400" y="76200"/>
            <a:ext cx="8839200" cy="1066800"/>
          </a:xfrm>
        </p:spPr>
        <p:txBody>
          <a:bodyPr/>
          <a:lstStyle/>
          <a:p>
            <a:pPr algn="r"/>
            <a:r>
              <a:rPr lang="en-US" sz="3600" dirty="0">
                <a:ea typeface="ＭＳ Ｐゴシック" pitchFamily="34" charset="-128"/>
              </a:rPr>
              <a:t>PROGRAM </a:t>
            </a:r>
            <a:r>
              <a:rPr lang="en-US" sz="3600" dirty="0" smtClean="0">
                <a:ea typeface="ＭＳ Ｐゴシック" pitchFamily="34" charset="-128"/>
              </a:rPr>
              <a:t>OFFICIAL: </a:t>
            </a:r>
            <a:r>
              <a:rPr lang="en-US" sz="3600" dirty="0">
                <a:ea typeface="ＭＳ Ｐゴシック" pitchFamily="34" charset="-128"/>
              </a:rPr>
              <a:t>PRE‑COUNCIL </a:t>
            </a:r>
            <a:r>
              <a:rPr lang="en-US" sz="3600" dirty="0" smtClean="0">
                <a:ea typeface="ＭＳ Ｐゴシック" pitchFamily="34" charset="-128"/>
              </a:rPr>
              <a:t>PREPARATION</a:t>
            </a:r>
          </a:p>
        </p:txBody>
      </p:sp>
      <p:sp>
        <p:nvSpPr>
          <p:cNvPr id="140291" name="Rectangle 3"/>
          <p:cNvSpPr>
            <a:spLocks noGrp="1" noChangeArrowheads="1"/>
          </p:cNvSpPr>
          <p:nvPr>
            <p:ph idx="1"/>
          </p:nvPr>
        </p:nvSpPr>
        <p:spPr>
          <a:xfrm>
            <a:off x="152400" y="1219200"/>
            <a:ext cx="8839200" cy="5029200"/>
          </a:xfrm>
        </p:spPr>
        <p:txBody>
          <a:bodyPr/>
          <a:lstStyle/>
          <a:p>
            <a:pPr>
              <a:lnSpc>
                <a:spcPct val="80000"/>
              </a:lnSpc>
              <a:buFont typeface="Wingdings" pitchFamily="2" charset="2"/>
              <a:buNone/>
            </a:pPr>
            <a:r>
              <a:rPr lang="en-US" sz="2400" dirty="0" smtClean="0">
                <a:ea typeface="ＭＳ Ｐゴシック" pitchFamily="34" charset="-128"/>
              </a:rPr>
              <a:t>	</a:t>
            </a:r>
            <a:endParaRPr lang="en-US" sz="2400" b="1" dirty="0" smtClean="0">
              <a:ea typeface="ＭＳ Ｐゴシック" pitchFamily="34" charset="-128"/>
            </a:endParaRPr>
          </a:p>
          <a:p>
            <a:pPr>
              <a:lnSpc>
                <a:spcPct val="80000"/>
              </a:lnSpc>
              <a:buFontTx/>
              <a:buNone/>
            </a:pPr>
            <a:r>
              <a:rPr lang="en-US" sz="3200" b="1" dirty="0" smtClean="0">
                <a:ea typeface="ＭＳ Ｐゴシック" pitchFamily="34" charset="-128"/>
              </a:rPr>
              <a:t>Summary Statements</a:t>
            </a:r>
          </a:p>
          <a:p>
            <a:pPr>
              <a:lnSpc>
                <a:spcPct val="80000"/>
              </a:lnSpc>
              <a:buFontTx/>
              <a:buNone/>
            </a:pPr>
            <a:r>
              <a:rPr lang="en-US" sz="3200" b="1" dirty="0" smtClean="0">
                <a:ea typeface="ＭＳ Ｐゴシック" pitchFamily="34" charset="-128"/>
              </a:rPr>
              <a:t>1. Purpose</a:t>
            </a:r>
          </a:p>
          <a:p>
            <a:pPr>
              <a:lnSpc>
                <a:spcPct val="80000"/>
              </a:lnSpc>
              <a:buFontTx/>
              <a:buNone/>
            </a:pPr>
            <a:r>
              <a:rPr lang="en-US" sz="3200" b="1" dirty="0" smtClean="0">
                <a:ea typeface="ＭＳ Ｐゴシック" pitchFamily="34" charset="-128"/>
              </a:rPr>
              <a:t>2. Distribution—Via the Commons</a:t>
            </a:r>
          </a:p>
          <a:p>
            <a:pPr>
              <a:lnSpc>
                <a:spcPct val="80000"/>
              </a:lnSpc>
              <a:buFontTx/>
              <a:buNone/>
            </a:pPr>
            <a:r>
              <a:rPr lang="en-US" sz="3200" b="1" dirty="0" smtClean="0">
                <a:ea typeface="ＭＳ Ｐゴシック" pitchFamily="34" charset="-128"/>
              </a:rPr>
              <a:t>3. Examination of Summary Statements</a:t>
            </a:r>
          </a:p>
          <a:p>
            <a:pPr marL="400050" lvl="1" indent="0">
              <a:lnSpc>
                <a:spcPct val="80000"/>
              </a:lnSpc>
              <a:buFontTx/>
              <a:buNone/>
            </a:pPr>
            <a:r>
              <a:rPr lang="en-US" sz="3200" b="1" dirty="0" smtClean="0">
                <a:ea typeface="ＭＳ Ｐゴシック" pitchFamily="34" charset="-128"/>
              </a:rPr>
              <a:t>	a. </a:t>
            </a:r>
            <a:r>
              <a:rPr lang="en-US" sz="2800" b="1" dirty="0" smtClean="0">
                <a:ea typeface="ＭＳ Ｐゴシック" pitchFamily="34" charset="-128"/>
              </a:rPr>
              <a:t>Overlap</a:t>
            </a:r>
          </a:p>
          <a:p>
            <a:pPr marL="400050" lvl="1" indent="0">
              <a:lnSpc>
                <a:spcPct val="80000"/>
              </a:lnSpc>
              <a:buFontTx/>
              <a:buNone/>
            </a:pPr>
            <a:r>
              <a:rPr lang="en-US" sz="2800" b="1" dirty="0" smtClean="0">
                <a:ea typeface="ＭＳ Ｐゴシック" pitchFamily="34" charset="-128"/>
              </a:rPr>
              <a:t>	b. Human Subjects Involved in Research</a:t>
            </a:r>
          </a:p>
          <a:p>
            <a:pPr marL="400050" lvl="1" indent="0">
              <a:lnSpc>
                <a:spcPct val="80000"/>
              </a:lnSpc>
              <a:buFontTx/>
              <a:buNone/>
            </a:pPr>
            <a:r>
              <a:rPr lang="en-US" sz="2800" b="1" dirty="0" smtClean="0">
                <a:ea typeface="ＭＳ Ｐゴシック" pitchFamily="34" charset="-128"/>
              </a:rPr>
              <a:t>	c. Animal Welfare Issues</a:t>
            </a:r>
          </a:p>
          <a:p>
            <a:pPr marL="400050" lvl="1" indent="0">
              <a:lnSpc>
                <a:spcPct val="80000"/>
              </a:lnSpc>
              <a:buFontTx/>
              <a:buNone/>
            </a:pPr>
            <a:r>
              <a:rPr lang="en-US" sz="2800" b="1" dirty="0" smtClean="0">
                <a:ea typeface="ＭＳ Ｐゴシック" pitchFamily="34" charset="-128"/>
              </a:rPr>
              <a:t>	d. Plans for Sharing Data &amp; Model Organisms</a:t>
            </a:r>
          </a:p>
          <a:p>
            <a:pPr marL="400050" lvl="1" indent="0">
              <a:lnSpc>
                <a:spcPct val="80000"/>
              </a:lnSpc>
              <a:buFontTx/>
              <a:buNone/>
            </a:pPr>
            <a:r>
              <a:rPr lang="en-US" sz="2800" b="1" dirty="0" smtClean="0">
                <a:ea typeface="ＭＳ Ｐゴシック" pitchFamily="34" charset="-128"/>
              </a:rPr>
              <a:t>	e. Grants to Foreign Entities. </a:t>
            </a:r>
          </a:p>
          <a:p>
            <a:pPr marL="400050" lvl="1" indent="0">
              <a:lnSpc>
                <a:spcPct val="80000"/>
              </a:lnSpc>
              <a:buFontTx/>
              <a:buNone/>
            </a:pPr>
            <a:r>
              <a:rPr lang="en-US" sz="2800" b="1" dirty="0" smtClean="0">
                <a:ea typeface="ＭＳ Ｐゴシック" pitchFamily="34" charset="-128"/>
              </a:rPr>
              <a:t>	f.  Co-Funding Assistance Awards</a:t>
            </a:r>
          </a:p>
        </p:txBody>
      </p:sp>
    </p:spTree>
    <p:extLst>
      <p:ext uri="{BB962C8B-B14F-4D97-AF65-F5344CB8AC3E}">
        <p14:creationId xmlns:p14="http://schemas.microsoft.com/office/powerpoint/2010/main" val="879981126"/>
      </p:ext>
    </p:extLst>
  </p:cSld>
  <p:clrMapOvr>
    <a:masterClrMapping/>
  </p:clrMapOvr>
  <p:transition advTm="20400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rrowheads="1"/>
          </p:cNvSpPr>
          <p:nvPr>
            <p:ph type="title"/>
          </p:nvPr>
        </p:nvSpPr>
        <p:spPr>
          <a:xfrm>
            <a:off x="152400" y="152400"/>
            <a:ext cx="8839200" cy="685800"/>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Examination of Summary Statements</a:t>
            </a:r>
            <a:r>
              <a:rPr lang="en-US" sz="4000" dirty="0" smtClean="0">
                <a:ea typeface="ＭＳ Ｐゴシック" pitchFamily="34" charset="-128"/>
              </a:rPr>
              <a:t/>
            </a:r>
            <a:br>
              <a:rPr lang="en-US" sz="4000" dirty="0" smtClean="0">
                <a:ea typeface="ＭＳ Ｐゴシック" pitchFamily="34" charset="-128"/>
              </a:rPr>
            </a:br>
            <a:endParaRPr lang="en-US" sz="4000" dirty="0" smtClean="0">
              <a:ea typeface="ＭＳ Ｐゴシック" pitchFamily="34" charset="-128"/>
            </a:endParaRPr>
          </a:p>
        </p:txBody>
      </p:sp>
      <p:sp>
        <p:nvSpPr>
          <p:cNvPr id="141315" name="Rectangle 3"/>
          <p:cNvSpPr>
            <a:spLocks noGrp="1" noChangeArrowheads="1"/>
          </p:cNvSpPr>
          <p:nvPr>
            <p:ph idx="1"/>
          </p:nvPr>
        </p:nvSpPr>
        <p:spPr>
          <a:xfrm>
            <a:off x="152400" y="1066800"/>
            <a:ext cx="8839200" cy="5181600"/>
          </a:xfrm>
        </p:spPr>
        <p:txBody>
          <a:bodyPr/>
          <a:lstStyle/>
          <a:p>
            <a:pPr>
              <a:lnSpc>
                <a:spcPct val="80000"/>
              </a:lnSpc>
              <a:spcAft>
                <a:spcPts val="600"/>
              </a:spcAft>
            </a:pPr>
            <a:r>
              <a:rPr lang="en-US" sz="2400" b="1" dirty="0">
                <a:ea typeface="ＭＳ Ｐゴシック" pitchFamily="34" charset="-128"/>
              </a:rPr>
              <a:t>Program </a:t>
            </a:r>
            <a:r>
              <a:rPr lang="en-US" sz="2400" b="1" dirty="0" smtClean="0">
                <a:ea typeface="ＭＳ Ｐゴシック" pitchFamily="34" charset="-128"/>
              </a:rPr>
              <a:t>Officials</a:t>
            </a:r>
            <a:r>
              <a:rPr lang="en-US" sz="2400" b="1" dirty="0">
                <a:ea typeface="ＭＳ Ｐゴシック" pitchFamily="34" charset="-128"/>
              </a:rPr>
              <a:t> should promptly </a:t>
            </a:r>
            <a:r>
              <a:rPr lang="en-US" sz="2400" b="1" dirty="0" smtClean="0">
                <a:ea typeface="ＭＳ Ｐゴシック" pitchFamily="34" charset="-128"/>
              </a:rPr>
              <a:t>review Summary Statements   </a:t>
            </a:r>
          </a:p>
          <a:p>
            <a:pPr lvl="1">
              <a:lnSpc>
                <a:spcPct val="80000"/>
              </a:lnSpc>
              <a:spcAft>
                <a:spcPts val="600"/>
              </a:spcAft>
            </a:pPr>
            <a:r>
              <a:rPr lang="en-US" sz="1800" b="1" dirty="0" smtClean="0">
                <a:ea typeface="ＭＳ Ｐゴシック" pitchFamily="34" charset="-128"/>
              </a:rPr>
              <a:t>(Hard to hit 100% when these are available in the NIH Commons, vs. mailing from the program office)</a:t>
            </a:r>
          </a:p>
          <a:p>
            <a:pPr>
              <a:lnSpc>
                <a:spcPct val="80000"/>
              </a:lnSpc>
              <a:spcAft>
                <a:spcPts val="600"/>
              </a:spcAft>
            </a:pPr>
            <a:r>
              <a:rPr lang="en-US" sz="2400" b="1" dirty="0" smtClean="0">
                <a:ea typeface="ＭＳ Ｐゴシック" pitchFamily="34" charset="-128"/>
              </a:rPr>
              <a:t>Inform Grants Management Staff and the Executive Secretary of factual errors such as: </a:t>
            </a:r>
          </a:p>
          <a:p>
            <a:pPr lvl="1">
              <a:lnSpc>
                <a:spcPct val="80000"/>
              </a:lnSpc>
              <a:spcAft>
                <a:spcPts val="600"/>
              </a:spcAft>
            </a:pPr>
            <a:r>
              <a:rPr lang="en-US" sz="1800" b="1" dirty="0" smtClean="0">
                <a:ea typeface="ＭＳ Ｐゴシック" pitchFamily="34" charset="-128"/>
              </a:rPr>
              <a:t>incorrect budget figures</a:t>
            </a:r>
          </a:p>
          <a:p>
            <a:pPr lvl="1">
              <a:lnSpc>
                <a:spcPct val="80000"/>
              </a:lnSpc>
              <a:spcAft>
                <a:spcPts val="600"/>
              </a:spcAft>
            </a:pPr>
            <a:r>
              <a:rPr lang="en-US" sz="1800" b="1" dirty="0" smtClean="0">
                <a:ea typeface="ＭＳ Ｐゴシック" pitchFamily="34" charset="-128"/>
              </a:rPr>
              <a:t>name and spelling of the institution and investigator, etc.</a:t>
            </a:r>
          </a:p>
          <a:p>
            <a:pPr>
              <a:lnSpc>
                <a:spcPct val="80000"/>
              </a:lnSpc>
              <a:spcAft>
                <a:spcPts val="600"/>
              </a:spcAft>
            </a:pPr>
            <a:r>
              <a:rPr lang="en-US" sz="2400" b="1" dirty="0" smtClean="0">
                <a:ea typeface="ＭＳ Ｐゴシック" pitchFamily="34" charset="-128"/>
              </a:rPr>
              <a:t>Inform the SRO in a polite and tactful manner of:</a:t>
            </a:r>
          </a:p>
          <a:p>
            <a:pPr lvl="1">
              <a:lnSpc>
                <a:spcPct val="80000"/>
              </a:lnSpc>
              <a:spcAft>
                <a:spcPts val="600"/>
              </a:spcAft>
            </a:pPr>
            <a:r>
              <a:rPr lang="en-US" sz="1800" b="1" dirty="0" smtClean="0">
                <a:ea typeface="ＭＳ Ｐゴシック" pitchFamily="34" charset="-128"/>
              </a:rPr>
              <a:t>inconsistencies between the percentile or priority scores, and the written comments, </a:t>
            </a:r>
          </a:p>
          <a:p>
            <a:pPr lvl="1">
              <a:lnSpc>
                <a:spcPct val="80000"/>
              </a:lnSpc>
              <a:spcAft>
                <a:spcPts val="600"/>
              </a:spcAft>
            </a:pPr>
            <a:r>
              <a:rPr lang="en-US" sz="1800" b="1" dirty="0" smtClean="0">
                <a:ea typeface="ＭＳ Ｐゴシック" pitchFamily="34" charset="-128"/>
              </a:rPr>
              <a:t>use of inappropriate statements, and </a:t>
            </a:r>
          </a:p>
          <a:p>
            <a:pPr lvl="1">
              <a:lnSpc>
                <a:spcPct val="80000"/>
              </a:lnSpc>
              <a:spcAft>
                <a:spcPts val="600"/>
              </a:spcAft>
            </a:pPr>
            <a:r>
              <a:rPr lang="en-US" sz="1800" b="1" dirty="0" smtClean="0">
                <a:ea typeface="ＭＳ Ｐゴシック" pitchFamily="34" charset="-128"/>
              </a:rPr>
              <a:t>discrepancies between the discussion of the application at the study section meeting and the written Summary Statement</a:t>
            </a:r>
          </a:p>
          <a:p>
            <a:pPr>
              <a:lnSpc>
                <a:spcPct val="80000"/>
              </a:lnSpc>
              <a:spcAft>
                <a:spcPts val="600"/>
              </a:spcAft>
            </a:pPr>
            <a:r>
              <a:rPr lang="en-US" sz="2400" b="1" dirty="0" smtClean="0">
                <a:ea typeface="ＭＳ Ｐゴシック" pitchFamily="34" charset="-128"/>
              </a:rPr>
              <a:t>Special attention should be given to any administrative notes</a:t>
            </a:r>
          </a:p>
        </p:txBody>
      </p:sp>
    </p:spTree>
    <p:extLst>
      <p:ext uri="{BB962C8B-B14F-4D97-AF65-F5344CB8AC3E}">
        <p14:creationId xmlns:p14="http://schemas.microsoft.com/office/powerpoint/2010/main" val="1842437141"/>
      </p:ext>
    </p:extLst>
  </p:cSld>
  <p:clrMapOvr>
    <a:masterClrMapping/>
  </p:clrMapOvr>
  <p:transition advTm="7600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152400" y="76200"/>
            <a:ext cx="8839200" cy="762000"/>
          </a:xfrm>
        </p:spPr>
        <p:txBody>
          <a:bodyPr/>
          <a:lstStyle/>
          <a:p>
            <a:pPr algn="r"/>
            <a:r>
              <a:rPr lang="en-US" sz="4000" dirty="0" smtClean="0">
                <a:ea typeface="ＭＳ Ｐゴシック" pitchFamily="34" charset="-128"/>
              </a:rPr>
              <a:t/>
            </a:r>
            <a:br>
              <a:rPr lang="en-US" sz="4000" dirty="0" smtClean="0">
                <a:ea typeface="ＭＳ Ｐゴシック" pitchFamily="34" charset="-128"/>
              </a:rPr>
            </a:br>
            <a:r>
              <a:rPr lang="en-US" sz="4000" dirty="0" smtClean="0">
                <a:ea typeface="ＭＳ Ｐゴシック" pitchFamily="34" charset="-128"/>
              </a:rPr>
              <a:t>Overlap</a:t>
            </a:r>
            <a:br>
              <a:rPr lang="en-US" sz="4000" dirty="0" smtClean="0">
                <a:ea typeface="ＭＳ Ｐゴシック" pitchFamily="34" charset="-128"/>
              </a:rPr>
            </a:br>
            <a:endParaRPr lang="en-US" sz="4000" dirty="0" smtClean="0">
              <a:ea typeface="ＭＳ Ｐゴシック" pitchFamily="34" charset="-128"/>
            </a:endParaRPr>
          </a:p>
        </p:txBody>
      </p:sp>
      <p:sp>
        <p:nvSpPr>
          <p:cNvPr id="142339" name="Rectangle 3"/>
          <p:cNvSpPr>
            <a:spLocks noGrp="1" noChangeArrowheads="1"/>
          </p:cNvSpPr>
          <p:nvPr>
            <p:ph idx="1"/>
          </p:nvPr>
        </p:nvSpPr>
        <p:spPr>
          <a:xfrm>
            <a:off x="152400" y="1828800"/>
            <a:ext cx="8763000" cy="4324350"/>
          </a:xfrm>
        </p:spPr>
        <p:txBody>
          <a:bodyPr/>
          <a:lstStyle/>
          <a:p>
            <a:pPr>
              <a:lnSpc>
                <a:spcPct val="90000"/>
              </a:lnSpc>
            </a:pPr>
            <a:r>
              <a:rPr lang="en-US" sz="2400" b="1" dirty="0" smtClean="0">
                <a:ea typeface="ＭＳ Ｐゴシック" pitchFamily="34" charset="-128"/>
              </a:rPr>
              <a:t>The Program Official &amp; the Grants Management Specialist are responsible for determining </a:t>
            </a:r>
          </a:p>
          <a:p>
            <a:pPr lvl="1">
              <a:lnSpc>
                <a:spcPct val="90000"/>
              </a:lnSpc>
            </a:pPr>
            <a:r>
              <a:rPr lang="en-US" sz="2400" b="1" dirty="0" smtClean="0">
                <a:ea typeface="ＭＳ Ｐゴシック" pitchFamily="34" charset="-128"/>
              </a:rPr>
              <a:t>the appropriate time and effort for personnel, for overlapping support of related research, or </a:t>
            </a:r>
          </a:p>
          <a:p>
            <a:pPr lvl="1">
              <a:lnSpc>
                <a:spcPct val="90000"/>
              </a:lnSpc>
            </a:pPr>
            <a:r>
              <a:rPr lang="en-US" sz="2400" b="1" dirty="0" smtClean="0">
                <a:ea typeface="ＭＳ Ｐゴシック" pitchFamily="34" charset="-128"/>
              </a:rPr>
              <a:t>for duplicated specific budgetary items, such as equipment. </a:t>
            </a:r>
          </a:p>
          <a:p>
            <a:pPr>
              <a:lnSpc>
                <a:spcPct val="90000"/>
              </a:lnSpc>
            </a:pPr>
            <a:r>
              <a:rPr lang="en-US" sz="2400" b="1" dirty="0" smtClean="0">
                <a:ea typeface="ＭＳ Ｐゴシック" pitchFamily="34" charset="-128"/>
              </a:rPr>
              <a:t>Overlap may be on a funded or pending grant, from any source. </a:t>
            </a:r>
          </a:p>
          <a:p>
            <a:pPr>
              <a:lnSpc>
                <a:spcPct val="90000"/>
              </a:lnSpc>
            </a:pPr>
            <a:r>
              <a:rPr lang="en-US" sz="2400" b="1" dirty="0" smtClean="0">
                <a:ea typeface="ＭＳ Ｐゴシック" pitchFamily="34" charset="-128"/>
              </a:rPr>
              <a:t>Overlap must be resolved with the grants management staff and the principal investigator. </a:t>
            </a:r>
          </a:p>
          <a:p>
            <a:pPr>
              <a:lnSpc>
                <a:spcPct val="90000"/>
              </a:lnSpc>
            </a:pPr>
            <a:r>
              <a:rPr lang="en-US" sz="2400" b="1" dirty="0" smtClean="0">
                <a:ea typeface="ＭＳ Ｐゴシック" pitchFamily="34" charset="-128"/>
              </a:rPr>
              <a:t>Appropriate budgetary adjustments must be made prior to an award.</a:t>
            </a:r>
          </a:p>
        </p:txBody>
      </p:sp>
    </p:spTree>
    <p:extLst>
      <p:ext uri="{BB962C8B-B14F-4D97-AF65-F5344CB8AC3E}">
        <p14:creationId xmlns:p14="http://schemas.microsoft.com/office/powerpoint/2010/main" val="2782257943"/>
      </p:ext>
    </p:extLst>
  </p:cSld>
  <p:clrMapOvr>
    <a:masterClrMapping/>
  </p:clrMapOvr>
  <p:transition advTm="1100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rrowheads="1"/>
          </p:cNvSpPr>
          <p:nvPr>
            <p:ph type="title"/>
          </p:nvPr>
        </p:nvSpPr>
        <p:spPr>
          <a:xfrm>
            <a:off x="152400" y="152400"/>
            <a:ext cx="8839200" cy="638175"/>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Resolution of overlap (1)</a:t>
            </a:r>
            <a:br>
              <a:rPr lang="en-US" sz="3600" dirty="0" smtClean="0">
                <a:ea typeface="ＭＳ Ｐゴシック" pitchFamily="34" charset="-128"/>
              </a:rPr>
            </a:br>
            <a:endParaRPr lang="en-US" sz="3600" dirty="0" smtClean="0">
              <a:ea typeface="ＭＳ Ｐゴシック" pitchFamily="34" charset="-128"/>
            </a:endParaRPr>
          </a:p>
        </p:txBody>
      </p:sp>
      <p:sp>
        <p:nvSpPr>
          <p:cNvPr id="143363" name="Rectangle 3"/>
          <p:cNvSpPr>
            <a:spLocks noGrp="1" noChangeArrowheads="1"/>
          </p:cNvSpPr>
          <p:nvPr>
            <p:ph idx="1"/>
          </p:nvPr>
        </p:nvSpPr>
        <p:spPr>
          <a:xfrm>
            <a:off x="25400" y="1600200"/>
            <a:ext cx="9067800" cy="4495800"/>
          </a:xfrm>
        </p:spPr>
        <p:txBody>
          <a:bodyPr/>
          <a:lstStyle/>
          <a:p>
            <a:pPr>
              <a:lnSpc>
                <a:spcPct val="80000"/>
              </a:lnSpc>
            </a:pPr>
            <a:r>
              <a:rPr lang="en-US" sz="2400" b="1" dirty="0" smtClean="0">
                <a:ea typeface="ＭＳ Ｐゴシック" pitchFamily="34" charset="-128"/>
              </a:rPr>
              <a:t>Federal policy precludes payment twice for substantially the same task or for performance of different tasks simultaneously. </a:t>
            </a:r>
          </a:p>
          <a:p>
            <a:pPr lvl="1">
              <a:lnSpc>
                <a:spcPct val="80000"/>
              </a:lnSpc>
            </a:pPr>
            <a:r>
              <a:rPr lang="en-US" sz="2200" dirty="0" smtClean="0">
                <a:ea typeface="ＭＳ Ｐゴシック" pitchFamily="34" charset="-128"/>
              </a:rPr>
              <a:t>Potential overlap may be detected by the reviewers, executive secretary, Program Official, or grants management specialist from the "Other Support" page of the 398 form. Program and grants management staff should work together to resolve the overlap. </a:t>
            </a:r>
          </a:p>
          <a:p>
            <a:pPr>
              <a:lnSpc>
                <a:spcPct val="80000"/>
              </a:lnSpc>
            </a:pPr>
            <a:endParaRPr lang="en-US" sz="2400" b="1" dirty="0" smtClean="0">
              <a:ea typeface="ＭＳ Ｐゴシック" pitchFamily="34" charset="-128"/>
            </a:endParaRPr>
          </a:p>
          <a:p>
            <a:pPr>
              <a:lnSpc>
                <a:spcPct val="80000"/>
              </a:lnSpc>
            </a:pPr>
            <a:r>
              <a:rPr lang="en-US" sz="2400" b="1" dirty="0" smtClean="0">
                <a:ea typeface="ＭＳ Ｐゴシック" pitchFamily="34" charset="-128"/>
              </a:rPr>
              <a:t>The principal investigator must be contacted if overlap is suspected, </a:t>
            </a:r>
            <a:r>
              <a:rPr lang="en-US" sz="2400" dirty="0" smtClean="0">
                <a:ea typeface="ＭＳ Ｐゴシック" pitchFamily="34" charset="-128"/>
              </a:rPr>
              <a:t>and a response should be requested in a letter to the principal investigator, countersigned by a Program Official and grants management officer. A copy of the letter must be sent to the responsible institutional official.</a:t>
            </a:r>
          </a:p>
        </p:txBody>
      </p:sp>
    </p:spTree>
    <p:extLst>
      <p:ext uri="{BB962C8B-B14F-4D97-AF65-F5344CB8AC3E}">
        <p14:creationId xmlns:p14="http://schemas.microsoft.com/office/powerpoint/2010/main" val="2115693879"/>
      </p:ext>
    </p:extLst>
  </p:cSld>
  <p:clrMapOvr>
    <a:masterClrMapping/>
  </p:clrMapOvr>
  <p:transition advTm="3100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a:xfrm>
            <a:off x="76200" y="152400"/>
            <a:ext cx="8915400" cy="685800"/>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4000" dirty="0" smtClean="0">
                <a:ea typeface="ＭＳ Ｐゴシック" pitchFamily="34" charset="-128"/>
              </a:rPr>
              <a:t>Resolution of overlap (2)</a:t>
            </a:r>
            <a:br>
              <a:rPr lang="en-US" sz="4000" dirty="0" smtClean="0">
                <a:ea typeface="ＭＳ Ｐゴシック" pitchFamily="34" charset="-128"/>
              </a:rPr>
            </a:br>
            <a:endParaRPr lang="en-US" sz="4000" dirty="0" smtClean="0">
              <a:ea typeface="ＭＳ Ｐゴシック" pitchFamily="34" charset="-128"/>
            </a:endParaRPr>
          </a:p>
        </p:txBody>
      </p:sp>
      <p:sp>
        <p:nvSpPr>
          <p:cNvPr id="144387" name="Rectangle 3"/>
          <p:cNvSpPr>
            <a:spLocks noGrp="1" noChangeArrowheads="1"/>
          </p:cNvSpPr>
          <p:nvPr>
            <p:ph idx="1"/>
          </p:nvPr>
        </p:nvSpPr>
        <p:spPr>
          <a:xfrm>
            <a:off x="228600" y="990600"/>
            <a:ext cx="8534400" cy="5257800"/>
          </a:xfrm>
        </p:spPr>
        <p:txBody>
          <a:bodyPr/>
          <a:lstStyle/>
          <a:p>
            <a:pPr>
              <a:lnSpc>
                <a:spcPct val="80000"/>
              </a:lnSpc>
              <a:spcBef>
                <a:spcPts val="1200"/>
              </a:spcBef>
            </a:pPr>
            <a:r>
              <a:rPr lang="en-US" sz="2400" b="1" dirty="0" smtClean="0">
                <a:ea typeface="ＭＳ Ｐゴシック" pitchFamily="34" charset="-128"/>
              </a:rPr>
              <a:t>If both the Program Official and the principal investigator agree that overlap exists, </a:t>
            </a:r>
            <a:r>
              <a:rPr lang="en-US" sz="2400" b="1" dirty="0" smtClean="0">
                <a:solidFill>
                  <a:srgbClr val="C00000"/>
                </a:solidFill>
                <a:ea typeface="ＭＳ Ｐゴシック" pitchFamily="34" charset="-128"/>
              </a:rPr>
              <a:t>appropriate adjustments should be negotiated.</a:t>
            </a:r>
            <a:r>
              <a:rPr lang="en-US" sz="2400" b="1" dirty="0" smtClean="0">
                <a:ea typeface="ＭＳ Ｐゴシック" pitchFamily="34" charset="-128"/>
              </a:rPr>
              <a:t> </a:t>
            </a:r>
            <a:r>
              <a:rPr lang="en-US" sz="2400" u="sng" dirty="0" smtClean="0">
                <a:ea typeface="ＭＳ Ｐゴシック" pitchFamily="34" charset="-128"/>
              </a:rPr>
              <a:t>During this process, the Program Official should work closely with the Grants Management Specialist.</a:t>
            </a:r>
            <a:endParaRPr lang="en-US" sz="2400" dirty="0" smtClean="0">
              <a:ea typeface="ＭＳ Ｐゴシック" pitchFamily="34" charset="-128"/>
            </a:endParaRPr>
          </a:p>
          <a:p>
            <a:pPr>
              <a:lnSpc>
                <a:spcPct val="80000"/>
              </a:lnSpc>
              <a:spcBef>
                <a:spcPts val="1200"/>
              </a:spcBef>
            </a:pPr>
            <a:r>
              <a:rPr lang="en-US" sz="2400" b="1" dirty="0" smtClean="0">
                <a:ea typeface="ＭＳ Ｐゴシック" pitchFamily="34" charset="-128"/>
              </a:rPr>
              <a:t>If the principal investigator insists that overlap does not exist, the </a:t>
            </a:r>
            <a:r>
              <a:rPr lang="en-US" sz="2400" b="1" dirty="0" smtClean="0">
                <a:solidFill>
                  <a:srgbClr val="C00000"/>
                </a:solidFill>
                <a:ea typeface="ＭＳ Ｐゴシック" pitchFamily="34" charset="-128"/>
              </a:rPr>
              <a:t>Program Official may consult </a:t>
            </a:r>
            <a:r>
              <a:rPr lang="en-US" sz="2400" b="1" dirty="0" smtClean="0">
                <a:ea typeface="ＭＳ Ｐゴシック" pitchFamily="34" charset="-128"/>
              </a:rPr>
              <a:t>with program staff colleagues and </a:t>
            </a:r>
            <a:r>
              <a:rPr lang="en-US" sz="2400" b="1" dirty="0">
                <a:solidFill>
                  <a:srgbClr val="C00000"/>
                </a:solidFill>
                <a:ea typeface="ＭＳ Ｐゴシック" pitchFamily="34" charset="-128"/>
              </a:rPr>
              <a:t>S</a:t>
            </a:r>
            <a:r>
              <a:rPr lang="en-US" sz="2400" b="1" dirty="0" smtClean="0">
                <a:solidFill>
                  <a:srgbClr val="C00000"/>
                </a:solidFill>
                <a:ea typeface="ＭＳ Ｐゴシック" pitchFamily="34" charset="-128"/>
              </a:rPr>
              <a:t>upervisor</a:t>
            </a:r>
            <a:r>
              <a:rPr lang="en-US" sz="2400" b="1" dirty="0" smtClean="0">
                <a:ea typeface="ＭＳ Ｐゴシック" pitchFamily="34" charset="-128"/>
              </a:rPr>
              <a:t>. </a:t>
            </a:r>
          </a:p>
          <a:p>
            <a:pPr>
              <a:lnSpc>
                <a:spcPct val="80000"/>
              </a:lnSpc>
              <a:spcBef>
                <a:spcPts val="1200"/>
              </a:spcBef>
            </a:pPr>
            <a:r>
              <a:rPr lang="en-US" sz="2400" dirty="0" smtClean="0">
                <a:ea typeface="ＭＳ Ｐゴシック" pitchFamily="34" charset="-128"/>
              </a:rPr>
              <a:t>A decision to eliminate suspected overlap without the concurrence of the principal investigator </a:t>
            </a:r>
            <a:r>
              <a:rPr lang="en-US" sz="2400" b="1" u="sng" dirty="0" smtClean="0">
                <a:ea typeface="ＭＳ Ｐゴシック" pitchFamily="34" charset="-128"/>
              </a:rPr>
              <a:t>should not be made unilaterally</a:t>
            </a:r>
            <a:r>
              <a:rPr lang="en-US" sz="2400" dirty="0" smtClean="0">
                <a:ea typeface="ＭＳ Ｐゴシック" pitchFamily="34" charset="-128"/>
              </a:rPr>
              <a:t> by the Program Official. </a:t>
            </a:r>
          </a:p>
          <a:p>
            <a:pPr>
              <a:lnSpc>
                <a:spcPct val="80000"/>
              </a:lnSpc>
              <a:spcBef>
                <a:spcPts val="1200"/>
              </a:spcBef>
            </a:pPr>
            <a:r>
              <a:rPr lang="en-US" sz="2400" dirty="0" smtClean="0">
                <a:ea typeface="ＭＳ Ｐゴシック" pitchFamily="34" charset="-128"/>
              </a:rPr>
              <a:t>When a final solution has been reached, </a:t>
            </a:r>
            <a:r>
              <a:rPr lang="en-US" sz="2400" b="1" dirty="0" smtClean="0">
                <a:ea typeface="ＭＳ Ｐゴシック" pitchFamily="34" charset="-128"/>
              </a:rPr>
              <a:t>the Program Official and Grants Management Specialist will inform the principal investigator </a:t>
            </a:r>
            <a:r>
              <a:rPr lang="en-US" sz="2400" dirty="0" smtClean="0">
                <a:ea typeface="ＭＳ Ｐゴシック" pitchFamily="34" charset="-128"/>
              </a:rPr>
              <a:t>and the institutional official in a co‑signed letter. </a:t>
            </a:r>
            <a:r>
              <a:rPr lang="en-US" sz="2000" dirty="0" smtClean="0">
                <a:ea typeface="ＭＳ Ｐゴシック" pitchFamily="34" charset="-128"/>
              </a:rPr>
              <a:t>The grant file should be well documented in order to justify the action taken.</a:t>
            </a:r>
          </a:p>
        </p:txBody>
      </p:sp>
    </p:spTree>
    <p:extLst>
      <p:ext uri="{BB962C8B-B14F-4D97-AF65-F5344CB8AC3E}">
        <p14:creationId xmlns:p14="http://schemas.microsoft.com/office/powerpoint/2010/main" val="4261619332"/>
      </p:ext>
    </p:extLst>
  </p:cSld>
  <p:clrMapOvr>
    <a:masterClrMapping/>
  </p:clrMapOvr>
  <p:transition advTm="1900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algn="r" eaLnBrk="1" hangingPunct="1"/>
            <a:r>
              <a:rPr lang="en-US" sz="3600" b="1" dirty="0" smtClean="0">
                <a:ea typeface="ＭＳ Ｐゴシック" pitchFamily="34" charset="-128"/>
              </a:rPr>
              <a:t>Human Subjects Protection</a:t>
            </a:r>
          </a:p>
        </p:txBody>
      </p:sp>
      <p:sp>
        <p:nvSpPr>
          <p:cNvPr id="154627" name="Rectangle 3"/>
          <p:cNvSpPr>
            <a:spLocks noGrp="1" noChangeArrowheads="1"/>
          </p:cNvSpPr>
          <p:nvPr>
            <p:ph idx="1"/>
          </p:nvPr>
        </p:nvSpPr>
        <p:spPr/>
        <p:txBody>
          <a:bodyPr/>
          <a:lstStyle/>
          <a:p>
            <a:pPr eaLnBrk="1" hangingPunct="1"/>
            <a:r>
              <a:rPr lang="en-US" sz="3200" b="1" dirty="0" smtClean="0">
                <a:ea typeface="ＭＳ Ｐゴシック" pitchFamily="34" charset="-128"/>
              </a:rPr>
              <a:t>DHHS Office of Human Subjects Research Protections (OHRP) oversees all issues for Federally-funded research involving people</a:t>
            </a:r>
          </a:p>
          <a:p>
            <a:pPr eaLnBrk="1" hangingPunct="1"/>
            <a:r>
              <a:rPr lang="en-US" sz="3200" b="1" dirty="0" smtClean="0">
                <a:ea typeface="ＭＳ Ｐゴシック" pitchFamily="34" charset="-128"/>
              </a:rPr>
              <a:t>Refer to website for information and resources</a:t>
            </a:r>
          </a:p>
        </p:txBody>
      </p:sp>
      <p:sp>
        <p:nvSpPr>
          <p:cNvPr id="732164" name="Rectangle 4"/>
          <p:cNvSpPr>
            <a:spLocks noChangeArrowheads="1"/>
          </p:cNvSpPr>
          <p:nvPr/>
        </p:nvSpPr>
        <p:spPr bwMode="auto">
          <a:xfrm>
            <a:off x="762000" y="5257800"/>
            <a:ext cx="7543800" cy="833438"/>
          </a:xfrm>
          <a:prstGeom prst="rect">
            <a:avLst/>
          </a:prstGeom>
          <a:solidFill>
            <a:srgbClr val="FFCCCC"/>
          </a:solidFill>
          <a:ln w="9525">
            <a:solidFill>
              <a:srgbClr val="993300"/>
            </a:solidFill>
            <a:miter lim="800000"/>
            <a:headEnd/>
            <a:tailEnd/>
          </a:ln>
        </p:spPr>
        <p:txBody>
          <a:bodyPr>
            <a:spAutoFit/>
          </a:bodyPr>
          <a:lstStyle/>
          <a:p>
            <a:pPr algn="ctr">
              <a:spcBef>
                <a:spcPct val="50000"/>
              </a:spcBef>
            </a:pPr>
            <a:r>
              <a:rPr lang="en-US" sz="4800" b="1">
                <a:solidFill>
                  <a:srgbClr val="990000"/>
                </a:solidFill>
                <a:cs typeface="Arial" pitchFamily="34" charset="0"/>
              </a:rPr>
              <a:t>www.hhs.gov/ohrp</a:t>
            </a:r>
          </a:p>
        </p:txBody>
      </p:sp>
    </p:spTree>
    <p:extLst>
      <p:ext uri="{BB962C8B-B14F-4D97-AF65-F5344CB8AC3E}">
        <p14:creationId xmlns:p14="http://schemas.microsoft.com/office/powerpoint/2010/main" val="85629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732164"/>
                                        </p:tgtEl>
                                        <p:attrNameLst>
                                          <p:attrName>style.visibility</p:attrName>
                                        </p:attrNameLst>
                                      </p:cBhvr>
                                      <p:to>
                                        <p:strVal val="visible"/>
                                      </p:to>
                                    </p:set>
                                    <p:anim calcmode="lin" valueType="num">
                                      <p:cBhvr additive="base">
                                        <p:cTn id="7" dur="1000" fill="hold"/>
                                        <p:tgtEl>
                                          <p:spTgt spid="732164"/>
                                        </p:tgtEl>
                                        <p:attrNameLst>
                                          <p:attrName>ppt_x</p:attrName>
                                        </p:attrNameLst>
                                      </p:cBhvr>
                                      <p:tavLst>
                                        <p:tav tm="0">
                                          <p:val>
                                            <p:strVal val="#ppt_x"/>
                                          </p:val>
                                        </p:tav>
                                        <p:tav tm="100000">
                                          <p:val>
                                            <p:strVal val="#ppt_x"/>
                                          </p:val>
                                        </p:tav>
                                      </p:tavLst>
                                    </p:anim>
                                    <p:anim calcmode="lin" valueType="num">
                                      <p:cBhvr additive="base">
                                        <p:cTn id="8" dur="1000" fill="hold"/>
                                        <p:tgtEl>
                                          <p:spTgt spid="7321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rrowheads="1"/>
          </p:cNvSpPr>
          <p:nvPr>
            <p:ph type="title"/>
          </p:nvPr>
        </p:nvSpPr>
        <p:spPr/>
        <p:txBody>
          <a:bodyPr/>
          <a:lstStyle/>
          <a:p>
            <a:pPr algn="r"/>
            <a:r>
              <a:rPr lang="en-US" sz="3600" dirty="0" smtClean="0">
                <a:ea typeface="ＭＳ Ｐゴシック" pitchFamily="34" charset="-128"/>
              </a:rPr>
              <a:t>Human Subjects (1)</a:t>
            </a:r>
          </a:p>
        </p:txBody>
      </p:sp>
      <p:sp>
        <p:nvSpPr>
          <p:cNvPr id="145411" name="Rectangle 3"/>
          <p:cNvSpPr>
            <a:spLocks noGrp="1" noChangeArrowheads="1"/>
          </p:cNvSpPr>
          <p:nvPr>
            <p:ph idx="1"/>
          </p:nvPr>
        </p:nvSpPr>
        <p:spPr>
          <a:xfrm>
            <a:off x="152400" y="1066800"/>
            <a:ext cx="8763000" cy="5029200"/>
          </a:xfrm>
          <a:solidFill>
            <a:schemeClr val="bg1"/>
          </a:solidFill>
        </p:spPr>
        <p:txBody>
          <a:bodyPr/>
          <a:lstStyle/>
          <a:p>
            <a:pPr>
              <a:lnSpc>
                <a:spcPct val="90000"/>
              </a:lnSpc>
              <a:spcBef>
                <a:spcPts val="1200"/>
              </a:spcBef>
            </a:pPr>
            <a:r>
              <a:rPr lang="en-US" sz="2800" b="1" dirty="0" smtClean="0">
                <a:ea typeface="ＭＳ Ｐゴシック" pitchFamily="34" charset="-128"/>
              </a:rPr>
              <a:t>The summary statement will be coded to document the status of the application with respect to human subject involvement. </a:t>
            </a:r>
          </a:p>
          <a:p>
            <a:pPr>
              <a:lnSpc>
                <a:spcPct val="90000"/>
              </a:lnSpc>
              <a:spcBef>
                <a:spcPts val="1200"/>
              </a:spcBef>
            </a:pPr>
            <a:r>
              <a:rPr lang="en-US" sz="2800" b="1" dirty="0" smtClean="0">
                <a:solidFill>
                  <a:srgbClr val="006600"/>
                </a:solidFill>
                <a:ea typeface="ＭＳ Ｐゴシック" pitchFamily="34" charset="-128"/>
              </a:rPr>
              <a:t>The Program official is responsible for reviewing these codes and notifying the principal investigator, in writing (letter, fax, or e-mail), of any concerns identified after the review by the SRG. </a:t>
            </a:r>
          </a:p>
          <a:p>
            <a:pPr>
              <a:lnSpc>
                <a:spcPct val="90000"/>
              </a:lnSpc>
              <a:spcBef>
                <a:spcPts val="1200"/>
              </a:spcBef>
            </a:pPr>
            <a:r>
              <a:rPr lang="en-US" sz="2800" dirty="0" smtClean="0">
                <a:ea typeface="ＭＳ Ｐゴシック" pitchFamily="34" charset="-128"/>
              </a:rPr>
              <a:t>Copies of the notification also must be sent to the responsible official of the applicant institution, and to the Institutional Review Board (IRB) of the institution.</a:t>
            </a:r>
          </a:p>
        </p:txBody>
      </p:sp>
    </p:spTree>
    <p:extLst>
      <p:ext uri="{BB962C8B-B14F-4D97-AF65-F5344CB8AC3E}">
        <p14:creationId xmlns:p14="http://schemas.microsoft.com/office/powerpoint/2010/main" val="2163806645"/>
      </p:ext>
    </p:extLst>
  </p:cSld>
  <p:clrMapOvr>
    <a:masterClrMapping/>
  </p:clrMapOvr>
  <p:transition advTm="1900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rrowheads="1"/>
          </p:cNvSpPr>
          <p:nvPr>
            <p:ph type="title"/>
          </p:nvPr>
        </p:nvSpPr>
        <p:spPr/>
        <p:txBody>
          <a:bodyPr/>
          <a:lstStyle/>
          <a:p>
            <a:pPr algn="r"/>
            <a:r>
              <a:rPr lang="en-US" sz="3600" dirty="0" smtClean="0">
                <a:ea typeface="ＭＳ Ｐゴシック" pitchFamily="34" charset="-128"/>
              </a:rPr>
              <a:t>Human Subjects (2)</a:t>
            </a:r>
          </a:p>
        </p:txBody>
      </p:sp>
      <p:sp>
        <p:nvSpPr>
          <p:cNvPr id="146435" name="Rectangle 3"/>
          <p:cNvSpPr>
            <a:spLocks noGrp="1" noChangeArrowheads="1"/>
          </p:cNvSpPr>
          <p:nvPr>
            <p:ph idx="1"/>
          </p:nvPr>
        </p:nvSpPr>
        <p:spPr>
          <a:xfrm>
            <a:off x="152400" y="1371600"/>
            <a:ext cx="8915400" cy="4800600"/>
          </a:xfrm>
        </p:spPr>
        <p:txBody>
          <a:bodyPr/>
          <a:lstStyle/>
          <a:p>
            <a:pPr>
              <a:spcBef>
                <a:spcPts val="1200"/>
              </a:spcBef>
            </a:pPr>
            <a:r>
              <a:rPr lang="en-US" sz="2800" b="1" dirty="0" smtClean="0">
                <a:ea typeface="ＭＳ Ｐゴシック" pitchFamily="34" charset="-128"/>
              </a:rPr>
              <a:t>Office for Human Research Protection (OHRP) </a:t>
            </a:r>
            <a:r>
              <a:rPr lang="en-US" sz="2800" dirty="0" smtClean="0">
                <a:ea typeface="ＭＳ Ｐゴシック" pitchFamily="34" charset="-128"/>
                <a:hlinkClick r:id="rId2"/>
              </a:rPr>
              <a:t>http://www.hhs.gov/ohrp/</a:t>
            </a:r>
            <a:r>
              <a:rPr lang="en-US" sz="2800" dirty="0" smtClean="0">
                <a:ea typeface="ＭＳ Ｐゴシック" pitchFamily="34" charset="-128"/>
              </a:rPr>
              <a:t> has the function of obtaining assurances forwarded by the grantee institution showing </a:t>
            </a:r>
            <a:r>
              <a:rPr lang="en-US" sz="2800" b="1" dirty="0" smtClean="0">
                <a:ea typeface="ＭＳ Ｐゴシック" pitchFamily="34" charset="-128"/>
              </a:rPr>
              <a:t>compliance with all appropriate regulations concerning the welfare of human subjects. </a:t>
            </a:r>
          </a:p>
          <a:p>
            <a:pPr>
              <a:spcBef>
                <a:spcPts val="1200"/>
              </a:spcBef>
            </a:pPr>
            <a:r>
              <a:rPr lang="en-US" sz="2800" dirty="0" smtClean="0">
                <a:ea typeface="ＭＳ Ｐゴシック" pitchFamily="34" charset="-128"/>
              </a:rPr>
              <a:t>A verification or </a:t>
            </a:r>
            <a:r>
              <a:rPr lang="en-US" sz="2800" b="1" dirty="0" smtClean="0">
                <a:ea typeface="ＭＳ Ｐゴシック" pitchFamily="34" charset="-128"/>
              </a:rPr>
              <a:t>certification</a:t>
            </a:r>
            <a:r>
              <a:rPr lang="en-US" sz="2800" dirty="0" smtClean="0">
                <a:ea typeface="ＭＳ Ｐゴシック" pitchFamily="34" charset="-128"/>
              </a:rPr>
              <a:t> is the documentation that a </a:t>
            </a:r>
            <a:r>
              <a:rPr lang="en-US" sz="2800" b="1" dirty="0" smtClean="0">
                <a:solidFill>
                  <a:srgbClr val="006600"/>
                </a:solidFill>
                <a:ea typeface="ＭＳ Ｐゴシック" pitchFamily="34" charset="-128"/>
              </a:rPr>
              <a:t>specific research protocol had been reviewed and approved by the IRB. </a:t>
            </a:r>
          </a:p>
          <a:p>
            <a:pPr>
              <a:spcBef>
                <a:spcPts val="1200"/>
              </a:spcBef>
            </a:pPr>
            <a:r>
              <a:rPr lang="en-US" sz="2800" b="1" dirty="0" smtClean="0">
                <a:ea typeface="ＭＳ Ｐゴシック" pitchFamily="34" charset="-128"/>
              </a:rPr>
              <a:t>The IRB has seen the grant application.</a:t>
            </a:r>
          </a:p>
        </p:txBody>
      </p:sp>
    </p:spTree>
    <p:extLst>
      <p:ext uri="{BB962C8B-B14F-4D97-AF65-F5344CB8AC3E}">
        <p14:creationId xmlns:p14="http://schemas.microsoft.com/office/powerpoint/2010/main" val="1962677643"/>
      </p:ext>
    </p:extLst>
  </p:cSld>
  <p:clrMapOvr>
    <a:masterClrMapping/>
  </p:clrMapOvr>
  <p:transition advTm="5500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rrowheads="1"/>
          </p:cNvSpPr>
          <p:nvPr>
            <p:ph type="title"/>
          </p:nvPr>
        </p:nvSpPr>
        <p:spPr>
          <a:xfrm>
            <a:off x="152400" y="0"/>
            <a:ext cx="8839200" cy="838200"/>
          </a:xfrm>
        </p:spPr>
        <p:txBody>
          <a:bodyPr/>
          <a:lstStyle/>
          <a:p>
            <a:pPr algn="r"/>
            <a:r>
              <a:rPr lang="en-US" sz="3600" dirty="0" smtClean="0">
                <a:ea typeface="ＭＳ Ｐゴシック" pitchFamily="34" charset="-128"/>
              </a:rPr>
              <a:t>Human Subjects (3)</a:t>
            </a:r>
          </a:p>
        </p:txBody>
      </p:sp>
      <p:sp>
        <p:nvSpPr>
          <p:cNvPr id="147459" name="Rectangle 3"/>
          <p:cNvSpPr>
            <a:spLocks noGrp="1" noChangeArrowheads="1"/>
          </p:cNvSpPr>
          <p:nvPr>
            <p:ph idx="1"/>
          </p:nvPr>
        </p:nvSpPr>
        <p:spPr>
          <a:xfrm>
            <a:off x="152400" y="1066800"/>
            <a:ext cx="8991600" cy="5181600"/>
          </a:xfrm>
        </p:spPr>
        <p:txBody>
          <a:bodyPr/>
          <a:lstStyle/>
          <a:p>
            <a:pPr marL="0" indent="0">
              <a:lnSpc>
                <a:spcPct val="80000"/>
              </a:lnSpc>
              <a:spcBef>
                <a:spcPts val="600"/>
              </a:spcBef>
              <a:buFontTx/>
              <a:buNone/>
            </a:pPr>
            <a:r>
              <a:rPr lang="en-US" sz="2400" b="1" dirty="0" smtClean="0">
                <a:solidFill>
                  <a:srgbClr val="006600"/>
                </a:solidFill>
                <a:ea typeface="ＭＳ Ｐゴシック" pitchFamily="34" charset="-128"/>
              </a:rPr>
              <a:t>Codes Assigned By Review Staff </a:t>
            </a:r>
          </a:p>
          <a:p>
            <a:pPr marL="0" indent="0">
              <a:lnSpc>
                <a:spcPct val="80000"/>
              </a:lnSpc>
              <a:spcBef>
                <a:spcPts val="600"/>
              </a:spcBef>
              <a:buFontTx/>
              <a:buNone/>
            </a:pPr>
            <a:endParaRPr lang="en-US" sz="2400" b="1" dirty="0" smtClean="0">
              <a:solidFill>
                <a:srgbClr val="006600"/>
              </a:solidFill>
              <a:ea typeface="ＭＳ Ｐゴシック" pitchFamily="34" charset="-128"/>
            </a:endParaRPr>
          </a:p>
          <a:p>
            <a:pPr marL="177800" indent="-177800">
              <a:lnSpc>
                <a:spcPct val="80000"/>
              </a:lnSpc>
              <a:spcBef>
                <a:spcPts val="600"/>
              </a:spcBef>
            </a:pPr>
            <a:r>
              <a:rPr lang="en-US" sz="2400" b="1" dirty="0" smtClean="0">
                <a:ea typeface="ＭＳ Ｐゴシック" pitchFamily="34" charset="-128"/>
              </a:rPr>
              <a:t>Code 10 – </a:t>
            </a:r>
            <a:r>
              <a:rPr lang="en-US" sz="2000" b="1" dirty="0" smtClean="0">
                <a:ea typeface="ＭＳ Ｐゴシック" pitchFamily="34" charset="-128"/>
              </a:rPr>
              <a:t>no human subjects</a:t>
            </a:r>
          </a:p>
          <a:p>
            <a:pPr marL="177800" indent="-177800">
              <a:lnSpc>
                <a:spcPct val="80000"/>
              </a:lnSpc>
              <a:spcBef>
                <a:spcPts val="600"/>
              </a:spcBef>
            </a:pPr>
            <a:r>
              <a:rPr lang="en-US" sz="2400" b="1" dirty="0" smtClean="0">
                <a:ea typeface="ＭＳ Ｐゴシック" pitchFamily="34" charset="-128"/>
              </a:rPr>
              <a:t>Code 30 – </a:t>
            </a:r>
            <a:r>
              <a:rPr lang="en-US" sz="1600" b="1" dirty="0" smtClean="0">
                <a:ea typeface="ＭＳ Ｐゴシック" pitchFamily="34" charset="-128"/>
              </a:rPr>
              <a:t>Human subjects involved </a:t>
            </a:r>
            <a:r>
              <a:rPr lang="en-US" sz="2000" b="1" dirty="0" smtClean="0">
                <a:ea typeface="ＭＳ Ｐゴシック" pitchFamily="34" charset="-128"/>
              </a:rPr>
              <a:t>– </a:t>
            </a:r>
            <a:r>
              <a:rPr lang="en-US" sz="1800" b="1" dirty="0" smtClean="0">
                <a:ea typeface="ＭＳ Ｐゴシック" pitchFamily="34" charset="-128"/>
              </a:rPr>
              <a:t>Certified, no SRG concerns</a:t>
            </a:r>
          </a:p>
          <a:p>
            <a:pPr marL="177800" indent="-177800">
              <a:lnSpc>
                <a:spcPct val="80000"/>
              </a:lnSpc>
              <a:spcBef>
                <a:spcPts val="600"/>
              </a:spcBef>
            </a:pPr>
            <a:r>
              <a:rPr lang="en-US" sz="2400" b="1" dirty="0" smtClean="0">
                <a:ea typeface="ＭＳ Ｐゴシック" pitchFamily="34" charset="-128"/>
              </a:rPr>
              <a:t>Code 44 – </a:t>
            </a:r>
            <a:r>
              <a:rPr lang="en-US" sz="1600" b="1" dirty="0" smtClean="0">
                <a:ea typeface="ＭＳ Ｐゴシック" pitchFamily="34" charset="-128"/>
              </a:rPr>
              <a:t>Human subjects involved </a:t>
            </a:r>
            <a:r>
              <a:rPr lang="en-US" sz="2000" b="1" dirty="0" smtClean="0">
                <a:ea typeface="ＭＳ Ｐゴシック" pitchFamily="34" charset="-128"/>
              </a:rPr>
              <a:t>– SRG concerns</a:t>
            </a:r>
          </a:p>
          <a:p>
            <a:pPr marL="177800" indent="-177800">
              <a:lnSpc>
                <a:spcPct val="80000"/>
              </a:lnSpc>
              <a:spcBef>
                <a:spcPts val="600"/>
              </a:spcBef>
            </a:pPr>
            <a:r>
              <a:rPr lang="en-US" sz="2400" b="1" dirty="0" smtClean="0">
                <a:ea typeface="ＭＳ Ｐゴシック" pitchFamily="34" charset="-128"/>
              </a:rPr>
              <a:t>Code E7 – </a:t>
            </a:r>
            <a:r>
              <a:rPr lang="en-US" sz="1600" b="1" dirty="0" smtClean="0">
                <a:ea typeface="ＭＳ Ｐゴシック" pitchFamily="34" charset="-128"/>
              </a:rPr>
              <a:t>Human subjects involved </a:t>
            </a:r>
            <a:r>
              <a:rPr lang="en-US" sz="2000" b="1" dirty="0" smtClean="0">
                <a:ea typeface="ＭＳ Ｐゴシック" pitchFamily="34" charset="-128"/>
              </a:rPr>
              <a:t>–</a:t>
            </a:r>
            <a:r>
              <a:rPr lang="en-US" sz="1800" b="1" dirty="0" smtClean="0">
                <a:ea typeface="ＭＳ Ｐゴシック" pitchFamily="34" charset="-128"/>
              </a:rPr>
              <a:t>Multiple exemptions designated</a:t>
            </a:r>
          </a:p>
          <a:p>
            <a:pPr marL="177800" indent="-177800">
              <a:lnSpc>
                <a:spcPct val="80000"/>
              </a:lnSpc>
              <a:spcBef>
                <a:spcPts val="600"/>
              </a:spcBef>
            </a:pPr>
            <a:r>
              <a:rPr lang="en-US" sz="2400" b="1" dirty="0" smtClean="0">
                <a:ea typeface="ＭＳ Ｐゴシック" pitchFamily="34" charset="-128"/>
              </a:rPr>
              <a:t>Code E8 – </a:t>
            </a:r>
            <a:r>
              <a:rPr lang="en-US" sz="1600" b="1" dirty="0" smtClean="0">
                <a:ea typeface="ＭＳ Ｐゴシック" pitchFamily="34" charset="-128"/>
              </a:rPr>
              <a:t>Human subjects involved </a:t>
            </a:r>
            <a:r>
              <a:rPr lang="en-US" sz="2000" b="1" dirty="0" smtClean="0">
                <a:ea typeface="ＭＳ Ｐゴシック" pitchFamily="34" charset="-128"/>
              </a:rPr>
              <a:t>– </a:t>
            </a:r>
            <a:r>
              <a:rPr lang="en-US" sz="1800" b="1" dirty="0" smtClean="0">
                <a:ea typeface="ＭＳ Ｐゴシック" pitchFamily="34" charset="-128"/>
              </a:rPr>
              <a:t>HS regulations waived designated* </a:t>
            </a:r>
          </a:p>
          <a:p>
            <a:pPr lvl="1">
              <a:lnSpc>
                <a:spcPct val="80000"/>
              </a:lnSpc>
              <a:spcBef>
                <a:spcPts val="600"/>
              </a:spcBef>
            </a:pPr>
            <a:r>
              <a:rPr lang="en-US" sz="1800" b="1" dirty="0" smtClean="0">
                <a:ea typeface="ＭＳ Ｐゴシック" pitchFamily="34" charset="-128"/>
              </a:rPr>
              <a:t>*Applicability of human subjects regulations waived by the Secretary, HHS </a:t>
            </a:r>
          </a:p>
          <a:p>
            <a:pPr marL="0" indent="0">
              <a:lnSpc>
                <a:spcPct val="80000"/>
              </a:lnSpc>
              <a:spcBef>
                <a:spcPts val="600"/>
              </a:spcBef>
              <a:buFontTx/>
              <a:buNone/>
            </a:pPr>
            <a:endParaRPr lang="en-US" sz="2400" b="1" dirty="0" smtClean="0">
              <a:solidFill>
                <a:srgbClr val="C00000"/>
              </a:solidFill>
              <a:ea typeface="ＭＳ Ｐゴシック" pitchFamily="34" charset="-128"/>
            </a:endParaRPr>
          </a:p>
          <a:p>
            <a:pPr marL="0" indent="0">
              <a:lnSpc>
                <a:spcPct val="80000"/>
              </a:lnSpc>
              <a:spcBef>
                <a:spcPts val="600"/>
              </a:spcBef>
              <a:buFontTx/>
              <a:buNone/>
            </a:pPr>
            <a:r>
              <a:rPr lang="en-US" sz="2400" b="1" dirty="0" smtClean="0">
                <a:solidFill>
                  <a:srgbClr val="C00000"/>
                </a:solidFill>
                <a:ea typeface="ＭＳ Ｐゴシック" pitchFamily="34" charset="-128"/>
              </a:rPr>
              <a:t>Codes Assigned by OER Staff </a:t>
            </a:r>
          </a:p>
          <a:p>
            <a:pPr marL="177800" indent="-177800">
              <a:lnSpc>
                <a:spcPct val="80000"/>
              </a:lnSpc>
              <a:spcBef>
                <a:spcPts val="600"/>
              </a:spcBef>
            </a:pPr>
            <a:r>
              <a:rPr lang="en-US" sz="2400" b="1" dirty="0" smtClean="0">
                <a:ea typeface="ＭＳ Ｐゴシック" pitchFamily="34" charset="-128"/>
              </a:rPr>
              <a:t>Code 48 – Conditional award with terms and conditions </a:t>
            </a:r>
          </a:p>
          <a:p>
            <a:pPr marL="177800" indent="-177800">
              <a:lnSpc>
                <a:spcPct val="80000"/>
              </a:lnSpc>
              <a:spcBef>
                <a:spcPts val="600"/>
              </a:spcBef>
            </a:pPr>
            <a:r>
              <a:rPr lang="en-US" sz="2400" b="1" dirty="0" smtClean="0">
                <a:ea typeface="ＭＳ Ｐゴシック" pitchFamily="34" charset="-128"/>
              </a:rPr>
              <a:t>Code 54 – Previously coded 44 or 48 – </a:t>
            </a:r>
            <a:r>
              <a:rPr lang="en-US" sz="2400" b="1" dirty="0" smtClean="0">
                <a:solidFill>
                  <a:srgbClr val="008000"/>
                </a:solidFill>
                <a:ea typeface="ＭＳ Ｐゴシック" pitchFamily="34" charset="-128"/>
              </a:rPr>
              <a:t>Concerns resolved</a:t>
            </a:r>
            <a:r>
              <a:rPr lang="en-US" sz="2400" dirty="0" smtClean="0">
                <a:solidFill>
                  <a:srgbClr val="008000"/>
                </a:solidFill>
                <a:ea typeface="ＭＳ Ｐゴシック" pitchFamily="34" charset="-128"/>
              </a:rPr>
              <a:t> </a:t>
            </a:r>
          </a:p>
        </p:txBody>
      </p:sp>
    </p:spTree>
    <p:extLst>
      <p:ext uri="{BB962C8B-B14F-4D97-AF65-F5344CB8AC3E}">
        <p14:creationId xmlns:p14="http://schemas.microsoft.com/office/powerpoint/2010/main" val="3344643344"/>
      </p:ext>
    </p:extLst>
  </p:cSld>
  <p:clrMapOvr>
    <a:masterClrMapping/>
  </p:clrMapOvr>
  <p:transition advTm="90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90500" y="152400"/>
            <a:ext cx="8839200" cy="838200"/>
          </a:xfrm>
        </p:spPr>
        <p:txBody>
          <a:bodyPr/>
          <a:lstStyle/>
          <a:p>
            <a:pPr algn="r"/>
            <a:r>
              <a:rPr lang="en-US" sz="4000" dirty="0" smtClean="0">
                <a:ea typeface="ＭＳ Ｐゴシック" pitchFamily="34" charset="-128"/>
              </a:rPr>
              <a:t>A Typical Institute/Center Structure</a:t>
            </a:r>
            <a:endParaRPr lang="en-US" sz="4800" dirty="0" smtClean="0">
              <a:ea typeface="ＭＳ Ｐゴシック" pitchFamily="34" charset="-128"/>
            </a:endParaRPr>
          </a:p>
        </p:txBody>
      </p:sp>
      <p:sp>
        <p:nvSpPr>
          <p:cNvPr id="1959939" name="Rectangle 3"/>
          <p:cNvSpPr>
            <a:spLocks noChangeArrowheads="1"/>
          </p:cNvSpPr>
          <p:nvPr/>
        </p:nvSpPr>
        <p:spPr bwMode="auto">
          <a:xfrm>
            <a:off x="3290888" y="1636713"/>
            <a:ext cx="2409825" cy="869950"/>
          </a:xfrm>
          <a:prstGeom prst="rect">
            <a:avLst/>
          </a:prstGeom>
          <a:noFill/>
          <a:ln w="50800">
            <a:solidFill>
              <a:srgbClr val="00DFCA"/>
            </a:solidFill>
            <a:miter lim="800000"/>
            <a:headEnd/>
            <a:tailEnd/>
          </a:ln>
          <a:effectLst/>
        </p:spPr>
        <p:txBody>
          <a:bodyPr wrap="none" lIns="90488" tIns="44450" rIns="90488" bIns="44450">
            <a:spAutoFit/>
          </a:bodyPr>
          <a:lstStyle/>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Office of the IC</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Director</a:t>
            </a:r>
          </a:p>
        </p:txBody>
      </p:sp>
      <p:sp>
        <p:nvSpPr>
          <p:cNvPr id="1959940" name="Rectangle 4"/>
          <p:cNvSpPr>
            <a:spLocks noChangeArrowheads="1"/>
          </p:cNvSpPr>
          <p:nvPr/>
        </p:nvSpPr>
        <p:spPr bwMode="auto">
          <a:xfrm>
            <a:off x="536575" y="1636713"/>
            <a:ext cx="1519238" cy="1235075"/>
          </a:xfrm>
          <a:prstGeom prst="rect">
            <a:avLst/>
          </a:prstGeom>
          <a:noFill/>
          <a:ln w="50800">
            <a:solidFill>
              <a:srgbClr val="00DFCA"/>
            </a:solidFill>
            <a:miter lim="800000"/>
            <a:headEnd/>
            <a:tailEnd/>
          </a:ln>
          <a:effectLst/>
        </p:spPr>
        <p:txBody>
          <a:bodyPr wrap="none" lIns="90488" tIns="44450" rIns="90488" bIns="44450">
            <a:spAutoFit/>
          </a:bodyPr>
          <a:lstStyle/>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National</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Advisory</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Council</a:t>
            </a:r>
          </a:p>
        </p:txBody>
      </p:sp>
      <p:sp>
        <p:nvSpPr>
          <p:cNvPr id="1959941" name="Rectangle 5"/>
          <p:cNvSpPr>
            <a:spLocks noChangeArrowheads="1"/>
          </p:cNvSpPr>
          <p:nvPr/>
        </p:nvSpPr>
        <p:spPr bwMode="auto">
          <a:xfrm>
            <a:off x="6791325" y="1636713"/>
            <a:ext cx="1806575" cy="1235075"/>
          </a:xfrm>
          <a:prstGeom prst="rect">
            <a:avLst/>
          </a:prstGeom>
          <a:noFill/>
          <a:ln w="50800">
            <a:solidFill>
              <a:srgbClr val="00DFCA"/>
            </a:solidFill>
            <a:miter lim="800000"/>
            <a:headEnd/>
            <a:tailEnd/>
          </a:ln>
          <a:effectLst/>
        </p:spPr>
        <p:txBody>
          <a:bodyPr wrap="none" lIns="90488" tIns="44450" rIns="90488" bIns="44450">
            <a:spAutoFit/>
          </a:bodyPr>
          <a:lstStyle/>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Board of</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Scientific</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Counselors</a:t>
            </a:r>
          </a:p>
        </p:txBody>
      </p:sp>
      <p:sp>
        <p:nvSpPr>
          <p:cNvPr id="49158" name="Line 6"/>
          <p:cNvSpPr>
            <a:spLocks noChangeShapeType="1"/>
          </p:cNvSpPr>
          <p:nvPr/>
        </p:nvSpPr>
        <p:spPr bwMode="auto">
          <a:xfrm>
            <a:off x="2082800" y="2057400"/>
            <a:ext cx="1168400" cy="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59" name="Line 7"/>
          <p:cNvSpPr>
            <a:spLocks noChangeShapeType="1"/>
          </p:cNvSpPr>
          <p:nvPr/>
        </p:nvSpPr>
        <p:spPr bwMode="auto">
          <a:xfrm>
            <a:off x="5740400" y="2057400"/>
            <a:ext cx="939800" cy="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0" name="Line 8"/>
          <p:cNvSpPr>
            <a:spLocks noChangeShapeType="1"/>
          </p:cNvSpPr>
          <p:nvPr/>
        </p:nvSpPr>
        <p:spPr bwMode="auto">
          <a:xfrm flipH="1">
            <a:off x="431800" y="2540000"/>
            <a:ext cx="4089400" cy="13208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1" name="Line 9"/>
          <p:cNvSpPr>
            <a:spLocks noChangeShapeType="1"/>
          </p:cNvSpPr>
          <p:nvPr/>
        </p:nvSpPr>
        <p:spPr bwMode="auto">
          <a:xfrm>
            <a:off x="482600" y="3886200"/>
            <a:ext cx="8255000" cy="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2" name="Line 10"/>
          <p:cNvSpPr>
            <a:spLocks noChangeShapeType="1"/>
          </p:cNvSpPr>
          <p:nvPr/>
        </p:nvSpPr>
        <p:spPr bwMode="auto">
          <a:xfrm>
            <a:off x="4521200" y="2540000"/>
            <a:ext cx="4216400" cy="13208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3" name="Line 11"/>
          <p:cNvSpPr>
            <a:spLocks noChangeShapeType="1"/>
          </p:cNvSpPr>
          <p:nvPr/>
        </p:nvSpPr>
        <p:spPr bwMode="auto">
          <a:xfrm flipH="1">
            <a:off x="355600" y="3835400"/>
            <a:ext cx="1727200" cy="23876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4" name="Line 12"/>
          <p:cNvSpPr>
            <a:spLocks noChangeShapeType="1"/>
          </p:cNvSpPr>
          <p:nvPr/>
        </p:nvSpPr>
        <p:spPr bwMode="auto">
          <a:xfrm>
            <a:off x="406400" y="6248400"/>
            <a:ext cx="3302000" cy="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65" name="Line 13"/>
          <p:cNvSpPr>
            <a:spLocks noChangeShapeType="1"/>
          </p:cNvSpPr>
          <p:nvPr/>
        </p:nvSpPr>
        <p:spPr bwMode="auto">
          <a:xfrm>
            <a:off x="2082800" y="3835400"/>
            <a:ext cx="1625600" cy="23876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useBgFill="1">
        <p:nvSpPr>
          <p:cNvPr id="1959950" name="Rectangle 14"/>
          <p:cNvSpPr>
            <a:spLocks noChangeArrowheads="1"/>
          </p:cNvSpPr>
          <p:nvPr/>
        </p:nvSpPr>
        <p:spPr bwMode="auto">
          <a:xfrm>
            <a:off x="1103313" y="3465513"/>
            <a:ext cx="1773237" cy="504825"/>
          </a:xfrm>
          <a:prstGeom prst="rect">
            <a:avLst/>
          </a:prstGeom>
          <a:ln w="50800">
            <a:solidFill>
              <a:srgbClr val="00DFCA"/>
            </a:solidFill>
            <a:miter lim="800000"/>
            <a:headEnd/>
            <a:tailEnd/>
          </a:ln>
          <a:effectLst/>
        </p:spPr>
        <p:txBody>
          <a:bodyPr wrap="none" lIns="90488" tIns="44450" rIns="90488" bIns="44450">
            <a:spAutoFit/>
          </a:bodyPr>
          <a:lstStyle/>
          <a:p>
            <a:pP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Extramural</a:t>
            </a:r>
          </a:p>
        </p:txBody>
      </p:sp>
      <p:sp useBgFill="1">
        <p:nvSpPr>
          <p:cNvPr id="1959951" name="Rectangle 15"/>
          <p:cNvSpPr>
            <a:spLocks noChangeArrowheads="1"/>
          </p:cNvSpPr>
          <p:nvPr/>
        </p:nvSpPr>
        <p:spPr bwMode="auto">
          <a:xfrm>
            <a:off x="1281113" y="4448175"/>
            <a:ext cx="1554162" cy="688975"/>
          </a:xfrm>
          <a:prstGeom prst="rect">
            <a:avLst/>
          </a:prstGeom>
          <a:ln w="50800">
            <a:solidFill>
              <a:srgbClr val="00DFCA"/>
            </a:solidFill>
            <a:miter lim="800000"/>
            <a:headEnd/>
            <a:tailEnd/>
          </a:ln>
          <a:effectLst/>
        </p:spPr>
        <p:txBody>
          <a:bodyPr wrap="none" lIns="90488" tIns="44450" rIns="90488" bIns="44450">
            <a:spAutoFit/>
          </a:bodyPr>
          <a:lstStyle/>
          <a:p>
            <a:pPr algn="ctr" eaLnBrk="0" hangingPunct="0">
              <a:lnSpc>
                <a:spcPct val="75000"/>
              </a:lnSpc>
              <a:defRPr/>
            </a:pPr>
            <a:r>
              <a:rPr lang="en-US" b="1">
                <a:solidFill>
                  <a:prstClr val="black"/>
                </a:solidFill>
                <a:effectLst>
                  <a:outerShdw blurRad="38100" dist="38100" dir="2700000" algn="tl">
                    <a:srgbClr val="C0C0C0"/>
                  </a:outerShdw>
                </a:effectLst>
                <a:latin typeface="Book Antiqua" pitchFamily="18" charset="0"/>
                <a:cs typeface="Arial" pitchFamily="34" charset="0"/>
              </a:rPr>
              <a:t>Scientific</a:t>
            </a:r>
          </a:p>
          <a:p>
            <a:pPr algn="ctr" eaLnBrk="0" hangingPunct="0">
              <a:lnSpc>
                <a:spcPct val="75000"/>
              </a:lnSpc>
              <a:defRPr/>
            </a:pPr>
            <a:r>
              <a:rPr lang="en-US" b="1">
                <a:solidFill>
                  <a:prstClr val="black"/>
                </a:solidFill>
                <a:effectLst>
                  <a:outerShdw blurRad="38100" dist="38100" dir="2700000" algn="tl">
                    <a:srgbClr val="C0C0C0"/>
                  </a:outerShdw>
                </a:effectLst>
                <a:latin typeface="Book Antiqua" pitchFamily="18" charset="0"/>
                <a:cs typeface="Arial" pitchFamily="34" charset="0"/>
              </a:rPr>
              <a:t>Programs</a:t>
            </a:r>
          </a:p>
        </p:txBody>
      </p:sp>
      <p:sp useBgFill="1">
        <p:nvSpPr>
          <p:cNvPr id="1959952" name="Rectangle 16"/>
          <p:cNvSpPr>
            <a:spLocks noChangeArrowheads="1"/>
          </p:cNvSpPr>
          <p:nvPr/>
        </p:nvSpPr>
        <p:spPr bwMode="auto">
          <a:xfrm>
            <a:off x="569913" y="5903913"/>
            <a:ext cx="1179512" cy="504825"/>
          </a:xfrm>
          <a:prstGeom prst="rect">
            <a:avLst/>
          </a:prstGeom>
          <a:ln w="50800">
            <a:solidFill>
              <a:srgbClr val="00DFCA"/>
            </a:solidFill>
            <a:miter lim="800000"/>
            <a:headEnd/>
            <a:tailEnd/>
          </a:ln>
          <a:effectLst/>
        </p:spPr>
        <p:txBody>
          <a:bodyPr wrap="none" lIns="90488" tIns="44450" rIns="90488" bIns="44450">
            <a:spAutoFit/>
          </a:bodyPr>
          <a:lstStyle/>
          <a:p>
            <a:pP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Grants</a:t>
            </a:r>
          </a:p>
        </p:txBody>
      </p:sp>
      <p:sp useBgFill="1">
        <p:nvSpPr>
          <p:cNvPr id="1959953" name="Rectangle 17"/>
          <p:cNvSpPr>
            <a:spLocks noChangeArrowheads="1"/>
          </p:cNvSpPr>
          <p:nvPr/>
        </p:nvSpPr>
        <p:spPr bwMode="auto">
          <a:xfrm>
            <a:off x="2246313" y="5903913"/>
            <a:ext cx="1552575" cy="504825"/>
          </a:xfrm>
          <a:prstGeom prst="rect">
            <a:avLst/>
          </a:prstGeom>
          <a:ln w="50800">
            <a:solidFill>
              <a:srgbClr val="00DFCA"/>
            </a:solidFill>
            <a:miter lim="800000"/>
            <a:headEnd/>
            <a:tailEnd/>
          </a:ln>
          <a:effectLst/>
        </p:spPr>
        <p:txBody>
          <a:bodyPr wrap="none" lIns="90488" tIns="44450" rIns="90488" bIns="44450">
            <a:spAutoFit/>
          </a:bodyPr>
          <a:lstStyle/>
          <a:p>
            <a:pP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Contracts</a:t>
            </a:r>
          </a:p>
        </p:txBody>
      </p:sp>
      <p:sp>
        <p:nvSpPr>
          <p:cNvPr id="49170" name="Line 18"/>
          <p:cNvSpPr>
            <a:spLocks noChangeShapeType="1"/>
          </p:cNvSpPr>
          <p:nvPr/>
        </p:nvSpPr>
        <p:spPr bwMode="auto">
          <a:xfrm flipH="1">
            <a:off x="5461000" y="3835400"/>
            <a:ext cx="1727200" cy="23876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71" name="Line 19"/>
          <p:cNvSpPr>
            <a:spLocks noChangeShapeType="1"/>
          </p:cNvSpPr>
          <p:nvPr/>
        </p:nvSpPr>
        <p:spPr bwMode="auto">
          <a:xfrm>
            <a:off x="5511800" y="6248400"/>
            <a:ext cx="3302000" cy="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p:nvSpPr>
          <p:cNvPr id="49172" name="Line 20"/>
          <p:cNvSpPr>
            <a:spLocks noChangeShapeType="1"/>
          </p:cNvSpPr>
          <p:nvPr/>
        </p:nvSpPr>
        <p:spPr bwMode="auto">
          <a:xfrm>
            <a:off x="7188200" y="3835400"/>
            <a:ext cx="1625600" cy="2387600"/>
          </a:xfrm>
          <a:prstGeom prst="line">
            <a:avLst/>
          </a:prstGeom>
          <a:noFill/>
          <a:ln w="508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cs typeface="Arial" pitchFamily="34" charset="0"/>
            </a:endParaRPr>
          </a:p>
        </p:txBody>
      </p:sp>
      <p:sp useBgFill="1">
        <p:nvSpPr>
          <p:cNvPr id="1959957" name="Rectangle 21"/>
          <p:cNvSpPr>
            <a:spLocks noChangeArrowheads="1"/>
          </p:cNvSpPr>
          <p:nvPr/>
        </p:nvSpPr>
        <p:spPr bwMode="auto">
          <a:xfrm>
            <a:off x="6284913" y="3465513"/>
            <a:ext cx="1739900" cy="504825"/>
          </a:xfrm>
          <a:prstGeom prst="rect">
            <a:avLst/>
          </a:prstGeom>
          <a:ln w="50800">
            <a:solidFill>
              <a:srgbClr val="00DFCA"/>
            </a:solidFill>
            <a:miter lim="800000"/>
            <a:headEnd/>
            <a:tailEnd/>
          </a:ln>
          <a:effectLst/>
        </p:spPr>
        <p:txBody>
          <a:bodyPr wrap="none" lIns="90488" tIns="44450" rIns="90488" bIns="44450">
            <a:spAutoFit/>
          </a:bodyPr>
          <a:lstStyle/>
          <a:p>
            <a:pP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Intramural</a:t>
            </a:r>
          </a:p>
        </p:txBody>
      </p:sp>
      <p:sp useBgFill="1">
        <p:nvSpPr>
          <p:cNvPr id="1959958" name="Rectangle 22"/>
          <p:cNvSpPr>
            <a:spLocks noChangeArrowheads="1"/>
          </p:cNvSpPr>
          <p:nvPr/>
        </p:nvSpPr>
        <p:spPr bwMode="auto">
          <a:xfrm>
            <a:off x="5597525" y="5522913"/>
            <a:ext cx="1757363" cy="869950"/>
          </a:xfrm>
          <a:prstGeom prst="rect">
            <a:avLst/>
          </a:prstGeom>
          <a:ln w="50800">
            <a:solidFill>
              <a:srgbClr val="00DFCA"/>
            </a:solidFill>
            <a:miter lim="800000"/>
            <a:headEnd/>
            <a:tailEnd/>
          </a:ln>
          <a:effectLst/>
        </p:spPr>
        <p:txBody>
          <a:bodyPr wrap="none" lIns="90488" tIns="44450" rIns="90488" bIns="44450">
            <a:spAutoFit/>
          </a:bodyPr>
          <a:lstStyle/>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Laboratory</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Studies</a:t>
            </a:r>
          </a:p>
        </p:txBody>
      </p:sp>
      <p:sp useBgFill="1">
        <p:nvSpPr>
          <p:cNvPr id="1959959" name="Rectangle 23"/>
          <p:cNvSpPr>
            <a:spLocks noChangeArrowheads="1"/>
          </p:cNvSpPr>
          <p:nvPr/>
        </p:nvSpPr>
        <p:spPr bwMode="auto">
          <a:xfrm>
            <a:off x="7488238" y="5522913"/>
            <a:ext cx="1331912" cy="869950"/>
          </a:xfrm>
          <a:prstGeom prst="rect">
            <a:avLst/>
          </a:prstGeom>
          <a:ln w="50800">
            <a:solidFill>
              <a:srgbClr val="00DFCA"/>
            </a:solidFill>
            <a:miter lim="800000"/>
            <a:headEnd/>
            <a:tailEnd/>
          </a:ln>
          <a:effectLst/>
        </p:spPr>
        <p:txBody>
          <a:bodyPr wrap="none" lIns="90488" tIns="44450" rIns="90488" bIns="44450">
            <a:spAutoFit/>
          </a:bodyPr>
          <a:lstStyle/>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Clinical</a:t>
            </a:r>
          </a:p>
          <a:p>
            <a:pPr algn="ctr" eaLnBrk="0" hangingPunct="0">
              <a:defRPr/>
            </a:pPr>
            <a:r>
              <a:rPr lang="en-US" b="1">
                <a:solidFill>
                  <a:prstClr val="black"/>
                </a:solidFill>
                <a:effectLst>
                  <a:outerShdw blurRad="38100" dist="38100" dir="2700000" algn="tl">
                    <a:srgbClr val="C0C0C0"/>
                  </a:outerShdw>
                </a:effectLst>
                <a:latin typeface="Book Antiqua" pitchFamily="18" charset="0"/>
                <a:cs typeface="Arial" pitchFamily="34" charset="0"/>
              </a:rPr>
              <a:t>Studies</a:t>
            </a:r>
          </a:p>
        </p:txBody>
      </p:sp>
    </p:spTree>
    <p:extLst>
      <p:ext uri="{BB962C8B-B14F-4D97-AF65-F5344CB8AC3E}">
        <p14:creationId xmlns:p14="http://schemas.microsoft.com/office/powerpoint/2010/main" val="3737011014"/>
      </p:ext>
    </p:extLst>
  </p:cSld>
  <p:clrMapOvr>
    <a:masterClrMapping/>
  </p:clrMapOvr>
  <mc:AlternateContent xmlns:mc="http://schemas.openxmlformats.org/markup-compatibility/2006" xmlns:p14="http://schemas.microsoft.com/office/powerpoint/2010/main">
    <mc:Choice Requires="p14">
      <p:transition spd="slow" p14:dur="2000" advTm="110000"/>
    </mc:Choice>
    <mc:Fallback xmlns="">
      <p:transition spd="slow" advTm="1100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rrowheads="1"/>
          </p:cNvSpPr>
          <p:nvPr>
            <p:ph type="title"/>
          </p:nvPr>
        </p:nvSpPr>
        <p:spPr>
          <a:xfrm>
            <a:off x="76200" y="152400"/>
            <a:ext cx="9067800" cy="1066800"/>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Resolution of Human Subject Issues </a:t>
            </a:r>
            <a:r>
              <a:rPr lang="en-US" sz="3200" dirty="0" smtClean="0">
                <a:ea typeface="ＭＳ Ｐゴシック" pitchFamily="34" charset="-128"/>
              </a:rPr>
              <a:t>(Fundable Applications Only)</a:t>
            </a:r>
            <a:br>
              <a:rPr lang="en-US" sz="3200" dirty="0" smtClean="0">
                <a:ea typeface="ＭＳ Ｐゴシック" pitchFamily="34" charset="-128"/>
              </a:rPr>
            </a:br>
            <a:endParaRPr lang="en-US" sz="3200" dirty="0" smtClean="0">
              <a:ea typeface="ＭＳ Ｐゴシック" pitchFamily="34" charset="-128"/>
            </a:endParaRPr>
          </a:p>
        </p:txBody>
      </p:sp>
      <p:sp>
        <p:nvSpPr>
          <p:cNvPr id="149507" name="Rectangle 3"/>
          <p:cNvSpPr>
            <a:spLocks noGrp="1" noChangeArrowheads="1"/>
          </p:cNvSpPr>
          <p:nvPr>
            <p:ph idx="1"/>
          </p:nvPr>
        </p:nvSpPr>
        <p:spPr>
          <a:xfrm>
            <a:off x="152400" y="1828800"/>
            <a:ext cx="8763000" cy="4324350"/>
          </a:xfrm>
        </p:spPr>
        <p:txBody>
          <a:bodyPr/>
          <a:lstStyle/>
          <a:p>
            <a:pPr>
              <a:lnSpc>
                <a:spcPct val="80000"/>
              </a:lnSpc>
              <a:spcAft>
                <a:spcPts val="600"/>
              </a:spcAft>
            </a:pPr>
            <a:endParaRPr lang="en-US" sz="2000" b="1" u="sng" dirty="0" smtClean="0">
              <a:ea typeface="ＭＳ Ｐゴシック" pitchFamily="34" charset="-128"/>
            </a:endParaRPr>
          </a:p>
          <a:p>
            <a:pPr>
              <a:lnSpc>
                <a:spcPct val="80000"/>
              </a:lnSpc>
              <a:spcAft>
                <a:spcPts val="600"/>
              </a:spcAft>
            </a:pPr>
            <a:r>
              <a:rPr lang="en-US" sz="2000" b="1" u="sng" dirty="0" smtClean="0">
                <a:ea typeface="ＭＳ Ｐゴシック" pitchFamily="34" charset="-128"/>
              </a:rPr>
              <a:t>Code 44: </a:t>
            </a:r>
            <a:r>
              <a:rPr lang="en-US" sz="2000" b="1" dirty="0" smtClean="0">
                <a:ea typeface="ＭＳ Ｐゴシック" pitchFamily="34" charset="-128"/>
              </a:rPr>
              <a:t>A bar has been placed on the award because of </a:t>
            </a:r>
            <a:r>
              <a:rPr lang="en-US" sz="2000" b="1" u="sng" dirty="0" smtClean="0">
                <a:ea typeface="ＭＳ Ｐゴシック" pitchFamily="34" charset="-128"/>
              </a:rPr>
              <a:t>IRG concerns, </a:t>
            </a:r>
            <a:r>
              <a:rPr lang="en-US" sz="1800" dirty="0" smtClean="0">
                <a:ea typeface="ＭＳ Ｐゴシック" pitchFamily="34" charset="-128"/>
              </a:rPr>
              <a:t>and a response, countersigned by the chairman of the Institutional Review Board (IRB), should be received. </a:t>
            </a:r>
          </a:p>
          <a:p>
            <a:pPr lvl="1">
              <a:lnSpc>
                <a:spcPct val="80000"/>
              </a:lnSpc>
              <a:spcAft>
                <a:spcPts val="600"/>
              </a:spcAft>
            </a:pPr>
            <a:r>
              <a:rPr lang="en-US" sz="1600" b="1" dirty="0" smtClean="0">
                <a:ea typeface="ＭＳ Ｐゴシック" pitchFamily="34" charset="-128"/>
              </a:rPr>
              <a:t>Action: The Program Official should send a letter to the principal investigator, with copies to the university business office pointing out the human subjects issue.</a:t>
            </a:r>
          </a:p>
          <a:p>
            <a:pPr>
              <a:lnSpc>
                <a:spcPct val="80000"/>
              </a:lnSpc>
              <a:spcAft>
                <a:spcPts val="600"/>
              </a:spcAft>
            </a:pPr>
            <a:r>
              <a:rPr lang="en-US" sz="1800" dirty="0" smtClean="0">
                <a:ea typeface="ＭＳ Ｐゴシック" pitchFamily="34" charset="-128"/>
              </a:rPr>
              <a:t>The application, summary statement, and correspondence must be sent to the Office of Extramural Programs (OEP). If the response is satisfactory to the Program Official, the Program Official notifies OEP in writing that the response satisfies the SRG </a:t>
            </a:r>
            <a:r>
              <a:rPr lang="en-US" sz="1800" u="sng" dirty="0" smtClean="0">
                <a:ea typeface="ＭＳ Ｐゴシック" pitchFamily="34" charset="-128"/>
              </a:rPr>
              <a:t>concerns</a:t>
            </a:r>
            <a:r>
              <a:rPr lang="en-US" sz="1800" dirty="0" smtClean="0">
                <a:ea typeface="ＭＳ Ｐゴシック" pitchFamily="34" charset="-128"/>
              </a:rPr>
              <a:t> and the IC recommends that the bar be lifted and an award should be made. </a:t>
            </a:r>
          </a:p>
          <a:p>
            <a:pPr lvl="1">
              <a:lnSpc>
                <a:spcPct val="80000"/>
              </a:lnSpc>
              <a:spcAft>
                <a:spcPts val="600"/>
              </a:spcAft>
            </a:pPr>
            <a:r>
              <a:rPr lang="en-US" sz="1800" b="1" dirty="0" smtClean="0">
                <a:ea typeface="ＭＳ Ｐゴシック" pitchFamily="34" charset="-128"/>
              </a:rPr>
              <a:t>When in doubt about the acceptability of the response, OEP staff should be consulted.</a:t>
            </a:r>
          </a:p>
        </p:txBody>
      </p:sp>
    </p:spTree>
    <p:extLst>
      <p:ext uri="{BB962C8B-B14F-4D97-AF65-F5344CB8AC3E}">
        <p14:creationId xmlns:p14="http://schemas.microsoft.com/office/powerpoint/2010/main" val="67947547"/>
      </p:ext>
    </p:extLst>
  </p:cSld>
  <p:clrMapOvr>
    <a:masterClrMapping/>
  </p:clrMapOvr>
  <p:transition advTm="2300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152400" y="0"/>
            <a:ext cx="8991600" cy="914400"/>
          </a:xfrm>
        </p:spPr>
        <p:txBody>
          <a:bodyPr/>
          <a:lstStyle/>
          <a:p>
            <a:pPr algn="r" eaLnBrk="1" hangingPunct="1"/>
            <a:r>
              <a:rPr lang="en-US" sz="3600" b="1" dirty="0" smtClean="0">
                <a:ea typeface="ＭＳ Ｐゴシック" pitchFamily="34" charset="-128"/>
              </a:rPr>
              <a:t>Humane Animal Research</a:t>
            </a:r>
          </a:p>
        </p:txBody>
      </p:sp>
      <p:sp>
        <p:nvSpPr>
          <p:cNvPr id="864259" name="Rectangle 3"/>
          <p:cNvSpPr>
            <a:spLocks noGrp="1" noChangeArrowheads="1"/>
          </p:cNvSpPr>
          <p:nvPr>
            <p:ph type="body" sz="half" idx="1"/>
          </p:nvPr>
        </p:nvSpPr>
        <p:spPr>
          <a:xfrm>
            <a:off x="228600" y="1371600"/>
            <a:ext cx="8686800" cy="2590800"/>
          </a:xfrm>
        </p:spPr>
        <p:txBody>
          <a:bodyPr/>
          <a:lstStyle/>
          <a:p>
            <a:pPr eaLnBrk="1" hangingPunct="1"/>
            <a:r>
              <a:rPr lang="en-US" sz="2800" b="1" dirty="0" smtClean="0">
                <a:ea typeface="ＭＳ Ｐゴシック" pitchFamily="34" charset="-128"/>
              </a:rPr>
              <a:t>NIH Office of Laboratory Animal Welfare (OLAW) oversees policies to ensure humane care and use of animals</a:t>
            </a:r>
          </a:p>
          <a:p>
            <a:pPr eaLnBrk="1" hangingPunct="1"/>
            <a:r>
              <a:rPr lang="en-US" sz="2800" b="1" dirty="0" smtClean="0">
                <a:ea typeface="ＭＳ Ｐゴシック" pitchFamily="34" charset="-128"/>
              </a:rPr>
              <a:t>Refer to website for information and resources</a:t>
            </a:r>
          </a:p>
        </p:txBody>
      </p:sp>
      <p:graphicFrame>
        <p:nvGraphicFramePr>
          <p:cNvPr id="155652" name="Object 4"/>
          <p:cNvGraphicFramePr>
            <a:graphicFrameLocks noGrp="1" noChangeAspect="1"/>
          </p:cNvGraphicFramePr>
          <p:nvPr>
            <p:ph sz="half" idx="2"/>
          </p:nvPr>
        </p:nvGraphicFramePr>
        <p:xfrm>
          <a:off x="762000" y="3429000"/>
          <a:ext cx="2894013" cy="1938338"/>
        </p:xfrm>
        <a:graphic>
          <a:graphicData uri="http://schemas.openxmlformats.org/presentationml/2006/ole">
            <mc:AlternateContent xmlns:mc="http://schemas.openxmlformats.org/markup-compatibility/2006">
              <mc:Choice xmlns:v="urn:schemas-microsoft-com:vml" Requires="v">
                <p:oleObj spid="_x0000_s7176" name="Photo Editor Photo" r:id="rId4" imgW="3172268" imgH="2123810" progId="">
                  <p:embed/>
                </p:oleObj>
              </mc:Choice>
              <mc:Fallback>
                <p:oleObj name="Photo Editor Photo" r:id="rId4" imgW="3172268" imgH="212381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429000"/>
                        <a:ext cx="2894013"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5655" name="Object 11"/>
          <p:cNvGraphicFramePr>
            <a:graphicFrameLocks noGrp="1" noChangeAspect="1"/>
          </p:cNvGraphicFramePr>
          <p:nvPr>
            <p:ph sz="quarter" idx="4294967295"/>
            <p:extLst>
              <p:ext uri="{D42A27DB-BD31-4B8C-83A1-F6EECF244321}">
                <p14:modId xmlns:p14="http://schemas.microsoft.com/office/powerpoint/2010/main" val="2613148619"/>
              </p:ext>
            </p:extLst>
          </p:nvPr>
        </p:nvGraphicFramePr>
        <p:xfrm>
          <a:off x="4800600" y="3221830"/>
          <a:ext cx="3733800" cy="2487613"/>
        </p:xfrm>
        <a:graphic>
          <a:graphicData uri="http://schemas.openxmlformats.org/presentationml/2006/ole">
            <mc:AlternateContent xmlns:mc="http://schemas.openxmlformats.org/markup-compatibility/2006">
              <mc:Choice xmlns:v="urn:schemas-microsoft-com:vml" Requires="v">
                <p:oleObj spid="_x0000_s7177" name="Photo Editor Photo" r:id="rId6" imgW="7020905" imgH="4676190" progId="">
                  <p:embed/>
                </p:oleObj>
              </mc:Choice>
              <mc:Fallback>
                <p:oleObj name="Photo Editor Photo" r:id="rId6" imgW="7020905" imgH="4676190" progId="">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221830"/>
                        <a:ext cx="3733800" cy="248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5653" name="Text Box 5"/>
          <p:cNvSpPr txBox="1">
            <a:spLocks noChangeArrowheads="1"/>
          </p:cNvSpPr>
          <p:nvPr/>
        </p:nvSpPr>
        <p:spPr bwMode="auto">
          <a:xfrm>
            <a:off x="609600" y="3886200"/>
            <a:ext cx="7696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endParaRPr lang="en-US" sz="6000">
              <a:solidFill>
                <a:prstClr val="black"/>
              </a:solidFill>
              <a:cs typeface="Arial" pitchFamily="34" charset="0"/>
            </a:endParaRPr>
          </a:p>
        </p:txBody>
      </p:sp>
      <p:sp>
        <p:nvSpPr>
          <p:cNvPr id="155654" name="Text Box 6"/>
          <p:cNvSpPr txBox="1">
            <a:spLocks noChangeArrowheads="1"/>
          </p:cNvSpPr>
          <p:nvPr/>
        </p:nvSpPr>
        <p:spPr bwMode="auto">
          <a:xfrm>
            <a:off x="1600200" y="3962400"/>
            <a:ext cx="3140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endParaRPr lang="en-US" sz="6000">
              <a:solidFill>
                <a:prstClr val="black"/>
              </a:solidFill>
              <a:cs typeface="Arial" pitchFamily="34" charset="0"/>
            </a:endParaRPr>
          </a:p>
        </p:txBody>
      </p:sp>
      <p:sp>
        <p:nvSpPr>
          <p:cNvPr id="864264" name="Rectangle 8"/>
          <p:cNvSpPr>
            <a:spLocks noChangeArrowheads="1"/>
          </p:cNvSpPr>
          <p:nvPr/>
        </p:nvSpPr>
        <p:spPr bwMode="auto">
          <a:xfrm>
            <a:off x="533400" y="5638800"/>
            <a:ext cx="8001000" cy="793750"/>
          </a:xfrm>
          <a:prstGeom prst="rect">
            <a:avLst/>
          </a:prstGeom>
          <a:solidFill>
            <a:srgbClr val="FFCCCC"/>
          </a:solidFill>
          <a:ln w="31750">
            <a:solidFill>
              <a:srgbClr val="A50021"/>
            </a:solidFill>
            <a:miter lim="800000"/>
            <a:headEnd/>
            <a:tailEnd/>
          </a:ln>
        </p:spPr>
        <p:txBody>
          <a:bodyPr>
            <a:spAutoFit/>
          </a:bodyPr>
          <a:lstStyle/>
          <a:p>
            <a:pPr algn="ctr"/>
            <a:r>
              <a:rPr lang="en-US" sz="4400">
                <a:solidFill>
                  <a:srgbClr val="A50021"/>
                </a:solidFill>
                <a:cs typeface="Arial" pitchFamily="34" charset="0"/>
              </a:rPr>
              <a:t>grants.nih.gov/grants/olaw</a:t>
            </a:r>
          </a:p>
        </p:txBody>
      </p:sp>
    </p:spTree>
    <p:extLst>
      <p:ext uri="{BB962C8B-B14F-4D97-AF65-F5344CB8AC3E}">
        <p14:creationId xmlns:p14="http://schemas.microsoft.com/office/powerpoint/2010/main" val="13721746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864259">
                                            <p:txEl>
                                              <p:pRg st="0" end="0"/>
                                            </p:txEl>
                                          </p:spTgt>
                                        </p:tgtEl>
                                        <p:attrNameLst>
                                          <p:attrName>style.visibility</p:attrName>
                                        </p:attrNameLst>
                                      </p:cBhvr>
                                      <p:to>
                                        <p:strVal val="visible"/>
                                      </p:to>
                                    </p:set>
                                    <p:animEffect transition="in" filter="checkerboard(across)">
                                      <p:cBhvr>
                                        <p:cTn id="7" dur="500"/>
                                        <p:tgtEl>
                                          <p:spTgt spid="864259">
                                            <p:txEl>
                                              <p:pRg st="0" end="0"/>
                                            </p:txEl>
                                          </p:spTgt>
                                        </p:tgtEl>
                                      </p:cBhvr>
                                    </p:animEffect>
                                  </p:childTnLst>
                                </p:cTn>
                              </p:par>
                              <p:par>
                                <p:cTn id="8" presetID="5" presetClass="entr" presetSubtype="10" fill="hold" grpId="0" nodeType="withEffect">
                                  <p:stCondLst>
                                    <p:cond delay="1000"/>
                                  </p:stCondLst>
                                  <p:childTnLst>
                                    <p:set>
                                      <p:cBhvr>
                                        <p:cTn id="9" dur="1" fill="hold">
                                          <p:stCondLst>
                                            <p:cond delay="0"/>
                                          </p:stCondLst>
                                        </p:cTn>
                                        <p:tgtEl>
                                          <p:spTgt spid="864259">
                                            <p:txEl>
                                              <p:pRg st="1" end="1"/>
                                            </p:txEl>
                                          </p:spTgt>
                                        </p:tgtEl>
                                        <p:attrNameLst>
                                          <p:attrName>style.visibility</p:attrName>
                                        </p:attrNameLst>
                                      </p:cBhvr>
                                      <p:to>
                                        <p:strVal val="visible"/>
                                      </p:to>
                                    </p:set>
                                    <p:animEffect transition="in" filter="checkerboard(across)">
                                      <p:cBhvr>
                                        <p:cTn id="10" dur="500"/>
                                        <p:tgtEl>
                                          <p:spTgt spid="864259">
                                            <p:txEl>
                                              <p:pRg st="1" end="1"/>
                                            </p:txEl>
                                          </p:spTgt>
                                        </p:tgtEl>
                                      </p:cBhvr>
                                    </p:animEffect>
                                  </p:childTnLst>
                                </p:cTn>
                              </p:par>
                            </p:childTnLst>
                          </p:cTn>
                        </p:par>
                        <p:par>
                          <p:cTn id="11" fill="hold" nodeType="afterGroup">
                            <p:stCondLst>
                              <p:cond delay="1500"/>
                            </p:stCondLst>
                            <p:childTnLst>
                              <p:par>
                                <p:cTn id="12" presetID="7" presetClass="entr" presetSubtype="4" fill="hold" grpId="0" nodeType="afterEffect">
                                  <p:stCondLst>
                                    <p:cond delay="2000"/>
                                  </p:stCondLst>
                                  <p:childTnLst>
                                    <p:set>
                                      <p:cBhvr>
                                        <p:cTn id="13" dur="1" fill="hold">
                                          <p:stCondLst>
                                            <p:cond delay="0"/>
                                          </p:stCondLst>
                                        </p:cTn>
                                        <p:tgtEl>
                                          <p:spTgt spid="864264"/>
                                        </p:tgtEl>
                                        <p:attrNameLst>
                                          <p:attrName>style.visibility</p:attrName>
                                        </p:attrNameLst>
                                      </p:cBhvr>
                                      <p:to>
                                        <p:strVal val="visible"/>
                                      </p:to>
                                    </p:set>
                                    <p:anim calcmode="lin" valueType="num">
                                      <p:cBhvr additive="base">
                                        <p:cTn id="14" dur="1000" fill="hold"/>
                                        <p:tgtEl>
                                          <p:spTgt spid="864264"/>
                                        </p:tgtEl>
                                        <p:attrNameLst>
                                          <p:attrName>ppt_x</p:attrName>
                                        </p:attrNameLst>
                                      </p:cBhvr>
                                      <p:tavLst>
                                        <p:tav tm="0">
                                          <p:val>
                                            <p:strVal val="#ppt_x"/>
                                          </p:val>
                                        </p:tav>
                                        <p:tav tm="100000">
                                          <p:val>
                                            <p:strVal val="#ppt_x"/>
                                          </p:val>
                                        </p:tav>
                                      </p:tavLst>
                                    </p:anim>
                                    <p:anim calcmode="lin" valueType="num">
                                      <p:cBhvr additive="base">
                                        <p:cTn id="15" dur="1000" fill="hold"/>
                                        <p:tgtEl>
                                          <p:spTgt spid="864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59" grpId="0" build="allAtOnce"/>
      <p:bldP spid="864264"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rrowheads="1"/>
          </p:cNvSpPr>
          <p:nvPr>
            <p:ph type="title"/>
          </p:nvPr>
        </p:nvSpPr>
        <p:spPr>
          <a:xfrm>
            <a:off x="152400" y="0"/>
            <a:ext cx="8839200" cy="685800"/>
          </a:xfrm>
        </p:spPr>
        <p:txBody>
          <a:bodyPr/>
          <a:lstStyle/>
          <a:p>
            <a:pPr algn="r"/>
            <a:r>
              <a:rPr lang="en-US" sz="3600" dirty="0" smtClean="0">
                <a:ea typeface="ＭＳ Ｐゴシック" pitchFamily="34" charset="-128"/>
              </a:rPr>
              <a:t>Animal Welfare </a:t>
            </a:r>
          </a:p>
        </p:txBody>
      </p:sp>
      <p:sp>
        <p:nvSpPr>
          <p:cNvPr id="150531" name="Rectangle 3"/>
          <p:cNvSpPr>
            <a:spLocks noGrp="1" noChangeArrowheads="1"/>
          </p:cNvSpPr>
          <p:nvPr>
            <p:ph idx="1"/>
          </p:nvPr>
        </p:nvSpPr>
        <p:spPr>
          <a:xfrm>
            <a:off x="0" y="914400"/>
            <a:ext cx="9144000" cy="5410200"/>
          </a:xfrm>
        </p:spPr>
        <p:txBody>
          <a:bodyPr/>
          <a:lstStyle/>
          <a:p>
            <a:pPr>
              <a:lnSpc>
                <a:spcPct val="80000"/>
              </a:lnSpc>
              <a:spcBef>
                <a:spcPts val="1200"/>
              </a:spcBef>
            </a:pPr>
            <a:r>
              <a:rPr lang="en-US" sz="1800" b="1" dirty="0" smtClean="0">
                <a:ea typeface="ＭＳ Ｐゴシック" pitchFamily="34" charset="-128"/>
              </a:rPr>
              <a:t>The Program Official should review the application for any animal welfare concerns of the SRG. For all research grant applications involving vertebrate animals, the protection of animals during the conduct of research must be documented suitably. </a:t>
            </a:r>
            <a:endParaRPr lang="en-US" sz="1600" dirty="0" smtClean="0">
              <a:ea typeface="ＭＳ Ｐゴシック" pitchFamily="34" charset="-128"/>
            </a:endParaRPr>
          </a:p>
          <a:p>
            <a:pPr lvl="1">
              <a:lnSpc>
                <a:spcPct val="80000"/>
              </a:lnSpc>
              <a:spcBef>
                <a:spcPts val="1200"/>
              </a:spcBef>
            </a:pPr>
            <a:r>
              <a:rPr lang="en-US" sz="1400" dirty="0" smtClean="0">
                <a:ea typeface="ＭＳ Ｐゴシック" pitchFamily="34" charset="-128"/>
              </a:rPr>
              <a:t>Item 5 on the face page of the application [PHS 398 (Rev. 10/88)] must be filled out with the date of the approval by the Institutional Animal Care and Use Committee (IACUC) before the application can be reviewed. </a:t>
            </a:r>
          </a:p>
          <a:p>
            <a:pPr lvl="1">
              <a:lnSpc>
                <a:spcPct val="80000"/>
              </a:lnSpc>
              <a:spcBef>
                <a:spcPts val="1200"/>
              </a:spcBef>
            </a:pPr>
            <a:r>
              <a:rPr lang="en-US" sz="1200" dirty="0" smtClean="0">
                <a:ea typeface="ＭＳ Ｐゴシック" pitchFamily="34" charset="-128"/>
              </a:rPr>
              <a:t>The care and use of animals must conform to applicable laws and to the Public Health Service (PHS) Policy on Humane Care and Use of Laboratory Animals (1986). The executive secretary assigns a code and notes on the summary statement any concerns expressed by the SRG, as outlined in Manual Chapter 54206 and I&amp;I Memo OERT 86‑7. The Program Official must communicate these concerns to the investigator in writing. </a:t>
            </a:r>
          </a:p>
          <a:p>
            <a:pPr lvl="1">
              <a:lnSpc>
                <a:spcPct val="80000"/>
              </a:lnSpc>
              <a:spcBef>
                <a:spcPts val="1200"/>
              </a:spcBef>
            </a:pPr>
            <a:r>
              <a:rPr lang="en-US" sz="1400" b="1" dirty="0" smtClean="0">
                <a:ea typeface="ＭＳ Ｐゴシック" pitchFamily="34" charset="-128"/>
              </a:rPr>
              <a:t>The failure to resolve concerns (code 44) precludes granting of an award. These concerns are communicated on all grant applications, regardless of their funding status. </a:t>
            </a:r>
          </a:p>
          <a:p>
            <a:pPr>
              <a:lnSpc>
                <a:spcPct val="80000"/>
              </a:lnSpc>
              <a:spcBef>
                <a:spcPts val="1200"/>
              </a:spcBef>
            </a:pPr>
            <a:r>
              <a:rPr lang="en-US" sz="1800" b="1" dirty="0" smtClean="0">
                <a:ea typeface="ＭＳ Ｐゴシック" pitchFamily="34" charset="-128"/>
              </a:rPr>
              <a:t>The codes are listed below:</a:t>
            </a:r>
          </a:p>
          <a:p>
            <a:pPr>
              <a:lnSpc>
                <a:spcPct val="80000"/>
              </a:lnSpc>
            </a:pPr>
            <a:endParaRPr lang="en-US" sz="1800" b="1" dirty="0" smtClean="0">
              <a:ea typeface="ＭＳ Ｐゴシック" pitchFamily="34" charset="-128"/>
            </a:endParaRPr>
          </a:p>
          <a:p>
            <a:pPr>
              <a:lnSpc>
                <a:spcPct val="80000"/>
              </a:lnSpc>
            </a:pPr>
            <a:r>
              <a:rPr lang="en-US" sz="1600" b="1" dirty="0" smtClean="0">
                <a:ea typeface="ＭＳ Ｐゴシック" pitchFamily="34" charset="-128"/>
              </a:rPr>
              <a:t>10 NO LIVE VERTEBRATE ANIMALS INVOLVED</a:t>
            </a:r>
          </a:p>
          <a:p>
            <a:pPr>
              <a:lnSpc>
                <a:spcPct val="80000"/>
              </a:lnSpc>
            </a:pPr>
            <a:r>
              <a:rPr lang="en-US" sz="1600" b="1" dirty="0" smtClean="0">
                <a:ea typeface="ＭＳ Ｐゴシック" pitchFamily="34" charset="-128"/>
              </a:rPr>
              <a:t>30 ANIMALS INVOLVED ‑ NO IRG COMMENTS OR CONCERNS NOTED</a:t>
            </a:r>
          </a:p>
          <a:p>
            <a:pPr>
              <a:lnSpc>
                <a:spcPct val="80000"/>
              </a:lnSpc>
            </a:pPr>
            <a:r>
              <a:rPr lang="en-US" sz="1600" b="1" dirty="0" smtClean="0">
                <a:ea typeface="ＭＳ Ｐゴシック" pitchFamily="34" charset="-128"/>
              </a:rPr>
              <a:t>44 ANIMALS INVOLVED ‑ </a:t>
            </a:r>
            <a:r>
              <a:rPr lang="en-US" sz="1600" b="1" u="sng" dirty="0" smtClean="0">
                <a:ea typeface="ＭＳ Ｐゴシック" pitchFamily="34" charset="-128"/>
              </a:rPr>
              <a:t>IRG CONCERNS ‑ bar to award</a:t>
            </a:r>
            <a:endParaRPr lang="en-US" sz="1600" b="1" i="1" u="sng" dirty="0" smtClean="0">
              <a:ea typeface="ＭＳ Ｐゴシック" pitchFamily="34" charset="-128"/>
            </a:endParaRPr>
          </a:p>
          <a:p>
            <a:pPr>
              <a:lnSpc>
                <a:spcPct val="80000"/>
              </a:lnSpc>
            </a:pPr>
            <a:r>
              <a:rPr lang="en-US" sz="1600" b="1" i="1" dirty="0" smtClean="0">
                <a:ea typeface="ＭＳ Ｐゴシック" pitchFamily="34" charset="-128"/>
              </a:rPr>
              <a:t>For more information, see</a:t>
            </a:r>
            <a:r>
              <a:rPr lang="en-US" sz="1600" b="1" dirty="0" smtClean="0">
                <a:ea typeface="ＭＳ Ｐゴシック" pitchFamily="34" charset="-128"/>
              </a:rPr>
              <a:t> </a:t>
            </a:r>
            <a:r>
              <a:rPr lang="en-US" sz="1600" b="1" dirty="0" smtClean="0">
                <a:ea typeface="ＭＳ Ｐゴシック" pitchFamily="34" charset="-128"/>
                <a:hlinkClick r:id="rId2"/>
              </a:rPr>
              <a:t>http://nih-extramural- intranet.od.nih.gov/</a:t>
            </a:r>
            <a:r>
              <a:rPr lang="en-US" sz="1600" b="1" dirty="0" err="1" smtClean="0">
                <a:ea typeface="ＭＳ Ｐゴシック" pitchFamily="34" charset="-128"/>
                <a:hlinkClick r:id="rId2"/>
              </a:rPr>
              <a:t>nih</a:t>
            </a:r>
            <a:r>
              <a:rPr lang="en-US" sz="1600" b="1" dirty="0" smtClean="0">
                <a:ea typeface="ＭＳ Ｐゴシック" pitchFamily="34" charset="-128"/>
                <a:hlinkClick r:id="rId2"/>
              </a:rPr>
              <a:t>/topics/animal_main.html</a:t>
            </a:r>
            <a:endParaRPr lang="en-US" sz="1600" b="1" dirty="0" smtClean="0">
              <a:ea typeface="ＭＳ Ｐゴシック" pitchFamily="34" charset="-128"/>
            </a:endParaRPr>
          </a:p>
          <a:p>
            <a:pPr>
              <a:lnSpc>
                <a:spcPct val="80000"/>
              </a:lnSpc>
            </a:pPr>
            <a:endParaRPr lang="en-US" sz="1600" b="1" dirty="0" smtClean="0">
              <a:ea typeface="ＭＳ Ｐゴシック" pitchFamily="34" charset="-128"/>
            </a:endParaRPr>
          </a:p>
        </p:txBody>
      </p:sp>
    </p:spTree>
    <p:extLst>
      <p:ext uri="{BB962C8B-B14F-4D97-AF65-F5344CB8AC3E}">
        <p14:creationId xmlns:p14="http://schemas.microsoft.com/office/powerpoint/2010/main" val="2897425005"/>
      </p:ext>
    </p:extLst>
  </p:cSld>
  <p:clrMapOvr>
    <a:masterClrMapping/>
  </p:clrMapOvr>
  <p:transition advTm="6300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a:xfrm>
            <a:off x="152400" y="152400"/>
            <a:ext cx="8839200" cy="712787"/>
          </a:xfrm>
        </p:spPr>
        <p:txBody>
          <a:bodyPr/>
          <a:lstStyle/>
          <a:p>
            <a:pPr algn="r"/>
            <a:r>
              <a:rPr lang="en-US" sz="3600" dirty="0" smtClean="0">
                <a:ea typeface="ＭＳ Ｐゴシック" pitchFamily="34" charset="-128"/>
              </a:rPr>
              <a:t/>
            </a:r>
            <a:br>
              <a:rPr lang="en-US" sz="3600" dirty="0" smtClean="0">
                <a:ea typeface="ＭＳ Ｐゴシック" pitchFamily="34" charset="-128"/>
              </a:rPr>
            </a:br>
            <a:r>
              <a:rPr lang="en-US" sz="3600" dirty="0" smtClean="0">
                <a:ea typeface="ＭＳ Ｐゴシック" pitchFamily="34" charset="-128"/>
              </a:rPr>
              <a:t>Resolution of Animal Welfare Issues</a:t>
            </a:r>
            <a:br>
              <a:rPr lang="en-US" sz="3600" dirty="0" smtClean="0">
                <a:ea typeface="ＭＳ Ｐゴシック" pitchFamily="34" charset="-128"/>
              </a:rPr>
            </a:br>
            <a:endParaRPr lang="en-US" sz="3600" dirty="0" smtClean="0">
              <a:ea typeface="ＭＳ Ｐゴシック" pitchFamily="34" charset="-128"/>
            </a:endParaRPr>
          </a:p>
        </p:txBody>
      </p:sp>
      <p:sp>
        <p:nvSpPr>
          <p:cNvPr id="151555" name="Rectangle 3"/>
          <p:cNvSpPr>
            <a:spLocks noGrp="1" noChangeArrowheads="1"/>
          </p:cNvSpPr>
          <p:nvPr>
            <p:ph idx="1"/>
          </p:nvPr>
        </p:nvSpPr>
        <p:spPr>
          <a:xfrm>
            <a:off x="0" y="1066800"/>
            <a:ext cx="9144000" cy="5867400"/>
          </a:xfrm>
        </p:spPr>
        <p:txBody>
          <a:bodyPr/>
          <a:lstStyle/>
          <a:p>
            <a:pPr>
              <a:lnSpc>
                <a:spcPct val="80000"/>
              </a:lnSpc>
              <a:spcBef>
                <a:spcPts val="1800"/>
              </a:spcBef>
            </a:pPr>
            <a:r>
              <a:rPr lang="en-US" sz="2400" b="1" dirty="0" smtClean="0">
                <a:ea typeface="ＭＳ Ｐゴシック" pitchFamily="34" charset="-128"/>
              </a:rPr>
              <a:t>A </a:t>
            </a:r>
            <a:r>
              <a:rPr lang="en-US" sz="2400" b="1" u="sng" dirty="0" smtClean="0">
                <a:ea typeface="ＭＳ Ｐゴシック" pitchFamily="34" charset="-128"/>
              </a:rPr>
              <a:t>Code 44 </a:t>
            </a:r>
            <a:r>
              <a:rPr lang="en-US" sz="2400" b="1" dirty="0" smtClean="0">
                <a:ea typeface="ＭＳ Ｐゴシック" pitchFamily="34" charset="-128"/>
              </a:rPr>
              <a:t>places a bar on the award until SRG concerns are resolved.</a:t>
            </a:r>
          </a:p>
          <a:p>
            <a:pPr lvl="1">
              <a:lnSpc>
                <a:spcPct val="80000"/>
              </a:lnSpc>
              <a:spcBef>
                <a:spcPts val="1800"/>
              </a:spcBef>
            </a:pPr>
            <a:r>
              <a:rPr lang="en-US" sz="2200" b="1" dirty="0" smtClean="0">
                <a:ea typeface="ＭＳ Ｐゴシック" pitchFamily="34" charset="-128"/>
              </a:rPr>
              <a:t> </a:t>
            </a:r>
            <a:r>
              <a:rPr lang="en-US" sz="1600" dirty="0" smtClean="0">
                <a:ea typeface="ＭＳ Ｐゴシック" pitchFamily="34" charset="-128"/>
              </a:rPr>
              <a:t>For Code </a:t>
            </a:r>
            <a:r>
              <a:rPr lang="en-US" sz="1600" u="sng" dirty="0" smtClean="0">
                <a:ea typeface="ＭＳ Ｐゴシック" pitchFamily="34" charset="-128"/>
              </a:rPr>
              <a:t>44 </a:t>
            </a:r>
            <a:r>
              <a:rPr lang="en-US" sz="1600" dirty="0" smtClean="0">
                <a:ea typeface="ＭＳ Ｐゴシック" pitchFamily="34" charset="-128"/>
              </a:rPr>
              <a:t>applications, the </a:t>
            </a:r>
            <a:r>
              <a:rPr lang="en-US" sz="1600" u="sng" dirty="0" smtClean="0">
                <a:ea typeface="ＭＳ Ｐゴシック" pitchFamily="34" charset="-128"/>
              </a:rPr>
              <a:t>concerns </a:t>
            </a:r>
            <a:r>
              <a:rPr lang="en-US" sz="1600" dirty="0" smtClean="0">
                <a:ea typeface="ＭＳ Ｐゴシック" pitchFamily="34" charset="-128"/>
              </a:rPr>
              <a:t>about the treatment and care of animals must be communicated to the principal investigator by the Program Official. </a:t>
            </a:r>
          </a:p>
          <a:p>
            <a:pPr lvl="1">
              <a:lnSpc>
                <a:spcPct val="80000"/>
              </a:lnSpc>
              <a:spcBef>
                <a:spcPts val="1800"/>
              </a:spcBef>
            </a:pPr>
            <a:r>
              <a:rPr lang="en-US" sz="1600" dirty="0" smtClean="0">
                <a:ea typeface="ＭＳ Ｐゴシック" pitchFamily="34" charset="-128"/>
              </a:rPr>
              <a:t>When the properly countersigned response is received, the Program official and the grants management specialist should review the response. </a:t>
            </a:r>
          </a:p>
          <a:p>
            <a:pPr>
              <a:lnSpc>
                <a:spcPct val="80000"/>
              </a:lnSpc>
              <a:spcBef>
                <a:spcPts val="1800"/>
              </a:spcBef>
            </a:pPr>
            <a:r>
              <a:rPr lang="en-US" sz="2000" b="1" dirty="0" smtClean="0">
                <a:ea typeface="ＭＳ Ｐゴシック" pitchFamily="34" charset="-128"/>
              </a:rPr>
              <a:t>If the response appears acceptable</a:t>
            </a:r>
            <a:r>
              <a:rPr lang="en-US" sz="2400" b="1" dirty="0" smtClean="0">
                <a:ea typeface="ＭＳ Ｐゴシック" pitchFamily="34" charset="-128"/>
              </a:rPr>
              <a:t>, 	</a:t>
            </a:r>
          </a:p>
          <a:p>
            <a:pPr lvl="1">
              <a:lnSpc>
                <a:spcPct val="80000"/>
              </a:lnSpc>
              <a:spcBef>
                <a:spcPts val="1800"/>
              </a:spcBef>
            </a:pPr>
            <a:r>
              <a:rPr lang="en-US" sz="1800" dirty="0" smtClean="0">
                <a:ea typeface="ＭＳ Ｐゴシック" pitchFamily="34" charset="-128"/>
              </a:rPr>
              <a:t>the Program Official notifies </a:t>
            </a:r>
            <a:r>
              <a:rPr lang="en-US" sz="1800" b="1" dirty="0" smtClean="0">
                <a:ea typeface="ＭＳ Ｐゴシック" pitchFamily="34" charset="-128"/>
              </a:rPr>
              <a:t>OLAW</a:t>
            </a:r>
            <a:r>
              <a:rPr lang="en-US" sz="1800" dirty="0" smtClean="0">
                <a:ea typeface="ＭＳ Ｐゴシック" pitchFamily="34" charset="-128"/>
              </a:rPr>
              <a:t> (Office of Laboratory Animal Welfare) by telephone, and also in writing (e-mail).</a:t>
            </a:r>
            <a:r>
              <a:rPr lang="en-US" sz="1800" b="1" dirty="0" smtClean="0">
                <a:ea typeface="ＭＳ Ｐゴシック" pitchFamily="34" charset="-128"/>
              </a:rPr>
              <a:t> </a:t>
            </a:r>
          </a:p>
          <a:p>
            <a:pPr lvl="1">
              <a:lnSpc>
                <a:spcPct val="80000"/>
              </a:lnSpc>
              <a:spcBef>
                <a:spcPts val="1800"/>
              </a:spcBef>
            </a:pPr>
            <a:r>
              <a:rPr lang="en-US" sz="1800" b="1" dirty="0" smtClean="0">
                <a:ea typeface="ＭＳ Ｐゴシック" pitchFamily="34" charset="-128"/>
              </a:rPr>
              <a:t>OLAW then will lift the bar to the award</a:t>
            </a:r>
            <a:r>
              <a:rPr lang="en-US" sz="1800" dirty="0" smtClean="0">
                <a:ea typeface="ＭＳ Ｐゴシック" pitchFamily="34" charset="-128"/>
              </a:rPr>
              <a:t>, and the grants management office can proceed with issuing the award. </a:t>
            </a:r>
          </a:p>
          <a:p>
            <a:pPr>
              <a:lnSpc>
                <a:spcPct val="80000"/>
              </a:lnSpc>
              <a:spcBef>
                <a:spcPts val="1800"/>
              </a:spcBef>
            </a:pPr>
            <a:r>
              <a:rPr lang="en-US" sz="2000" b="1" dirty="0" smtClean="0">
                <a:ea typeface="ＭＳ Ｐゴシック" pitchFamily="34" charset="-128"/>
              </a:rPr>
              <a:t>If the response appears questionable, </a:t>
            </a:r>
          </a:p>
          <a:p>
            <a:pPr lvl="1">
              <a:lnSpc>
                <a:spcPct val="80000"/>
              </a:lnSpc>
              <a:spcBef>
                <a:spcPts val="1800"/>
              </a:spcBef>
            </a:pPr>
            <a:r>
              <a:rPr lang="en-US" sz="1800" dirty="0" smtClean="0">
                <a:ea typeface="ＭＳ Ｐゴシック" pitchFamily="34" charset="-128"/>
              </a:rPr>
              <a:t>the Program Official should consult with other program colleagues. If necessary, staff of OLAW are available for advice and recommendations.</a:t>
            </a:r>
          </a:p>
        </p:txBody>
      </p:sp>
    </p:spTree>
    <p:extLst>
      <p:ext uri="{BB962C8B-B14F-4D97-AF65-F5344CB8AC3E}">
        <p14:creationId xmlns:p14="http://schemas.microsoft.com/office/powerpoint/2010/main" val="503490114"/>
      </p:ext>
    </p:extLst>
  </p:cSld>
  <p:clrMapOvr>
    <a:masterClrMapping/>
  </p:clrMapOvr>
  <p:transition advTm="1000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rrowheads="1"/>
          </p:cNvSpPr>
          <p:nvPr>
            <p:ph type="title"/>
          </p:nvPr>
        </p:nvSpPr>
        <p:spPr>
          <a:xfrm>
            <a:off x="152400" y="152400"/>
            <a:ext cx="8763000" cy="1066800"/>
          </a:xfrm>
        </p:spPr>
        <p:txBody>
          <a:bodyPr/>
          <a:lstStyle/>
          <a:p>
            <a:pPr algn="r"/>
            <a:r>
              <a:rPr lang="en-US" dirty="0" smtClean="0">
                <a:ea typeface="ＭＳ Ｐゴシック" pitchFamily="34" charset="-128"/>
              </a:rPr>
              <a:t> </a:t>
            </a:r>
            <a:r>
              <a:rPr lang="en-US" sz="3600" dirty="0" smtClean="0">
                <a:ea typeface="ＭＳ Ｐゴシック" pitchFamily="34" charset="-128"/>
              </a:rPr>
              <a:t>Plans for Sharing Data &amp; </a:t>
            </a:r>
            <a:br>
              <a:rPr lang="en-US" sz="3600" dirty="0" smtClean="0">
                <a:ea typeface="ＭＳ Ｐゴシック" pitchFamily="34" charset="-128"/>
              </a:rPr>
            </a:br>
            <a:r>
              <a:rPr lang="en-US" sz="3600" dirty="0" smtClean="0">
                <a:ea typeface="ＭＳ Ｐゴシック" pitchFamily="34" charset="-128"/>
              </a:rPr>
              <a:t>   Model Organisms</a:t>
            </a:r>
          </a:p>
        </p:txBody>
      </p:sp>
      <p:sp>
        <p:nvSpPr>
          <p:cNvPr id="152579" name="Rectangle 3"/>
          <p:cNvSpPr>
            <a:spLocks noGrp="1" noChangeArrowheads="1"/>
          </p:cNvSpPr>
          <p:nvPr>
            <p:ph idx="1"/>
          </p:nvPr>
        </p:nvSpPr>
        <p:spPr>
          <a:xfrm>
            <a:off x="457200" y="1600200"/>
            <a:ext cx="8229600" cy="5257800"/>
          </a:xfrm>
        </p:spPr>
        <p:txBody>
          <a:bodyPr/>
          <a:lstStyle/>
          <a:p>
            <a:pPr>
              <a:lnSpc>
                <a:spcPct val="80000"/>
              </a:lnSpc>
              <a:spcBef>
                <a:spcPts val="1200"/>
              </a:spcBef>
            </a:pPr>
            <a:r>
              <a:rPr lang="en-US" sz="2400" b="1" dirty="0" smtClean="0">
                <a:ea typeface="ＭＳ Ｐゴシック" pitchFamily="34" charset="-128"/>
              </a:rPr>
              <a:t>Grants asking for more than $500,000 in any year must have a plan for sharing data. </a:t>
            </a:r>
          </a:p>
          <a:p>
            <a:pPr lvl="1">
              <a:lnSpc>
                <a:spcPct val="80000"/>
              </a:lnSpc>
              <a:spcBef>
                <a:spcPts val="1200"/>
              </a:spcBef>
            </a:pPr>
            <a:r>
              <a:rPr lang="en-US" sz="2000" b="1" dirty="0" smtClean="0">
                <a:ea typeface="ＭＳ Ｐゴシック" pitchFamily="34" charset="-128"/>
              </a:rPr>
              <a:t>Applicant consults with Program &gt;6 weeks before submission.</a:t>
            </a:r>
          </a:p>
          <a:p>
            <a:pPr>
              <a:lnSpc>
                <a:spcPct val="80000"/>
              </a:lnSpc>
              <a:spcBef>
                <a:spcPts val="1200"/>
              </a:spcBef>
            </a:pPr>
            <a:r>
              <a:rPr lang="en-US" sz="2400" b="1" dirty="0" smtClean="0">
                <a:ea typeface="ＭＳ Ｐゴシック" pitchFamily="34" charset="-128"/>
              </a:rPr>
              <a:t>All grants seeking to develop a model organism must have a plan for sharing it.</a:t>
            </a:r>
          </a:p>
          <a:p>
            <a:pPr>
              <a:lnSpc>
                <a:spcPct val="80000"/>
              </a:lnSpc>
              <a:spcBef>
                <a:spcPts val="1200"/>
              </a:spcBef>
            </a:pPr>
            <a:r>
              <a:rPr lang="en-US" sz="1800" dirty="0" smtClean="0">
                <a:ea typeface="ＭＳ Ｐゴシック" pitchFamily="34" charset="-128"/>
              </a:rPr>
              <a:t>Except as demanded in specific initiatives, sharing plans do not figure in merit scoring.</a:t>
            </a:r>
          </a:p>
          <a:p>
            <a:pPr>
              <a:lnSpc>
                <a:spcPct val="80000"/>
              </a:lnSpc>
              <a:spcBef>
                <a:spcPts val="1200"/>
              </a:spcBef>
            </a:pPr>
            <a:r>
              <a:rPr lang="en-US" sz="1800" dirty="0" smtClean="0">
                <a:ea typeface="ＭＳ Ｐゴシック" pitchFamily="34" charset="-128"/>
              </a:rPr>
              <a:t>Program administrators may supply sample plans and guidance with applicants before submission or during pre-award negotiations</a:t>
            </a:r>
          </a:p>
          <a:p>
            <a:pPr>
              <a:lnSpc>
                <a:spcPct val="80000"/>
              </a:lnSpc>
              <a:spcBef>
                <a:spcPts val="1200"/>
              </a:spcBef>
            </a:pPr>
            <a:r>
              <a:rPr lang="en-US" sz="1800" dirty="0" smtClean="0">
                <a:ea typeface="ＭＳ Ｐゴシック" pitchFamily="34" charset="-128"/>
              </a:rPr>
              <a:t>Acceptable plans should be referenced in the Notice of Grant Award to help with policy compliance.</a:t>
            </a:r>
          </a:p>
          <a:p>
            <a:pPr>
              <a:lnSpc>
                <a:spcPct val="80000"/>
              </a:lnSpc>
            </a:pPr>
            <a:endParaRPr lang="en-US" sz="2400" b="1" dirty="0" smtClean="0">
              <a:ea typeface="ＭＳ Ｐゴシック" pitchFamily="34" charset="-128"/>
            </a:endParaRPr>
          </a:p>
          <a:p>
            <a:pPr>
              <a:lnSpc>
                <a:spcPct val="80000"/>
              </a:lnSpc>
            </a:pPr>
            <a:r>
              <a:rPr lang="en-US" sz="1400" b="1" dirty="0" smtClean="0">
                <a:solidFill>
                  <a:schemeClr val="tx2"/>
                </a:solidFill>
                <a:ea typeface="ＭＳ Ｐゴシック" pitchFamily="34" charset="-128"/>
                <a:hlinkClick r:id="rId2"/>
              </a:rPr>
              <a:t>http://grants.nih.gov/grants/policy/data_sharing</a:t>
            </a:r>
            <a:endParaRPr lang="en-US" sz="1400" b="1" dirty="0" smtClean="0">
              <a:solidFill>
                <a:schemeClr val="tx2"/>
              </a:solidFill>
              <a:ea typeface="ＭＳ Ｐゴシック" pitchFamily="34" charset="-128"/>
            </a:endParaRPr>
          </a:p>
          <a:p>
            <a:pPr>
              <a:lnSpc>
                <a:spcPct val="80000"/>
              </a:lnSpc>
            </a:pPr>
            <a:r>
              <a:rPr lang="en-US" sz="1400" b="1" dirty="0" smtClean="0">
                <a:ea typeface="ＭＳ Ｐゴシック" pitchFamily="34" charset="-128"/>
                <a:hlinkClick r:id=""/>
              </a:rPr>
              <a:t>http://grants.nih.gov/grants/policy/data_sharing/index.htm</a:t>
            </a:r>
          </a:p>
          <a:p>
            <a:pPr>
              <a:lnSpc>
                <a:spcPct val="80000"/>
              </a:lnSpc>
            </a:pPr>
            <a:r>
              <a:rPr lang="en-US" sz="1400" b="1" dirty="0" smtClean="0">
                <a:ea typeface="ＭＳ Ｐゴシック" pitchFamily="34" charset="-128"/>
                <a:hlinkClick r:id=""/>
              </a:rPr>
              <a:t>http://grants.nih.gov/grants/policy/model_organism/index.htm</a:t>
            </a:r>
          </a:p>
        </p:txBody>
      </p:sp>
    </p:spTree>
    <p:extLst>
      <p:ext uri="{BB962C8B-B14F-4D97-AF65-F5344CB8AC3E}">
        <p14:creationId xmlns:p14="http://schemas.microsoft.com/office/powerpoint/2010/main" val="2214172758"/>
      </p:ext>
    </p:extLst>
  </p:cSld>
  <p:clrMapOvr>
    <a:masterClrMapping/>
  </p:clrMapOvr>
  <p:transition advTm="6200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rrowheads="1"/>
          </p:cNvSpPr>
          <p:nvPr>
            <p:ph type="title"/>
          </p:nvPr>
        </p:nvSpPr>
        <p:spPr/>
        <p:txBody>
          <a:bodyPr/>
          <a:lstStyle/>
          <a:p>
            <a:pPr algn="r"/>
            <a:r>
              <a:rPr lang="en-US" dirty="0" smtClean="0">
                <a:ea typeface="ＭＳ Ｐゴシック" pitchFamily="34" charset="-128"/>
              </a:rPr>
              <a:t>Activities with Foreign Institutions</a:t>
            </a:r>
          </a:p>
        </p:txBody>
      </p:sp>
      <p:sp>
        <p:nvSpPr>
          <p:cNvPr id="153603" name="Rectangle 3"/>
          <p:cNvSpPr>
            <a:spLocks noGrp="1" noChangeArrowheads="1"/>
          </p:cNvSpPr>
          <p:nvPr>
            <p:ph idx="1"/>
          </p:nvPr>
        </p:nvSpPr>
        <p:spPr>
          <a:xfrm>
            <a:off x="457200" y="1295400"/>
            <a:ext cx="8229600" cy="4835525"/>
          </a:xfrm>
        </p:spPr>
        <p:txBody>
          <a:bodyPr/>
          <a:lstStyle/>
          <a:p>
            <a:pPr>
              <a:lnSpc>
                <a:spcPct val="80000"/>
              </a:lnSpc>
            </a:pPr>
            <a:r>
              <a:rPr lang="en-US" sz="1600" dirty="0" smtClean="0">
                <a:ea typeface="ＭＳ Ｐゴシック" pitchFamily="34" charset="-128"/>
              </a:rPr>
              <a:t>The policies and procedures for award of grants to foreign institutions can be found in NIH Manual Chapter 4104, and should be reviewed before making an award. </a:t>
            </a:r>
          </a:p>
          <a:p>
            <a:pPr>
              <a:lnSpc>
                <a:spcPct val="80000"/>
              </a:lnSpc>
            </a:pPr>
            <a:r>
              <a:rPr lang="en-US" sz="1600" dirty="0" smtClean="0">
                <a:ea typeface="ＭＳ Ｐゴシック" pitchFamily="34" charset="-128"/>
              </a:rPr>
              <a:t>Briefly, Program or </a:t>
            </a:r>
            <a:r>
              <a:rPr lang="en-US" sz="1600" dirty="0">
                <a:ea typeface="ＭＳ Ｐゴシック" pitchFamily="34" charset="-128"/>
              </a:rPr>
              <a:t>G</a:t>
            </a:r>
            <a:r>
              <a:rPr lang="en-US" sz="1600" dirty="0" smtClean="0">
                <a:ea typeface="ＭＳ Ｐゴシック" pitchFamily="34" charset="-128"/>
              </a:rPr>
              <a:t>rants Management Office initiates the Department of State clearance.</a:t>
            </a:r>
          </a:p>
          <a:p>
            <a:pPr>
              <a:lnSpc>
                <a:spcPct val="80000"/>
              </a:lnSpc>
            </a:pPr>
            <a:endParaRPr lang="en-US" sz="2000" b="1" dirty="0" smtClean="0">
              <a:ea typeface="ＭＳ Ｐゴシック" pitchFamily="34" charset="-128"/>
            </a:endParaRPr>
          </a:p>
          <a:p>
            <a:pPr>
              <a:lnSpc>
                <a:spcPct val="80000"/>
              </a:lnSpc>
              <a:spcBef>
                <a:spcPts val="1200"/>
              </a:spcBef>
            </a:pPr>
            <a:r>
              <a:rPr lang="en-US" sz="2400" b="1" dirty="0" smtClean="0">
                <a:solidFill>
                  <a:srgbClr val="0033CC"/>
                </a:solidFill>
                <a:ea typeface="ＭＳ Ｐゴシック" pitchFamily="34" charset="-128"/>
              </a:rPr>
              <a:t>FACTS: </a:t>
            </a:r>
            <a:r>
              <a:rPr lang="en-US" sz="1800" b="1" dirty="0" smtClean="0">
                <a:ea typeface="ＭＳ Ｐゴシック" pitchFamily="34" charset="-128"/>
                <a:hlinkClick r:id="rId3"/>
              </a:rPr>
              <a:t>Foreign </a:t>
            </a:r>
            <a:r>
              <a:rPr lang="en-US" sz="1800" b="1" dirty="0">
                <a:ea typeface="ＭＳ Ｐゴシック" pitchFamily="34" charset="-128"/>
                <a:hlinkClick r:id="rId3"/>
              </a:rPr>
              <a:t>Activities &amp; Components Tracking System </a:t>
            </a:r>
            <a:r>
              <a:rPr lang="en-US" sz="2000" b="1" dirty="0">
                <a:ea typeface="ＭＳ Ｐゴシック" pitchFamily="34" charset="-128"/>
              </a:rPr>
              <a:t>– </a:t>
            </a:r>
            <a:endParaRPr lang="en-US" sz="2400" b="1" dirty="0" smtClean="0">
              <a:solidFill>
                <a:srgbClr val="0033CC"/>
              </a:solidFill>
              <a:ea typeface="ＭＳ Ｐゴシック" pitchFamily="34" charset="-128"/>
            </a:endParaRPr>
          </a:p>
          <a:p>
            <a:pPr lvl="1">
              <a:lnSpc>
                <a:spcPct val="80000"/>
              </a:lnSpc>
              <a:spcBef>
                <a:spcPts val="1200"/>
              </a:spcBef>
            </a:pPr>
            <a:r>
              <a:rPr lang="en-US" sz="1800" b="1" dirty="0" smtClean="0">
                <a:ea typeface="ＭＳ Ｐゴシック" pitchFamily="34" charset="-128"/>
              </a:rPr>
              <a:t>If there is a foreign activity or component in a grant or contract to be awarded, IC staff must submit information into system. </a:t>
            </a:r>
          </a:p>
          <a:p>
            <a:pPr lvl="1">
              <a:lnSpc>
                <a:spcPct val="80000"/>
              </a:lnSpc>
              <a:spcBef>
                <a:spcPts val="1200"/>
              </a:spcBef>
            </a:pPr>
            <a:r>
              <a:rPr lang="en-US" sz="1800" b="1" dirty="0" smtClean="0">
                <a:ea typeface="ＭＳ Ｐゴシック" pitchFamily="34" charset="-128"/>
              </a:rPr>
              <a:t>There is no dollar threshold or rule where a clearance may not be required. </a:t>
            </a:r>
            <a:br>
              <a:rPr lang="en-US" sz="1800" b="1" dirty="0" smtClean="0">
                <a:ea typeface="ＭＳ Ｐゴシック" pitchFamily="34" charset="-128"/>
              </a:rPr>
            </a:br>
            <a:r>
              <a:rPr lang="en-US" sz="1800" b="1" dirty="0" smtClean="0">
                <a:ea typeface="ＭＳ Ｐゴシック" pitchFamily="34" charset="-128"/>
              </a:rPr>
              <a:t/>
            </a:r>
            <a:br>
              <a:rPr lang="en-US" sz="1800" b="1" dirty="0" smtClean="0">
                <a:ea typeface="ＭＳ Ｐゴシック" pitchFamily="34" charset="-128"/>
              </a:rPr>
            </a:br>
            <a:r>
              <a:rPr lang="en-US" sz="1800" b="1" dirty="0" smtClean="0">
                <a:ea typeface="ＭＳ Ｐゴシック" pitchFamily="34" charset="-128"/>
              </a:rPr>
              <a:t>Once special clearance has been obtained, the Council letter may be sent and the award notice will be processed.</a:t>
            </a:r>
          </a:p>
          <a:p>
            <a:pPr>
              <a:lnSpc>
                <a:spcPct val="80000"/>
              </a:lnSpc>
            </a:pPr>
            <a:endParaRPr lang="en-US" sz="2000" b="1" dirty="0" smtClean="0">
              <a:ea typeface="ＭＳ Ｐゴシック" pitchFamily="34" charset="-128"/>
            </a:endParaRPr>
          </a:p>
          <a:p>
            <a:pPr>
              <a:lnSpc>
                <a:spcPct val="80000"/>
              </a:lnSpc>
            </a:pPr>
            <a:r>
              <a:rPr lang="en-US" sz="2000" b="1" dirty="0" smtClean="0">
                <a:ea typeface="ＭＳ Ｐゴシック" pitchFamily="34" charset="-128"/>
                <a:hlinkClick r:id="rId4"/>
              </a:rPr>
              <a:t>http://www3.od.nih.gov/oma/manualchapters/grants/54104/</a:t>
            </a:r>
            <a:endParaRPr lang="en-US" sz="2000" b="1" dirty="0" smtClean="0">
              <a:ea typeface="ＭＳ Ｐゴシック" pitchFamily="34" charset="-128"/>
            </a:endParaRPr>
          </a:p>
          <a:p>
            <a:pPr>
              <a:lnSpc>
                <a:spcPct val="80000"/>
              </a:lnSpc>
            </a:pPr>
            <a:endParaRPr lang="en-US" sz="2000" b="1" dirty="0" smtClean="0">
              <a:ea typeface="ＭＳ Ｐゴシック" pitchFamily="34" charset="-128"/>
            </a:endParaRPr>
          </a:p>
          <a:p>
            <a:pPr>
              <a:lnSpc>
                <a:spcPct val="80000"/>
              </a:lnSpc>
            </a:pPr>
            <a:r>
              <a:rPr lang="en-US" sz="2000" b="1" dirty="0" smtClean="0">
                <a:ea typeface="ＭＳ Ｐゴシック" pitchFamily="34" charset="-128"/>
                <a:hlinkClick r:id="rId5"/>
              </a:rPr>
              <a:t>http://nih-extramural-intranet.od.nih.gov/nih/topics/foreign_main.html</a:t>
            </a:r>
            <a:endParaRPr lang="en-US" sz="2000" b="1" dirty="0" smtClean="0">
              <a:ea typeface="ＭＳ Ｐゴシック" pitchFamily="34" charset="-128"/>
            </a:endParaRPr>
          </a:p>
        </p:txBody>
      </p:sp>
    </p:spTree>
    <p:extLst>
      <p:ext uri="{BB962C8B-B14F-4D97-AF65-F5344CB8AC3E}">
        <p14:creationId xmlns:p14="http://schemas.microsoft.com/office/powerpoint/2010/main" val="832055685"/>
      </p:ext>
    </p:extLst>
  </p:cSld>
  <p:clrMapOvr>
    <a:masterClrMapping/>
  </p:clrMapOvr>
  <p:transition advTm="6100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52400" y="152400"/>
            <a:ext cx="8839200" cy="1066800"/>
          </a:xfrm>
        </p:spPr>
        <p:txBody>
          <a:bodyPr lIns="92075" tIns="46038" rIns="92075" bIns="46038"/>
          <a:lstStyle/>
          <a:p>
            <a:pPr algn="r"/>
            <a:r>
              <a:rPr lang="en-US" sz="4000" dirty="0" smtClean="0">
                <a:ea typeface="ＭＳ Ｐゴシック" pitchFamily="34" charset="-128"/>
              </a:rPr>
              <a:t> </a:t>
            </a:r>
            <a:br>
              <a:rPr lang="en-US" sz="4000" dirty="0" smtClean="0">
                <a:ea typeface="ＭＳ Ｐゴシック" pitchFamily="34" charset="-128"/>
              </a:rPr>
            </a:br>
            <a:r>
              <a:rPr lang="en-US" sz="4000" dirty="0" smtClean="0">
                <a:ea typeface="ＭＳ Ｐゴシック" pitchFamily="34" charset="-128"/>
              </a:rPr>
              <a:t> </a:t>
            </a:r>
            <a:r>
              <a:rPr lang="en-US" sz="3600" dirty="0" smtClean="0">
                <a:latin typeface="+mj-lt"/>
                <a:ea typeface="ＭＳ Ｐゴシック" pitchFamily="34" charset="-128"/>
              </a:rPr>
              <a:t>Program Officials</a:t>
            </a:r>
            <a:r>
              <a:rPr lang="ja-JP" altLang="en-US" sz="3600" dirty="0" smtClean="0">
                <a:latin typeface="+mj-lt"/>
                <a:ea typeface="ＭＳ Ｐゴシック" pitchFamily="34" charset="-128"/>
              </a:rPr>
              <a:t>’</a:t>
            </a:r>
            <a:r>
              <a:rPr lang="en-US" altLang="ja-JP" sz="3600" dirty="0" smtClean="0">
                <a:latin typeface="+mj-lt"/>
                <a:ea typeface="ＭＳ Ｐゴシック" pitchFamily="34" charset="-128"/>
              </a:rPr>
              <a:t> Role </a:t>
            </a:r>
            <a:br>
              <a:rPr lang="en-US" altLang="ja-JP" sz="3600" dirty="0" smtClean="0">
                <a:latin typeface="+mj-lt"/>
                <a:ea typeface="ＭＳ Ｐゴシック" pitchFamily="34" charset="-128"/>
              </a:rPr>
            </a:br>
            <a:r>
              <a:rPr lang="en-US" altLang="ja-JP" sz="3600" dirty="0" smtClean="0">
                <a:latin typeface="+mj-lt"/>
                <a:ea typeface="ＭＳ Ｐゴシック" pitchFamily="34" charset="-128"/>
              </a:rPr>
              <a:t>in Funding Decisions </a:t>
            </a:r>
            <a:r>
              <a:rPr lang="en-US" altLang="ja-JP" dirty="0" smtClean="0">
                <a:ea typeface="ＭＳ Ｐゴシック" pitchFamily="34" charset="-128"/>
              </a:rPr>
              <a:t/>
            </a:r>
            <a:br>
              <a:rPr lang="en-US" altLang="ja-JP" dirty="0" smtClean="0">
                <a:ea typeface="ＭＳ Ｐゴシック" pitchFamily="34" charset="-128"/>
              </a:rPr>
            </a:br>
            <a:endParaRPr lang="en-US" dirty="0" smtClean="0">
              <a:ea typeface="ＭＳ Ｐゴシック" pitchFamily="34" charset="-128"/>
            </a:endParaRPr>
          </a:p>
        </p:txBody>
      </p:sp>
      <p:sp>
        <p:nvSpPr>
          <p:cNvPr id="728067" name="Rectangle 3"/>
          <p:cNvSpPr>
            <a:spLocks noGrp="1" noChangeArrowheads="1"/>
          </p:cNvSpPr>
          <p:nvPr>
            <p:ph idx="1"/>
          </p:nvPr>
        </p:nvSpPr>
        <p:spPr>
          <a:xfrm>
            <a:off x="228600" y="1447800"/>
            <a:ext cx="8686800" cy="4800600"/>
          </a:xfrm>
        </p:spPr>
        <p:txBody>
          <a:bodyPr lIns="92075" tIns="46038" rIns="92075" bIns="46038"/>
          <a:lstStyle/>
          <a:p>
            <a:pPr>
              <a:buFontTx/>
              <a:buNone/>
            </a:pPr>
            <a:r>
              <a:rPr lang="en-US" sz="3600" b="1" dirty="0" smtClean="0">
                <a:ea typeface="ＭＳ Ｐゴシック" pitchFamily="34" charset="-128"/>
              </a:rPr>
              <a:t>	Prepares Recommendations for Institute Director</a:t>
            </a:r>
          </a:p>
          <a:p>
            <a:pPr lvl="1"/>
            <a:r>
              <a:rPr lang="en-US" sz="3200" dirty="0" smtClean="0">
                <a:ea typeface="ＭＳ Ｐゴシック" pitchFamily="34" charset="-128"/>
              </a:rPr>
              <a:t>Overall Impact / Priority Score</a:t>
            </a:r>
          </a:p>
          <a:p>
            <a:pPr lvl="1"/>
            <a:r>
              <a:rPr lang="en-US" sz="3200" dirty="0" smtClean="0">
                <a:ea typeface="ＭＳ Ｐゴシック" pitchFamily="34" charset="-128"/>
              </a:rPr>
              <a:t>Percentile</a:t>
            </a:r>
          </a:p>
          <a:p>
            <a:pPr lvl="1"/>
            <a:r>
              <a:rPr lang="en-US" sz="3200" dirty="0" smtClean="0">
                <a:ea typeface="ＭＳ Ｐゴシック" pitchFamily="34" charset="-128"/>
              </a:rPr>
              <a:t>Areas of Emphasis</a:t>
            </a:r>
          </a:p>
          <a:p>
            <a:pPr lvl="1"/>
            <a:r>
              <a:rPr lang="en-US" sz="3200" dirty="0" smtClean="0">
                <a:ea typeface="ＭＳ Ｐゴシック" pitchFamily="34" charset="-128"/>
              </a:rPr>
              <a:t>Portfolio Balance</a:t>
            </a:r>
          </a:p>
          <a:p>
            <a:pPr lvl="1"/>
            <a:r>
              <a:rPr lang="en-US" sz="3200" dirty="0" smtClean="0">
                <a:ea typeface="ＭＳ Ｐゴシック" pitchFamily="34" charset="-128"/>
              </a:rPr>
              <a:t>New and Early Stage Investigators</a:t>
            </a:r>
          </a:p>
          <a:p>
            <a:pPr>
              <a:buFontTx/>
              <a:buNone/>
            </a:pPr>
            <a:r>
              <a:rPr lang="en-US" sz="3600" b="1" dirty="0" smtClean="0">
                <a:ea typeface="ＭＳ Ｐゴシック" pitchFamily="34" charset="-128"/>
              </a:rPr>
              <a:t>   </a:t>
            </a:r>
            <a:endParaRPr lang="en-US" dirty="0" smtClean="0">
              <a:ea typeface="ＭＳ Ｐゴシック" pitchFamily="34" charset="-128"/>
            </a:endParaRPr>
          </a:p>
        </p:txBody>
      </p:sp>
    </p:spTree>
    <p:extLst>
      <p:ext uri="{BB962C8B-B14F-4D97-AF65-F5344CB8AC3E}">
        <p14:creationId xmlns:p14="http://schemas.microsoft.com/office/powerpoint/2010/main" val="279074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728067">
                                            <p:txEl>
                                              <p:pRg st="6" end="6"/>
                                            </p:txEl>
                                          </p:spTgt>
                                        </p:tgtEl>
                                        <p:attrNameLst>
                                          <p:attrName>style.visibility</p:attrName>
                                        </p:attrNameLst>
                                      </p:cBhvr>
                                      <p:to>
                                        <p:strVal val="visible"/>
                                      </p:to>
                                    </p:set>
                                    <p:anim calcmode="lin" valueType="num">
                                      <p:cBhvr additive="base">
                                        <p:cTn id="7" dur="1000" fill="hold"/>
                                        <p:tgtEl>
                                          <p:spTgt spid="728067">
                                            <p:txEl>
                                              <p:pRg st="6" end="6"/>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2806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52400" y="152400"/>
            <a:ext cx="8763000" cy="1066800"/>
          </a:xfrm>
        </p:spPr>
        <p:txBody>
          <a:bodyPr/>
          <a:lstStyle/>
          <a:p>
            <a:pPr algn="r" eaLnBrk="1" hangingPunct="1"/>
            <a:r>
              <a:rPr lang="en-US" dirty="0" smtClean="0">
                <a:ea typeface="ＭＳ Ｐゴシック" pitchFamily="34" charset="-128"/>
              </a:rPr>
              <a:t>Who Makes Funding Decisions?</a:t>
            </a:r>
          </a:p>
        </p:txBody>
      </p:sp>
      <p:sp>
        <p:nvSpPr>
          <p:cNvPr id="709635" name="Rectangle 3"/>
          <p:cNvSpPr>
            <a:spLocks noGrp="1" noChangeArrowheads="1"/>
          </p:cNvSpPr>
          <p:nvPr>
            <p:ph idx="1"/>
          </p:nvPr>
        </p:nvSpPr>
        <p:spPr>
          <a:xfrm>
            <a:off x="304800" y="1752600"/>
            <a:ext cx="8610600" cy="4038600"/>
          </a:xfrm>
        </p:spPr>
        <p:txBody>
          <a:bodyPr/>
          <a:lstStyle/>
          <a:p>
            <a:pPr eaLnBrk="1" hangingPunct="1">
              <a:buFontTx/>
              <a:buNone/>
            </a:pPr>
            <a:r>
              <a:rPr lang="en-US" sz="4400" b="1" dirty="0" smtClean="0">
                <a:ea typeface="ＭＳ Ｐゴシック" pitchFamily="34" charset="-128"/>
              </a:rPr>
              <a:t>The Institute Director!</a:t>
            </a:r>
            <a:r>
              <a:rPr lang="en-US" sz="4400" dirty="0" smtClean="0">
                <a:ea typeface="ＭＳ Ｐゴシック" pitchFamily="34" charset="-128"/>
              </a:rPr>
              <a:t> </a:t>
            </a:r>
          </a:p>
          <a:p>
            <a:pPr eaLnBrk="1" hangingPunct="1"/>
            <a:r>
              <a:rPr lang="en-US" b="1" dirty="0" smtClean="0">
                <a:ea typeface="ＭＳ Ｐゴシック" pitchFamily="34" charset="-128"/>
              </a:rPr>
              <a:t>Factors Considered: </a:t>
            </a:r>
          </a:p>
          <a:p>
            <a:pPr lvl="1" eaLnBrk="1" hangingPunct="1"/>
            <a:r>
              <a:rPr lang="en-US" b="1" dirty="0" smtClean="0">
                <a:ea typeface="ＭＳ Ｐゴシック" pitchFamily="34" charset="-128"/>
              </a:rPr>
              <a:t>Scientific Merit</a:t>
            </a:r>
          </a:p>
          <a:p>
            <a:pPr lvl="1" eaLnBrk="1" hangingPunct="1"/>
            <a:r>
              <a:rPr lang="en-US" b="1" dirty="0" smtClean="0">
                <a:ea typeface="ＭＳ Ｐゴシック" pitchFamily="34" charset="-128"/>
              </a:rPr>
              <a:t>Contribution to Institute Mission</a:t>
            </a:r>
          </a:p>
          <a:p>
            <a:pPr lvl="1" eaLnBrk="1" hangingPunct="1"/>
            <a:r>
              <a:rPr lang="en-US" b="1" dirty="0" smtClean="0">
                <a:ea typeface="ＭＳ Ｐゴシック" pitchFamily="34" charset="-128"/>
              </a:rPr>
              <a:t>Program Balance</a:t>
            </a:r>
          </a:p>
          <a:p>
            <a:pPr lvl="1" eaLnBrk="1" hangingPunct="1"/>
            <a:r>
              <a:rPr lang="en-US" b="1" dirty="0" smtClean="0">
                <a:ea typeface="ＭＳ Ｐゴシック" pitchFamily="34" charset="-128"/>
              </a:rPr>
              <a:t>Availability of Funds</a:t>
            </a:r>
          </a:p>
          <a:p>
            <a:pPr lvl="1" eaLnBrk="1" hangingPunct="1">
              <a:buFontTx/>
              <a:buNone/>
            </a:pPr>
            <a:endParaRPr lang="en-US" i="1" dirty="0" smtClean="0">
              <a:ea typeface="ＭＳ Ｐゴシック" pitchFamily="34" charset="-128"/>
            </a:endParaRPr>
          </a:p>
        </p:txBody>
      </p:sp>
    </p:spTree>
    <p:extLst>
      <p:ext uri="{BB962C8B-B14F-4D97-AF65-F5344CB8AC3E}">
        <p14:creationId xmlns:p14="http://schemas.microsoft.com/office/powerpoint/2010/main" val="343374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7698"/>
                                        </p:tgtEl>
                                        <p:attrNameLst>
                                          <p:attrName>style.visibility</p:attrName>
                                        </p:attrNameLst>
                                      </p:cBhvr>
                                      <p:to>
                                        <p:strVal val="visible"/>
                                      </p:to>
                                    </p:set>
                                    <p:anim calcmode="lin" valueType="num">
                                      <p:cBhvr>
                                        <p:cTn id="7" dur="500" fill="hold"/>
                                        <p:tgtEl>
                                          <p:spTgt spid="157698"/>
                                        </p:tgtEl>
                                        <p:attrNameLst>
                                          <p:attrName>ppt_w</p:attrName>
                                        </p:attrNameLst>
                                      </p:cBhvr>
                                      <p:tavLst>
                                        <p:tav tm="0">
                                          <p:val>
                                            <p:fltVal val="0"/>
                                          </p:val>
                                        </p:tav>
                                        <p:tav tm="100000">
                                          <p:val>
                                            <p:strVal val="#ppt_w"/>
                                          </p:val>
                                        </p:tav>
                                      </p:tavLst>
                                    </p:anim>
                                    <p:anim calcmode="lin" valueType="num">
                                      <p:cBhvr>
                                        <p:cTn id="8" dur="500" fill="hold"/>
                                        <p:tgtEl>
                                          <p:spTgt spid="157698"/>
                                        </p:tgtEl>
                                        <p:attrNameLst>
                                          <p:attrName>ppt_h</p:attrName>
                                        </p:attrNameLst>
                                      </p:cBhvr>
                                      <p:tavLst>
                                        <p:tav tm="0">
                                          <p:val>
                                            <p:fltVal val="0"/>
                                          </p:val>
                                        </p:tav>
                                        <p:tav tm="100000">
                                          <p:val>
                                            <p:strVal val="#ppt_h"/>
                                          </p:val>
                                        </p:tav>
                                      </p:tavLst>
                                    </p:anim>
                                    <p:animEffect transition="in" filter="fade">
                                      <p:cBhvr>
                                        <p:cTn id="9" dur="500"/>
                                        <p:tgtEl>
                                          <p:spTgt spid="157698"/>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709635">
                                            <p:txEl>
                                              <p:pRg st="0" end="0"/>
                                            </p:txEl>
                                          </p:spTgt>
                                        </p:tgtEl>
                                        <p:attrNameLst>
                                          <p:attrName>style.visibility</p:attrName>
                                        </p:attrNameLst>
                                      </p:cBhvr>
                                      <p:to>
                                        <p:strVal val="visible"/>
                                      </p:to>
                                    </p:set>
                                    <p:anim calcmode="lin" valueType="num">
                                      <p:cBhvr>
                                        <p:cTn id="14" dur="1000" fill="hold"/>
                                        <p:tgtEl>
                                          <p:spTgt spid="70963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70963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7096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096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9635">
                                            <p:txEl>
                                              <p:pRg st="1" end="1"/>
                                            </p:txEl>
                                          </p:spTgt>
                                        </p:tgtEl>
                                        <p:attrNameLst>
                                          <p:attrName>style.visibility</p:attrName>
                                        </p:attrNameLst>
                                      </p:cBhvr>
                                      <p:to>
                                        <p:strVal val="visible"/>
                                      </p:to>
                                    </p:set>
                                    <p:animEffect transition="in" filter="wipe(left)">
                                      <p:cBhvr>
                                        <p:cTn id="22" dur="500"/>
                                        <p:tgtEl>
                                          <p:spTgt spid="70963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9635">
                                            <p:txEl>
                                              <p:pRg st="2" end="2"/>
                                            </p:txEl>
                                          </p:spTgt>
                                        </p:tgtEl>
                                        <p:attrNameLst>
                                          <p:attrName>style.visibility</p:attrName>
                                        </p:attrNameLst>
                                      </p:cBhvr>
                                      <p:to>
                                        <p:strVal val="visible"/>
                                      </p:to>
                                    </p:set>
                                    <p:animEffect transition="in" filter="wipe(left)">
                                      <p:cBhvr>
                                        <p:cTn id="27" dur="500"/>
                                        <p:tgtEl>
                                          <p:spTgt spid="709635">
                                            <p:txEl>
                                              <p:pRg st="2" end="2"/>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09635">
                                            <p:txEl>
                                              <p:pRg st="3" end="3"/>
                                            </p:txEl>
                                          </p:spTgt>
                                        </p:tgtEl>
                                        <p:attrNameLst>
                                          <p:attrName>style.visibility</p:attrName>
                                        </p:attrNameLst>
                                      </p:cBhvr>
                                      <p:to>
                                        <p:strVal val="visible"/>
                                      </p:to>
                                    </p:set>
                                    <p:animEffect transition="in" filter="wipe(left)">
                                      <p:cBhvr>
                                        <p:cTn id="30" dur="500"/>
                                        <p:tgtEl>
                                          <p:spTgt spid="709635">
                                            <p:txEl>
                                              <p:pRg st="3" end="3"/>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709635">
                                            <p:txEl>
                                              <p:pRg st="4" end="4"/>
                                            </p:txEl>
                                          </p:spTgt>
                                        </p:tgtEl>
                                        <p:attrNameLst>
                                          <p:attrName>style.visibility</p:attrName>
                                        </p:attrNameLst>
                                      </p:cBhvr>
                                      <p:to>
                                        <p:strVal val="visible"/>
                                      </p:to>
                                    </p:set>
                                    <p:animEffect transition="in" filter="wipe(left)">
                                      <p:cBhvr>
                                        <p:cTn id="33" dur="500"/>
                                        <p:tgtEl>
                                          <p:spTgt spid="709635">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709635">
                                            <p:txEl>
                                              <p:pRg st="5" end="5"/>
                                            </p:txEl>
                                          </p:spTgt>
                                        </p:tgtEl>
                                        <p:attrNameLst>
                                          <p:attrName>style.visibility</p:attrName>
                                        </p:attrNameLst>
                                      </p:cBhvr>
                                      <p:to>
                                        <p:strVal val="visible"/>
                                      </p:to>
                                    </p:set>
                                    <p:animEffect transition="in" filter="wipe(left)">
                                      <p:cBhvr>
                                        <p:cTn id="36" dur="500"/>
                                        <p:tgtEl>
                                          <p:spTgt spid="7096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709635"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152400" y="152400"/>
            <a:ext cx="8839200" cy="1066800"/>
          </a:xfrm>
        </p:spPr>
        <p:txBody>
          <a:bodyPr lIns="92075" tIns="46038" rIns="92075" bIns="46038"/>
          <a:lstStyle/>
          <a:p>
            <a:pPr algn="r"/>
            <a:r>
              <a:rPr lang="en-US" dirty="0" smtClean="0">
                <a:ea typeface="ＭＳ Ｐゴシック" pitchFamily="34" charset="-128"/>
              </a:rPr>
              <a:t/>
            </a:r>
            <a:br>
              <a:rPr lang="en-US" dirty="0" smtClean="0">
                <a:ea typeface="ＭＳ Ｐゴシック" pitchFamily="34" charset="-128"/>
              </a:rPr>
            </a:br>
            <a:r>
              <a:rPr lang="en-US" sz="3600" dirty="0" smtClean="0">
                <a:ea typeface="ＭＳ Ｐゴシック" pitchFamily="34" charset="-128"/>
              </a:rPr>
              <a:t>Program Official: Post-Award Grant Stewardship </a:t>
            </a:r>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 </a:t>
            </a:r>
            <a:endParaRPr lang="en-US" sz="4000" dirty="0" smtClean="0">
              <a:ea typeface="ＭＳ Ｐゴシック" pitchFamily="34" charset="-128"/>
            </a:endParaRPr>
          </a:p>
        </p:txBody>
      </p:sp>
      <p:sp>
        <p:nvSpPr>
          <p:cNvPr id="734211" name="Rectangle 3"/>
          <p:cNvSpPr>
            <a:spLocks noGrp="1" noChangeArrowheads="1"/>
          </p:cNvSpPr>
          <p:nvPr>
            <p:ph idx="1"/>
          </p:nvPr>
        </p:nvSpPr>
        <p:spPr>
          <a:xfrm>
            <a:off x="469900" y="1928813"/>
            <a:ext cx="8285163" cy="4100512"/>
          </a:xfrm>
        </p:spPr>
        <p:txBody>
          <a:bodyPr lIns="92075" tIns="46038" rIns="92075" bIns="46038"/>
          <a:lstStyle/>
          <a:p>
            <a:r>
              <a:rPr lang="en-US" sz="3600" b="1" dirty="0" smtClean="0">
                <a:ea typeface="ＭＳ Ｐゴシック" pitchFamily="34" charset="-128"/>
              </a:rPr>
              <a:t>Review annual non-competing renewal applications</a:t>
            </a:r>
          </a:p>
          <a:p>
            <a:r>
              <a:rPr lang="en-US" sz="3600" b="1" dirty="0" smtClean="0">
                <a:solidFill>
                  <a:srgbClr val="0033CC"/>
                </a:solidFill>
                <a:ea typeface="ＭＳ Ｐゴシック" pitchFamily="34" charset="-128"/>
              </a:rPr>
              <a:t>Evaluate scientific portions of renewal documents</a:t>
            </a:r>
          </a:p>
          <a:p>
            <a:r>
              <a:rPr lang="en-US" sz="3600" b="1" dirty="0" smtClean="0">
                <a:solidFill>
                  <a:srgbClr val="006600"/>
                </a:solidFill>
                <a:ea typeface="ＭＳ Ｐゴシック" pitchFamily="34" charset="-128"/>
              </a:rPr>
              <a:t>Assist grantees during award period</a:t>
            </a:r>
          </a:p>
        </p:txBody>
      </p:sp>
    </p:spTree>
    <p:extLst>
      <p:ext uri="{BB962C8B-B14F-4D97-AF65-F5344CB8AC3E}">
        <p14:creationId xmlns:p14="http://schemas.microsoft.com/office/powerpoint/2010/main" val="2738378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animEffect transition="in" filter="wipe(left)">
                                      <p:cBhvr>
                                        <p:cTn id="7" dur="500"/>
                                        <p:tgtEl>
                                          <p:spTgt spid="734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4211">
                                            <p:txEl>
                                              <p:pRg st="1" end="1"/>
                                            </p:txEl>
                                          </p:spTgt>
                                        </p:tgtEl>
                                        <p:attrNameLst>
                                          <p:attrName>style.visibility</p:attrName>
                                        </p:attrNameLst>
                                      </p:cBhvr>
                                      <p:to>
                                        <p:strVal val="visible"/>
                                      </p:to>
                                    </p:set>
                                    <p:animEffect transition="in" filter="wipe(left)">
                                      <p:cBhvr>
                                        <p:cTn id="12" dur="500"/>
                                        <p:tgtEl>
                                          <p:spTgt spid="7342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4211">
                                            <p:txEl>
                                              <p:pRg st="2" end="2"/>
                                            </p:txEl>
                                          </p:spTgt>
                                        </p:tgtEl>
                                        <p:attrNameLst>
                                          <p:attrName>style.visibility</p:attrName>
                                        </p:attrNameLst>
                                      </p:cBhvr>
                                      <p:to>
                                        <p:strVal val="visible"/>
                                      </p:to>
                                    </p:set>
                                    <p:animEffect transition="in" filter="wipe(left)">
                                      <p:cBhvr>
                                        <p:cTn id="17" dur="500"/>
                                        <p:tgtEl>
                                          <p:spTgt spid="7342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211"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52400" y="152400"/>
            <a:ext cx="8839200" cy="1066800"/>
          </a:xfrm>
        </p:spPr>
        <p:txBody>
          <a:bodyPr/>
          <a:lstStyle/>
          <a:p>
            <a:pPr algn="r" eaLnBrk="1" hangingPunct="1"/>
            <a:r>
              <a:rPr lang="en-US" sz="3600" dirty="0" smtClean="0">
                <a:ea typeface="ＭＳ Ｐゴシック" pitchFamily="34" charset="-128"/>
              </a:rPr>
              <a:t>Non-Competing Continuation Progress Reports (Form 2590 </a:t>
            </a:r>
            <a:r>
              <a:rPr lang="en-US" sz="3600" dirty="0" smtClean="0">
                <a:ea typeface="ＭＳ Ｐゴシック" pitchFamily="34" charset="-128"/>
                <a:sym typeface="Wingdings" pitchFamily="2" charset="2"/>
              </a:rPr>
              <a:t> RPPR</a:t>
            </a:r>
            <a:r>
              <a:rPr lang="en-US" sz="3600" dirty="0" smtClean="0">
                <a:ea typeface="ＭＳ Ｐゴシック" pitchFamily="34" charset="-128"/>
              </a:rPr>
              <a:t>)</a:t>
            </a:r>
          </a:p>
        </p:txBody>
      </p:sp>
      <p:sp>
        <p:nvSpPr>
          <p:cNvPr id="736259" name="Rectangle 3"/>
          <p:cNvSpPr>
            <a:spLocks noGrp="1" noChangeArrowheads="1"/>
          </p:cNvSpPr>
          <p:nvPr>
            <p:ph idx="1"/>
          </p:nvPr>
        </p:nvSpPr>
        <p:spPr>
          <a:xfrm>
            <a:off x="381000" y="1752600"/>
            <a:ext cx="8458200" cy="4648200"/>
          </a:xfrm>
        </p:spPr>
        <p:txBody>
          <a:bodyPr/>
          <a:lstStyle/>
          <a:p>
            <a:pPr eaLnBrk="1" hangingPunct="1">
              <a:lnSpc>
                <a:spcPct val="80000"/>
              </a:lnSpc>
              <a:buFontTx/>
              <a:buNone/>
            </a:pPr>
            <a:r>
              <a:rPr lang="en-US" sz="2800" b="1" dirty="0" smtClean="0">
                <a:ea typeface="ＭＳ Ｐゴシック" pitchFamily="34" charset="-128"/>
              </a:rPr>
              <a:t>Program Official evaluates progress report</a:t>
            </a:r>
          </a:p>
          <a:p>
            <a:pPr lvl="1" eaLnBrk="1" hangingPunct="1">
              <a:lnSpc>
                <a:spcPct val="80000"/>
              </a:lnSpc>
            </a:pPr>
            <a:r>
              <a:rPr lang="en-US" sz="2000" b="1" dirty="0" smtClean="0">
                <a:ea typeface="ＭＳ Ｐゴシック" pitchFamily="34" charset="-128"/>
              </a:rPr>
              <a:t>Satisfactory progress? </a:t>
            </a:r>
          </a:p>
          <a:p>
            <a:pPr lvl="1" eaLnBrk="1" hangingPunct="1">
              <a:lnSpc>
                <a:spcPct val="80000"/>
              </a:lnSpc>
            </a:pPr>
            <a:r>
              <a:rPr lang="en-US" sz="2000" b="1" dirty="0" smtClean="0">
                <a:solidFill>
                  <a:schemeClr val="tx2"/>
                </a:solidFill>
                <a:ea typeface="ＭＳ Ｐゴシック" pitchFamily="34" charset="-128"/>
              </a:rPr>
              <a:t>Change in the scope, goals, or objectives? </a:t>
            </a:r>
          </a:p>
          <a:p>
            <a:pPr lvl="1" eaLnBrk="1" hangingPunct="1">
              <a:lnSpc>
                <a:spcPct val="80000"/>
              </a:lnSpc>
            </a:pPr>
            <a:r>
              <a:rPr lang="en-US" sz="2000" b="1" dirty="0" smtClean="0">
                <a:ea typeface="ＭＳ Ｐゴシック" pitchFamily="34" charset="-128"/>
              </a:rPr>
              <a:t>Change in key personnel or level of effort?</a:t>
            </a:r>
          </a:p>
          <a:p>
            <a:pPr lvl="1" eaLnBrk="1" hangingPunct="1">
              <a:lnSpc>
                <a:spcPct val="80000"/>
              </a:lnSpc>
            </a:pPr>
            <a:r>
              <a:rPr lang="en-US" sz="2000" b="1" dirty="0" smtClean="0">
                <a:solidFill>
                  <a:schemeClr val="tx2"/>
                </a:solidFill>
                <a:ea typeface="ＭＳ Ｐゴシック" pitchFamily="34" charset="-128"/>
              </a:rPr>
              <a:t>Evidence of scientific overlap? </a:t>
            </a:r>
          </a:p>
          <a:p>
            <a:pPr lvl="1" eaLnBrk="1" hangingPunct="1">
              <a:lnSpc>
                <a:spcPct val="80000"/>
              </a:lnSpc>
            </a:pPr>
            <a:r>
              <a:rPr lang="en-US" sz="2000" b="1" dirty="0" smtClean="0">
                <a:ea typeface="ＭＳ Ｐゴシック" pitchFamily="34" charset="-128"/>
              </a:rPr>
              <a:t>Human subject issues or concerns?</a:t>
            </a:r>
          </a:p>
          <a:p>
            <a:pPr lvl="1" eaLnBrk="1" hangingPunct="1">
              <a:lnSpc>
                <a:spcPct val="80000"/>
              </a:lnSpc>
            </a:pPr>
            <a:r>
              <a:rPr lang="en-US" sz="2000" b="1" dirty="0" smtClean="0">
                <a:solidFill>
                  <a:schemeClr val="tx2"/>
                </a:solidFill>
                <a:ea typeface="ＭＳ Ｐゴシック" pitchFamily="34" charset="-128"/>
              </a:rPr>
              <a:t>Recruiting human subjects for Clinical Studies on target?</a:t>
            </a:r>
          </a:p>
          <a:p>
            <a:pPr lvl="1" eaLnBrk="1" hangingPunct="1">
              <a:lnSpc>
                <a:spcPct val="80000"/>
              </a:lnSpc>
            </a:pPr>
            <a:r>
              <a:rPr lang="en-US" sz="2000" b="1" dirty="0" smtClean="0">
                <a:ea typeface="ＭＳ Ｐゴシック" pitchFamily="34" charset="-128"/>
              </a:rPr>
              <a:t>Animal welfare issues or concerns?</a:t>
            </a:r>
          </a:p>
          <a:p>
            <a:pPr lvl="1" eaLnBrk="1" hangingPunct="1">
              <a:lnSpc>
                <a:spcPct val="80000"/>
              </a:lnSpc>
            </a:pPr>
            <a:r>
              <a:rPr lang="en-US" sz="2000" b="1" dirty="0" smtClean="0">
                <a:solidFill>
                  <a:schemeClr val="tx2"/>
                </a:solidFill>
                <a:ea typeface="ＭＳ Ｐゴシック" pitchFamily="34" charset="-128"/>
              </a:rPr>
              <a:t>Sharing Data as planned?</a:t>
            </a:r>
          </a:p>
          <a:p>
            <a:pPr lvl="1" eaLnBrk="1" hangingPunct="1">
              <a:lnSpc>
                <a:spcPct val="80000"/>
              </a:lnSpc>
            </a:pPr>
            <a:r>
              <a:rPr lang="en-US" sz="2000" b="1" dirty="0" smtClean="0">
                <a:ea typeface="ＭＳ Ｐゴシック" pitchFamily="34" charset="-128"/>
              </a:rPr>
              <a:t>Sharing Resources as Planned?</a:t>
            </a:r>
          </a:p>
          <a:p>
            <a:pPr lvl="1" eaLnBrk="1" hangingPunct="1">
              <a:lnSpc>
                <a:spcPct val="80000"/>
              </a:lnSpc>
            </a:pPr>
            <a:r>
              <a:rPr lang="en-US" sz="2000" b="1" dirty="0" smtClean="0">
                <a:solidFill>
                  <a:schemeClr val="tx2"/>
                </a:solidFill>
                <a:ea typeface="ＭＳ Ｐゴシック" pitchFamily="34" charset="-128"/>
              </a:rPr>
              <a:t>Invention that must be reported? </a:t>
            </a:r>
          </a:p>
          <a:p>
            <a:pPr lvl="1" eaLnBrk="1" hangingPunct="1">
              <a:lnSpc>
                <a:spcPct val="80000"/>
              </a:lnSpc>
            </a:pPr>
            <a:r>
              <a:rPr lang="en-US" sz="2000" b="1" dirty="0" smtClean="0">
                <a:ea typeface="ＭＳ Ｐゴシック" pitchFamily="34" charset="-128"/>
              </a:rPr>
              <a:t>Recently submitted manuscripts sent to PubMed Central?</a:t>
            </a:r>
          </a:p>
          <a:p>
            <a:pPr lvl="1" eaLnBrk="1" hangingPunct="1">
              <a:lnSpc>
                <a:spcPct val="80000"/>
              </a:lnSpc>
            </a:pPr>
            <a:r>
              <a:rPr lang="en-US" sz="2000" b="1" dirty="0" smtClean="0">
                <a:solidFill>
                  <a:schemeClr val="tx2"/>
                </a:solidFill>
                <a:ea typeface="ＭＳ Ｐゴシック" pitchFamily="34" charset="-128"/>
              </a:rPr>
              <a:t>Other issues that must be resolved?</a:t>
            </a:r>
          </a:p>
          <a:p>
            <a:pPr lvl="1" eaLnBrk="1" hangingPunct="1">
              <a:lnSpc>
                <a:spcPct val="80000"/>
              </a:lnSpc>
            </a:pPr>
            <a:endParaRPr lang="en-US" sz="2000" b="1" dirty="0" smtClean="0">
              <a:ea typeface="ＭＳ Ｐゴシック" pitchFamily="34" charset="-128"/>
            </a:endParaRPr>
          </a:p>
          <a:p>
            <a:pPr lvl="1" eaLnBrk="1" hangingPunct="1">
              <a:lnSpc>
                <a:spcPct val="80000"/>
              </a:lnSpc>
              <a:buFontTx/>
              <a:buNone/>
            </a:pPr>
            <a:r>
              <a:rPr lang="en-US" sz="2000" b="1" i="1" dirty="0" smtClean="0">
                <a:solidFill>
                  <a:schemeClr val="accent4">
                    <a:lumMod val="75000"/>
                  </a:schemeClr>
                </a:solidFill>
                <a:ea typeface="ＭＳ Ｐゴシック" pitchFamily="34" charset="-128"/>
              </a:rPr>
              <a:t>Form 2590 has been replaced by the </a:t>
            </a:r>
            <a:r>
              <a:rPr lang="ja-JP" altLang="en-US" sz="2000" b="1" i="1" dirty="0" smtClean="0">
                <a:solidFill>
                  <a:schemeClr val="accent4">
                    <a:lumMod val="75000"/>
                  </a:schemeClr>
                </a:solidFill>
                <a:ea typeface="ＭＳ Ｐゴシック" pitchFamily="34" charset="-128"/>
              </a:rPr>
              <a:t>“</a:t>
            </a:r>
            <a:r>
              <a:rPr lang="en-US" altLang="ja-JP" sz="2000" b="1" i="1" dirty="0" smtClean="0">
                <a:solidFill>
                  <a:schemeClr val="accent4">
                    <a:lumMod val="75000"/>
                  </a:schemeClr>
                </a:solidFill>
                <a:ea typeface="ＭＳ Ｐゴシック" pitchFamily="34" charset="-128"/>
              </a:rPr>
              <a:t>RPPR</a:t>
            </a:r>
            <a:r>
              <a:rPr lang="ja-JP" altLang="en-US" sz="2000" b="1" i="1" dirty="0" smtClean="0">
                <a:solidFill>
                  <a:schemeClr val="accent4">
                    <a:lumMod val="75000"/>
                  </a:schemeClr>
                </a:solidFill>
                <a:ea typeface="ＭＳ Ｐゴシック" pitchFamily="34" charset="-128"/>
              </a:rPr>
              <a:t>”</a:t>
            </a:r>
            <a:r>
              <a:rPr lang="en-US" altLang="ja-JP" sz="2000" b="1" i="1" dirty="0" smtClean="0">
                <a:solidFill>
                  <a:schemeClr val="accent4">
                    <a:lumMod val="75000"/>
                  </a:schemeClr>
                </a:solidFill>
                <a:ea typeface="ＭＳ Ｐゴシック" pitchFamily="34" charset="-128"/>
              </a:rPr>
              <a:t> (the new, Federal-wide Research Project Progress Report)</a:t>
            </a:r>
            <a:endParaRPr lang="en-US" sz="2000" b="1" i="1" dirty="0" smtClean="0">
              <a:solidFill>
                <a:schemeClr val="accent4">
                  <a:lumMod val="75000"/>
                </a:schemeClr>
              </a:solidFill>
              <a:ea typeface="ＭＳ Ｐゴシック" pitchFamily="34" charset="-128"/>
            </a:endParaRPr>
          </a:p>
        </p:txBody>
      </p:sp>
    </p:spTree>
    <p:extLst>
      <p:ext uri="{BB962C8B-B14F-4D97-AF65-F5344CB8AC3E}">
        <p14:creationId xmlns:p14="http://schemas.microsoft.com/office/powerpoint/2010/main" val="289576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6259">
                                            <p:txEl>
                                              <p:pRg st="0" end="0"/>
                                            </p:txEl>
                                          </p:spTgt>
                                        </p:tgtEl>
                                        <p:attrNameLst>
                                          <p:attrName>style.visibility</p:attrName>
                                        </p:attrNameLst>
                                      </p:cBhvr>
                                      <p:to>
                                        <p:strVal val="visible"/>
                                      </p:to>
                                    </p:set>
                                    <p:animEffect transition="in" filter="wipe(left)">
                                      <p:cBhvr>
                                        <p:cTn id="7" dur="2000"/>
                                        <p:tgtEl>
                                          <p:spTgt spid="736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6259">
                                            <p:txEl>
                                              <p:pRg st="1" end="1"/>
                                            </p:txEl>
                                          </p:spTgt>
                                        </p:tgtEl>
                                        <p:attrNameLst>
                                          <p:attrName>style.visibility</p:attrName>
                                        </p:attrNameLst>
                                      </p:cBhvr>
                                      <p:to>
                                        <p:strVal val="visible"/>
                                      </p:to>
                                    </p:set>
                                    <p:animEffect transition="in" filter="wipe(left)">
                                      <p:cBhvr>
                                        <p:cTn id="12" dur="2000"/>
                                        <p:tgtEl>
                                          <p:spTgt spid="736259">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36259">
                                            <p:txEl>
                                              <p:pRg st="2" end="2"/>
                                            </p:txEl>
                                          </p:spTgt>
                                        </p:tgtEl>
                                        <p:attrNameLst>
                                          <p:attrName>style.visibility</p:attrName>
                                        </p:attrNameLst>
                                      </p:cBhvr>
                                      <p:to>
                                        <p:strVal val="visible"/>
                                      </p:to>
                                    </p:set>
                                    <p:animEffect transition="in" filter="wipe(left)">
                                      <p:cBhvr>
                                        <p:cTn id="15" dur="2000"/>
                                        <p:tgtEl>
                                          <p:spTgt spid="736259">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36259">
                                            <p:txEl>
                                              <p:pRg st="3" end="3"/>
                                            </p:txEl>
                                          </p:spTgt>
                                        </p:tgtEl>
                                        <p:attrNameLst>
                                          <p:attrName>style.visibility</p:attrName>
                                        </p:attrNameLst>
                                      </p:cBhvr>
                                      <p:to>
                                        <p:strVal val="visible"/>
                                      </p:to>
                                    </p:set>
                                    <p:animEffect transition="in" filter="wipe(left)">
                                      <p:cBhvr>
                                        <p:cTn id="18" dur="2000"/>
                                        <p:tgtEl>
                                          <p:spTgt spid="73625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36259">
                                            <p:txEl>
                                              <p:pRg st="4" end="4"/>
                                            </p:txEl>
                                          </p:spTgt>
                                        </p:tgtEl>
                                        <p:attrNameLst>
                                          <p:attrName>style.visibility</p:attrName>
                                        </p:attrNameLst>
                                      </p:cBhvr>
                                      <p:to>
                                        <p:strVal val="visible"/>
                                      </p:to>
                                    </p:set>
                                    <p:animEffect transition="in" filter="wipe(left)">
                                      <p:cBhvr>
                                        <p:cTn id="21" dur="2000"/>
                                        <p:tgtEl>
                                          <p:spTgt spid="73625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36259">
                                            <p:txEl>
                                              <p:pRg st="5" end="5"/>
                                            </p:txEl>
                                          </p:spTgt>
                                        </p:tgtEl>
                                        <p:attrNameLst>
                                          <p:attrName>style.visibility</p:attrName>
                                        </p:attrNameLst>
                                      </p:cBhvr>
                                      <p:to>
                                        <p:strVal val="visible"/>
                                      </p:to>
                                    </p:set>
                                    <p:animEffect transition="in" filter="wipe(left)">
                                      <p:cBhvr>
                                        <p:cTn id="26" dur="2000"/>
                                        <p:tgtEl>
                                          <p:spTgt spid="736259">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36259">
                                            <p:txEl>
                                              <p:pRg st="6" end="6"/>
                                            </p:txEl>
                                          </p:spTgt>
                                        </p:tgtEl>
                                        <p:attrNameLst>
                                          <p:attrName>style.visibility</p:attrName>
                                        </p:attrNameLst>
                                      </p:cBhvr>
                                      <p:to>
                                        <p:strVal val="visible"/>
                                      </p:to>
                                    </p:set>
                                    <p:animEffect transition="in" filter="wipe(left)">
                                      <p:cBhvr>
                                        <p:cTn id="29" dur="2000"/>
                                        <p:tgtEl>
                                          <p:spTgt spid="736259">
                                            <p:txEl>
                                              <p:pRg st="6" end="6"/>
                                            </p:txEl>
                                          </p:spTgt>
                                        </p:tgtEl>
                                      </p:cBhvr>
                                    </p:animEffect>
                                  </p:childTnLst>
                                </p:cTn>
                              </p:par>
                            </p:childTnLst>
                          </p:cTn>
                        </p:par>
                        <p:par>
                          <p:cTn id="30" fill="hold" nodeType="afterGroup">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736259">
                                            <p:txEl>
                                              <p:pRg st="7" end="7"/>
                                            </p:txEl>
                                          </p:spTgt>
                                        </p:tgtEl>
                                        <p:attrNameLst>
                                          <p:attrName>style.visibility</p:attrName>
                                        </p:attrNameLst>
                                      </p:cBhvr>
                                      <p:to>
                                        <p:strVal val="visible"/>
                                      </p:to>
                                    </p:set>
                                    <p:animEffect transition="in" filter="wipe(left)">
                                      <p:cBhvr>
                                        <p:cTn id="33" dur="2000"/>
                                        <p:tgtEl>
                                          <p:spTgt spid="736259">
                                            <p:txEl>
                                              <p:pRg st="7" end="7"/>
                                            </p:txEl>
                                          </p:spTgt>
                                        </p:tgtEl>
                                      </p:cBhvr>
                                    </p:animEffect>
                                  </p:childTnLst>
                                </p:cTn>
                              </p:par>
                            </p:childTnLst>
                          </p:cTn>
                        </p:par>
                        <p:par>
                          <p:cTn id="34" fill="hold" nodeType="afterGroup">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736259">
                                            <p:txEl>
                                              <p:pRg st="8" end="8"/>
                                            </p:txEl>
                                          </p:spTgt>
                                        </p:tgtEl>
                                        <p:attrNameLst>
                                          <p:attrName>style.visibility</p:attrName>
                                        </p:attrNameLst>
                                      </p:cBhvr>
                                      <p:to>
                                        <p:strVal val="visible"/>
                                      </p:to>
                                    </p:set>
                                    <p:animEffect transition="in" filter="wipe(left)">
                                      <p:cBhvr>
                                        <p:cTn id="37" dur="2000"/>
                                        <p:tgtEl>
                                          <p:spTgt spid="736259">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36259">
                                            <p:txEl>
                                              <p:pRg st="9" end="9"/>
                                            </p:txEl>
                                          </p:spTgt>
                                        </p:tgtEl>
                                        <p:attrNameLst>
                                          <p:attrName>style.visibility</p:attrName>
                                        </p:attrNameLst>
                                      </p:cBhvr>
                                      <p:to>
                                        <p:strVal val="visible"/>
                                      </p:to>
                                    </p:set>
                                    <p:animEffect transition="in" filter="wipe(left)">
                                      <p:cBhvr>
                                        <p:cTn id="40" dur="2000"/>
                                        <p:tgtEl>
                                          <p:spTgt spid="736259">
                                            <p:txEl>
                                              <p:pRg st="9" end="9"/>
                                            </p:txEl>
                                          </p:spTgt>
                                        </p:tgtEl>
                                      </p:cBhvr>
                                    </p:animEffect>
                                  </p:childTnLst>
                                </p:cTn>
                              </p:par>
                            </p:childTnLst>
                          </p:cTn>
                        </p:par>
                        <p:par>
                          <p:cTn id="41" fill="hold" nodeType="afterGroup">
                            <p:stCondLst>
                              <p:cond delay="6000"/>
                            </p:stCondLst>
                            <p:childTnLst>
                              <p:par>
                                <p:cTn id="42" presetID="22" presetClass="entr" presetSubtype="8" fill="hold" grpId="0" nodeType="afterEffect">
                                  <p:stCondLst>
                                    <p:cond delay="0"/>
                                  </p:stCondLst>
                                  <p:childTnLst>
                                    <p:set>
                                      <p:cBhvr>
                                        <p:cTn id="43" dur="1" fill="hold">
                                          <p:stCondLst>
                                            <p:cond delay="0"/>
                                          </p:stCondLst>
                                        </p:cTn>
                                        <p:tgtEl>
                                          <p:spTgt spid="736259">
                                            <p:txEl>
                                              <p:pRg st="10" end="10"/>
                                            </p:txEl>
                                          </p:spTgt>
                                        </p:tgtEl>
                                        <p:attrNameLst>
                                          <p:attrName>style.visibility</p:attrName>
                                        </p:attrNameLst>
                                      </p:cBhvr>
                                      <p:to>
                                        <p:strVal val="visible"/>
                                      </p:to>
                                    </p:set>
                                    <p:animEffect transition="in" filter="wipe(left)">
                                      <p:cBhvr>
                                        <p:cTn id="44" dur="2000"/>
                                        <p:tgtEl>
                                          <p:spTgt spid="736259">
                                            <p:txEl>
                                              <p:pRg st="10" end="1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736259">
                                            <p:txEl>
                                              <p:pRg st="11" end="11"/>
                                            </p:txEl>
                                          </p:spTgt>
                                        </p:tgtEl>
                                        <p:attrNameLst>
                                          <p:attrName>style.visibility</p:attrName>
                                        </p:attrNameLst>
                                      </p:cBhvr>
                                      <p:to>
                                        <p:strVal val="visible"/>
                                      </p:to>
                                    </p:set>
                                    <p:animEffect transition="in" filter="wipe(left)">
                                      <p:cBhvr>
                                        <p:cTn id="47" dur="2000"/>
                                        <p:tgtEl>
                                          <p:spTgt spid="736259">
                                            <p:txEl>
                                              <p:pRg st="11" end="11"/>
                                            </p:txEl>
                                          </p:spTgt>
                                        </p:tgtEl>
                                      </p:cBhvr>
                                    </p:animEffect>
                                  </p:childTnLst>
                                </p:cTn>
                              </p:par>
                            </p:childTnLst>
                          </p:cTn>
                        </p:par>
                        <p:par>
                          <p:cTn id="48" fill="hold" nodeType="afterGroup">
                            <p:stCondLst>
                              <p:cond delay="8000"/>
                            </p:stCondLst>
                            <p:childTnLst>
                              <p:par>
                                <p:cTn id="49" presetID="22" presetClass="entr" presetSubtype="8" fill="hold" grpId="0" nodeType="afterEffect">
                                  <p:stCondLst>
                                    <p:cond delay="0"/>
                                  </p:stCondLst>
                                  <p:childTnLst>
                                    <p:set>
                                      <p:cBhvr>
                                        <p:cTn id="50" dur="1" fill="hold">
                                          <p:stCondLst>
                                            <p:cond delay="0"/>
                                          </p:stCondLst>
                                        </p:cTn>
                                        <p:tgtEl>
                                          <p:spTgt spid="736259">
                                            <p:txEl>
                                              <p:pRg st="12" end="12"/>
                                            </p:txEl>
                                          </p:spTgt>
                                        </p:tgtEl>
                                        <p:attrNameLst>
                                          <p:attrName>style.visibility</p:attrName>
                                        </p:attrNameLst>
                                      </p:cBhvr>
                                      <p:to>
                                        <p:strVal val="visible"/>
                                      </p:to>
                                    </p:set>
                                    <p:animEffect transition="in" filter="wipe(left)">
                                      <p:cBhvr>
                                        <p:cTn id="51" dur="2000"/>
                                        <p:tgtEl>
                                          <p:spTgt spid="736259">
                                            <p:txEl>
                                              <p:pRg st="12" end="12"/>
                                            </p:tx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736259">
                                            <p:txEl>
                                              <p:pRg st="14" end="14"/>
                                            </p:txEl>
                                          </p:spTgt>
                                        </p:tgtEl>
                                        <p:attrNameLst>
                                          <p:attrName>style.visibility</p:attrName>
                                        </p:attrNameLst>
                                      </p:cBhvr>
                                      <p:to>
                                        <p:strVal val="visible"/>
                                      </p:to>
                                    </p:set>
                                    <p:animEffect transition="in" filter="wipe(left)">
                                      <p:cBhvr>
                                        <p:cTn id="54" dur="2000"/>
                                        <p:tgtEl>
                                          <p:spTgt spid="73625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25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2" y="152400"/>
            <a:ext cx="8839200" cy="1066800"/>
          </a:xfrm>
        </p:spPr>
        <p:txBody>
          <a:bodyPr/>
          <a:lstStyle/>
          <a:p>
            <a:pPr algn="r"/>
            <a:r>
              <a:rPr lang="en-US" dirty="0" smtClean="0"/>
              <a:t>Office of Extramural Research</a:t>
            </a:r>
            <a:endParaRPr lang="en-US" dirty="0"/>
          </a:p>
        </p:txBody>
      </p:sp>
      <p:sp>
        <p:nvSpPr>
          <p:cNvPr id="3" name="Content Placeholder 2"/>
          <p:cNvSpPr>
            <a:spLocks noGrp="1"/>
          </p:cNvSpPr>
          <p:nvPr>
            <p:ph idx="1"/>
          </p:nvPr>
        </p:nvSpPr>
        <p:spPr>
          <a:xfrm>
            <a:off x="381000" y="1371600"/>
            <a:ext cx="8229600" cy="4324350"/>
          </a:xfrm>
        </p:spPr>
        <p:txBody>
          <a:bodyPr/>
          <a:lstStyle/>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161627A0-52BE-49C3-90CB-787EE860760A}" type="slidenum">
              <a:rPr lang="en-US" smtClean="0">
                <a:solidFill>
                  <a:prstClr val="black"/>
                </a:solidFill>
              </a:rPr>
              <a:pPr>
                <a:defRPr/>
              </a:pPr>
              <a:t>13</a:t>
            </a:fld>
            <a:endParaRPr lang="en-US" dirty="0">
              <a:solidFill>
                <a:prstClr val="black"/>
              </a:solidFill>
            </a:endParaRPr>
          </a:p>
        </p:txBody>
      </p:sp>
      <p:pic>
        <p:nvPicPr>
          <p:cNvPr id="9218" name="Picture 2" descr="H:\My Documents-all\2 - FUNDAMENTALS\FEA images\imod_graph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9248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88717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title"/>
          </p:nvPr>
        </p:nvSpPr>
        <p:spPr/>
        <p:txBody>
          <a:bodyPr/>
          <a:lstStyle/>
          <a:p>
            <a:r>
              <a:rPr lang="en-US" dirty="0" smtClean="0">
                <a:ea typeface="ＭＳ Ｐゴシック" pitchFamily="34" charset="-128"/>
              </a:rPr>
              <a:t>Questions?</a:t>
            </a:r>
          </a:p>
        </p:txBody>
      </p:sp>
      <p:sp>
        <p:nvSpPr>
          <p:cNvPr id="5" name="Content Placeholder 4"/>
          <p:cNvSpPr>
            <a:spLocks noGrp="1"/>
          </p:cNvSpPr>
          <p:nvPr>
            <p:ph idx="1"/>
          </p:nvPr>
        </p:nvSpPr>
        <p:spPr/>
        <p:txBody>
          <a:bodyPr/>
          <a:lstStyle/>
          <a:p>
            <a:pPr>
              <a:defRPr/>
            </a:pPr>
            <a:endParaRPr lang="en-US" dirty="0" smtClean="0">
              <a:ea typeface="+mn-ea"/>
              <a:cs typeface="+mn-cs"/>
            </a:endParaRPr>
          </a:p>
          <a:p>
            <a:pPr>
              <a:defRPr/>
            </a:pPr>
            <a:endParaRPr lang="en-US" dirty="0">
              <a:ea typeface="+mn-ea"/>
              <a:cs typeface="+mn-cs"/>
            </a:endParaRPr>
          </a:p>
          <a:p>
            <a:pPr>
              <a:defRPr/>
            </a:pPr>
            <a:endParaRPr lang="en-US" dirty="0" smtClean="0">
              <a:ea typeface="+mn-ea"/>
              <a:cs typeface="+mn-cs"/>
            </a:endParaRPr>
          </a:p>
          <a:p>
            <a:pPr marL="0" indent="0" algn="ctr">
              <a:buFontTx/>
              <a:buNone/>
              <a:defRPr/>
            </a:pPr>
            <a:r>
              <a:rPr lang="en-US" dirty="0" smtClean="0">
                <a:ea typeface="+mn-ea"/>
                <a:cs typeface="+mn-cs"/>
              </a:rPr>
              <a:t>Q&amp;A period</a:t>
            </a:r>
            <a:endParaRPr lang="en-US" dirty="0">
              <a:ea typeface="+mn-ea"/>
              <a:cs typeface="+mn-cs"/>
            </a:endParaRPr>
          </a:p>
        </p:txBody>
      </p:sp>
    </p:spTree>
    <p:extLst>
      <p:ext uri="{BB962C8B-B14F-4D97-AF65-F5344CB8AC3E}">
        <p14:creationId xmlns:p14="http://schemas.microsoft.com/office/powerpoint/2010/main" val="134991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4"/>
          <p:cNvSpPr>
            <a:spLocks noGrp="1" noChangeArrowheads="1"/>
          </p:cNvSpPr>
          <p:nvPr>
            <p:ph type="ctrTitle"/>
          </p:nvPr>
        </p:nvSpPr>
        <p:spPr/>
        <p:txBody>
          <a:bodyPr/>
          <a:lstStyle/>
          <a:p>
            <a:pPr eaLnBrk="1" hangingPunct="1"/>
            <a:r>
              <a:rPr lang="en-US" dirty="0" smtClean="0">
                <a:ea typeface="ＭＳ Ｐゴシック" pitchFamily="34" charset="-128"/>
              </a:rPr>
              <a:t>Grants Management</a:t>
            </a:r>
          </a:p>
        </p:txBody>
      </p:sp>
      <p:sp>
        <p:nvSpPr>
          <p:cNvPr id="161795" name="Rectangle 5"/>
          <p:cNvSpPr>
            <a:spLocks noGrp="1" noChangeArrowheads="1"/>
          </p:cNvSpPr>
          <p:nvPr>
            <p:ph type="subTitle" idx="1"/>
          </p:nvPr>
        </p:nvSpPr>
        <p:spPr/>
        <p:txBody>
          <a:bodyPr/>
          <a:lstStyle/>
          <a:p>
            <a:pPr eaLnBrk="1" hangingPunct="1"/>
            <a:r>
              <a:rPr lang="en-US" dirty="0" smtClean="0">
                <a:ea typeface="ＭＳ Ｐゴシック" pitchFamily="34" charset="-128"/>
              </a:rPr>
              <a:t>Pre-Award and Post-Award</a:t>
            </a:r>
          </a:p>
        </p:txBody>
      </p:sp>
    </p:spTree>
    <p:extLst>
      <p:ext uri="{BB962C8B-B14F-4D97-AF65-F5344CB8AC3E}">
        <p14:creationId xmlns:p14="http://schemas.microsoft.com/office/powerpoint/2010/main" val="2129028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152400" y="0"/>
            <a:ext cx="8839200" cy="914400"/>
          </a:xfrm>
        </p:spPr>
        <p:txBody>
          <a:bodyPr/>
          <a:lstStyle/>
          <a:p>
            <a:pPr algn="r" eaLnBrk="1" hangingPunct="1"/>
            <a:r>
              <a:rPr lang="en-US" sz="3600" dirty="0" smtClean="0">
                <a:ea typeface="ＭＳ Ｐゴシック" pitchFamily="34" charset="-128"/>
              </a:rPr>
              <a:t>Award Negotiation &amp; Issuance</a:t>
            </a:r>
          </a:p>
        </p:txBody>
      </p:sp>
      <p:sp>
        <p:nvSpPr>
          <p:cNvPr id="162819" name="Rectangle 14"/>
          <p:cNvSpPr>
            <a:spLocks noGrp="1" noChangeArrowheads="1"/>
          </p:cNvSpPr>
          <p:nvPr>
            <p:ph idx="1"/>
          </p:nvPr>
        </p:nvSpPr>
        <p:spPr>
          <a:xfrm>
            <a:off x="228600" y="1371600"/>
            <a:ext cx="8686800" cy="2438400"/>
          </a:xfrm>
        </p:spPr>
        <p:txBody>
          <a:bodyPr/>
          <a:lstStyle/>
          <a:p>
            <a:pPr eaLnBrk="1" hangingPunct="1">
              <a:lnSpc>
                <a:spcPct val="90000"/>
              </a:lnSpc>
            </a:pPr>
            <a:r>
              <a:rPr lang="en-US" dirty="0" smtClean="0">
                <a:ea typeface="ＭＳ Ｐゴシック" pitchFamily="34" charset="-128"/>
              </a:rPr>
              <a:t>There are still many steps after a funding decision is made before a grant is awarded.</a:t>
            </a:r>
          </a:p>
          <a:p>
            <a:pPr eaLnBrk="1" hangingPunct="1">
              <a:lnSpc>
                <a:spcPct val="90000"/>
              </a:lnSpc>
            </a:pPr>
            <a:r>
              <a:rPr lang="en-US" dirty="0" smtClean="0">
                <a:ea typeface="ＭＳ Ｐゴシック" pitchFamily="34" charset="-128"/>
              </a:rPr>
              <a:t>Grants management staff work closely with grantee and NIH program staff to complete this final process.</a:t>
            </a:r>
          </a:p>
        </p:txBody>
      </p:sp>
      <p:sp>
        <p:nvSpPr>
          <p:cNvPr id="162820" name="Line 3"/>
          <p:cNvSpPr>
            <a:spLocks noChangeShapeType="1"/>
          </p:cNvSpPr>
          <p:nvPr/>
        </p:nvSpPr>
        <p:spPr bwMode="auto">
          <a:xfrm>
            <a:off x="457200" y="5715000"/>
            <a:ext cx="5791200" cy="0"/>
          </a:xfrm>
          <a:prstGeom prst="line">
            <a:avLst/>
          </a:prstGeom>
          <a:noFill/>
          <a:ln w="38100">
            <a:solidFill>
              <a:schemeClr val="tx1"/>
            </a:solidFill>
            <a:prstDash val="dash"/>
            <a:round/>
            <a:headEnd type="oval" w="med" len="me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62821" name="Line 4"/>
          <p:cNvSpPr>
            <a:spLocks noChangeShapeType="1"/>
          </p:cNvSpPr>
          <p:nvPr/>
        </p:nvSpPr>
        <p:spPr bwMode="auto">
          <a:xfrm>
            <a:off x="6248400" y="55626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62822" name="Line 5"/>
          <p:cNvSpPr>
            <a:spLocks noChangeShapeType="1"/>
          </p:cNvSpPr>
          <p:nvPr/>
        </p:nvSpPr>
        <p:spPr bwMode="auto">
          <a:xfrm>
            <a:off x="6324600" y="5715000"/>
            <a:ext cx="25908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62823" name="Text Box 6"/>
          <p:cNvSpPr txBox="1">
            <a:spLocks noChangeArrowheads="1"/>
          </p:cNvSpPr>
          <p:nvPr/>
        </p:nvSpPr>
        <p:spPr bwMode="auto">
          <a:xfrm>
            <a:off x="2133600" y="59436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prstClr val="black"/>
                </a:solidFill>
                <a:latin typeface="Tahoma" pitchFamily="34" charset="0"/>
                <a:cs typeface="Arial" pitchFamily="34" charset="0"/>
              </a:rPr>
              <a:t>9th Month</a:t>
            </a:r>
          </a:p>
        </p:txBody>
      </p:sp>
      <p:sp>
        <p:nvSpPr>
          <p:cNvPr id="162824" name="Text Box 7"/>
          <p:cNvSpPr txBox="1">
            <a:spLocks noChangeArrowheads="1"/>
          </p:cNvSpPr>
          <p:nvPr/>
        </p:nvSpPr>
        <p:spPr bwMode="auto">
          <a:xfrm>
            <a:off x="6629400" y="59436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prstClr val="black"/>
                </a:solidFill>
                <a:latin typeface="Tahoma" pitchFamily="34" charset="0"/>
                <a:cs typeface="Arial" pitchFamily="34" charset="0"/>
              </a:rPr>
              <a:t>10th Month</a:t>
            </a:r>
          </a:p>
        </p:txBody>
      </p:sp>
      <p:sp>
        <p:nvSpPr>
          <p:cNvPr id="162825" name="Text Box 8"/>
          <p:cNvSpPr txBox="1">
            <a:spLocks noChangeArrowheads="1"/>
          </p:cNvSpPr>
          <p:nvPr/>
        </p:nvSpPr>
        <p:spPr bwMode="auto">
          <a:xfrm>
            <a:off x="228600" y="4343400"/>
            <a:ext cx="1219200" cy="107950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Funding approval from Program</a:t>
            </a:r>
          </a:p>
        </p:txBody>
      </p:sp>
      <p:sp>
        <p:nvSpPr>
          <p:cNvPr id="162826" name="Text Box 9"/>
          <p:cNvSpPr txBox="1">
            <a:spLocks noChangeArrowheads="1"/>
          </p:cNvSpPr>
          <p:nvPr/>
        </p:nvSpPr>
        <p:spPr bwMode="auto">
          <a:xfrm>
            <a:off x="5257800" y="4648200"/>
            <a:ext cx="838200" cy="59055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Award Issued</a:t>
            </a:r>
          </a:p>
        </p:txBody>
      </p:sp>
      <p:sp>
        <p:nvSpPr>
          <p:cNvPr id="162827" name="Text Box 10"/>
          <p:cNvSpPr txBox="1">
            <a:spLocks noChangeArrowheads="1"/>
          </p:cNvSpPr>
          <p:nvPr/>
        </p:nvSpPr>
        <p:spPr bwMode="auto">
          <a:xfrm>
            <a:off x="1600200" y="4495800"/>
            <a:ext cx="1447800" cy="835025"/>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Final review &amp; Negotiations</a:t>
            </a:r>
          </a:p>
        </p:txBody>
      </p:sp>
      <p:sp>
        <p:nvSpPr>
          <p:cNvPr id="162828" name="Text Box 11"/>
          <p:cNvSpPr txBox="1">
            <a:spLocks noChangeArrowheads="1"/>
          </p:cNvSpPr>
          <p:nvPr/>
        </p:nvSpPr>
        <p:spPr bwMode="auto">
          <a:xfrm>
            <a:off x="3276600" y="4648200"/>
            <a:ext cx="1828800" cy="59055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Congressional Liaison Notified</a:t>
            </a:r>
          </a:p>
        </p:txBody>
      </p:sp>
      <p:sp>
        <p:nvSpPr>
          <p:cNvPr id="162829" name="Text Box 12"/>
          <p:cNvSpPr txBox="1">
            <a:spLocks noChangeArrowheads="1"/>
          </p:cNvSpPr>
          <p:nvPr/>
        </p:nvSpPr>
        <p:spPr bwMode="auto">
          <a:xfrm>
            <a:off x="6248400" y="4343400"/>
            <a:ext cx="1143000" cy="107950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Award Received by Grantee</a:t>
            </a:r>
          </a:p>
        </p:txBody>
      </p:sp>
      <p:sp>
        <p:nvSpPr>
          <p:cNvPr id="162830" name="Text Box 13"/>
          <p:cNvSpPr txBox="1">
            <a:spLocks noChangeArrowheads="1"/>
          </p:cNvSpPr>
          <p:nvPr/>
        </p:nvSpPr>
        <p:spPr bwMode="auto">
          <a:xfrm>
            <a:off x="7467600" y="4572000"/>
            <a:ext cx="1447800" cy="590550"/>
          </a:xfrm>
          <a:prstGeom prst="rect">
            <a:avLst/>
          </a:prstGeom>
          <a:solidFill>
            <a:schemeClr val="accent1"/>
          </a:solidFill>
          <a:ln w="9525">
            <a:solidFill>
              <a:schemeClr val="tx1"/>
            </a:solidFill>
            <a:miter lim="800000"/>
            <a:headEnd/>
            <a:tailEnd/>
          </a:ln>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spcBef>
                <a:spcPct val="50000"/>
              </a:spcBef>
            </a:pPr>
            <a:r>
              <a:rPr lang="en-US" sz="1600" b="1" dirty="0">
                <a:solidFill>
                  <a:prstClr val="white"/>
                </a:solidFill>
                <a:cs typeface="Arial" pitchFamily="34" charset="0"/>
              </a:rPr>
              <a:t>Investigator Begins Work</a:t>
            </a:r>
          </a:p>
        </p:txBody>
      </p:sp>
    </p:spTree>
    <p:extLst>
      <p:ext uri="{BB962C8B-B14F-4D97-AF65-F5344CB8AC3E}">
        <p14:creationId xmlns:p14="http://schemas.microsoft.com/office/powerpoint/2010/main" val="2374943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algn="r" eaLnBrk="1" hangingPunct="1"/>
            <a:r>
              <a:rPr lang="en-US" sz="3600" dirty="0" smtClean="0">
                <a:ea typeface="ＭＳ Ｐゴシック" pitchFamily="34" charset="-128"/>
              </a:rPr>
              <a:t>Grants Management Issues</a:t>
            </a:r>
          </a:p>
        </p:txBody>
      </p:sp>
      <p:sp>
        <p:nvSpPr>
          <p:cNvPr id="163843" name="Rectangle 3"/>
          <p:cNvSpPr>
            <a:spLocks noGrp="1" noChangeArrowheads="1"/>
          </p:cNvSpPr>
          <p:nvPr>
            <p:ph idx="1"/>
          </p:nvPr>
        </p:nvSpPr>
        <p:spPr>
          <a:xfrm>
            <a:off x="381000" y="990600"/>
            <a:ext cx="8458200" cy="5410200"/>
          </a:xfrm>
          <a:solidFill>
            <a:schemeClr val="bg1"/>
          </a:solidFill>
        </p:spPr>
        <p:txBody>
          <a:bodyPr/>
          <a:lstStyle/>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Assurances in Place</a:t>
            </a:r>
          </a:p>
          <a:p>
            <a:pPr lvl="1" eaLnBrk="1" hangingPunct="1">
              <a:lnSpc>
                <a:spcPct val="90000"/>
              </a:lnSpc>
              <a:spcBef>
                <a:spcPts val="1200"/>
              </a:spcBef>
              <a:buClr>
                <a:srgbClr val="008000"/>
              </a:buClr>
            </a:pPr>
            <a:r>
              <a:rPr lang="en-US" sz="2000" b="1" dirty="0" smtClean="0">
                <a:ea typeface="ＭＳ Ｐゴシック" pitchFamily="34" charset="-128"/>
              </a:rPr>
              <a:t>Office of Human Research Protections (humans)</a:t>
            </a:r>
          </a:p>
          <a:p>
            <a:pPr lvl="1" eaLnBrk="1" hangingPunct="1">
              <a:lnSpc>
                <a:spcPct val="90000"/>
              </a:lnSpc>
              <a:spcBef>
                <a:spcPts val="1200"/>
              </a:spcBef>
              <a:buClr>
                <a:srgbClr val="008000"/>
              </a:buClr>
            </a:pPr>
            <a:r>
              <a:rPr lang="en-US" sz="2000" b="1" dirty="0" smtClean="0">
                <a:ea typeface="ＭＳ Ｐゴシック" pitchFamily="34" charset="-128"/>
              </a:rPr>
              <a:t>Office of Laboratory Animal Welfare (animals)</a:t>
            </a:r>
          </a:p>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Financial Status Report (FSR)</a:t>
            </a:r>
          </a:p>
          <a:p>
            <a:pPr lvl="1" eaLnBrk="1" hangingPunct="1">
              <a:lnSpc>
                <a:spcPct val="90000"/>
              </a:lnSpc>
              <a:spcBef>
                <a:spcPts val="1200"/>
              </a:spcBef>
              <a:buClr>
                <a:srgbClr val="008000"/>
              </a:buClr>
            </a:pPr>
            <a:r>
              <a:rPr lang="en-US" sz="2000" b="1" dirty="0" smtClean="0">
                <a:ea typeface="ＭＳ Ｐゴシック" pitchFamily="34" charset="-128"/>
              </a:rPr>
              <a:t>(SF 269-long form) </a:t>
            </a:r>
          </a:p>
          <a:p>
            <a:pPr lvl="1" eaLnBrk="1" hangingPunct="1">
              <a:lnSpc>
                <a:spcPct val="90000"/>
              </a:lnSpc>
              <a:spcBef>
                <a:spcPts val="1200"/>
              </a:spcBef>
              <a:buClr>
                <a:srgbClr val="008000"/>
              </a:buClr>
            </a:pPr>
            <a:r>
              <a:rPr lang="en-US" sz="2000" b="1" dirty="0" smtClean="0">
                <a:ea typeface="ＭＳ Ｐゴシック" pitchFamily="34" charset="-128"/>
              </a:rPr>
              <a:t>if applicable</a:t>
            </a:r>
          </a:p>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Human Subjects Education</a:t>
            </a:r>
          </a:p>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Performance Site(s)/Consortium(s) information</a:t>
            </a:r>
          </a:p>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Checklist complete</a:t>
            </a:r>
          </a:p>
          <a:p>
            <a:pPr eaLnBrk="1" hangingPunct="1">
              <a:lnSpc>
                <a:spcPct val="90000"/>
              </a:lnSpc>
              <a:spcBef>
                <a:spcPts val="1200"/>
              </a:spcBef>
              <a:buClr>
                <a:schemeClr val="accent2"/>
              </a:buClr>
            </a:pPr>
            <a:r>
              <a:rPr lang="en-US" sz="2800" b="1" dirty="0" smtClean="0">
                <a:solidFill>
                  <a:schemeClr val="tx2"/>
                </a:solidFill>
                <a:ea typeface="ＭＳ Ｐゴシック" pitchFamily="34" charset="-128"/>
              </a:rPr>
              <a:t>Just-In-Time Information</a:t>
            </a:r>
            <a:endParaRPr lang="en-US" sz="2000" b="1" i="1" dirty="0" smtClean="0">
              <a:solidFill>
                <a:schemeClr val="tx2"/>
              </a:solidFill>
              <a:ea typeface="ＭＳ Ｐゴシック" pitchFamily="34" charset="-128"/>
            </a:endParaRPr>
          </a:p>
        </p:txBody>
      </p:sp>
    </p:spTree>
    <p:extLst>
      <p:ext uri="{BB962C8B-B14F-4D97-AF65-F5344CB8AC3E}">
        <p14:creationId xmlns:p14="http://schemas.microsoft.com/office/powerpoint/2010/main" val="3247584289"/>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52400" y="152400"/>
            <a:ext cx="8991600" cy="914400"/>
          </a:xfrm>
        </p:spPr>
        <p:txBody>
          <a:bodyPr/>
          <a:lstStyle/>
          <a:p>
            <a:pPr algn="r" eaLnBrk="1" hangingPunct="1"/>
            <a:r>
              <a:rPr lang="en-US" sz="3600" b="1" dirty="0" smtClean="0">
                <a:ea typeface="ＭＳ Ｐゴシック" pitchFamily="34" charset="-128"/>
              </a:rPr>
              <a:t>Just-In-Time Information</a:t>
            </a:r>
          </a:p>
        </p:txBody>
      </p:sp>
      <p:sp>
        <p:nvSpPr>
          <p:cNvPr id="164867" name="Rectangle 3"/>
          <p:cNvSpPr>
            <a:spLocks noGrp="1" noChangeArrowheads="1"/>
          </p:cNvSpPr>
          <p:nvPr>
            <p:ph type="body" sz="half" idx="1"/>
          </p:nvPr>
        </p:nvSpPr>
        <p:spPr>
          <a:xfrm>
            <a:off x="228600" y="990600"/>
            <a:ext cx="8915400" cy="5486400"/>
          </a:xfrm>
        </p:spPr>
        <p:txBody>
          <a:bodyPr/>
          <a:lstStyle/>
          <a:p>
            <a:pPr algn="ctr" eaLnBrk="1" hangingPunct="1">
              <a:lnSpc>
                <a:spcPct val="80000"/>
              </a:lnSpc>
              <a:buFontTx/>
              <a:buNone/>
            </a:pPr>
            <a:endParaRPr lang="en-US" sz="2400" b="1" dirty="0">
              <a:ea typeface="ＭＳ Ｐゴシック" pitchFamily="34" charset="-128"/>
            </a:endParaRPr>
          </a:p>
          <a:p>
            <a:pPr algn="ctr" eaLnBrk="1" hangingPunct="1">
              <a:lnSpc>
                <a:spcPct val="80000"/>
              </a:lnSpc>
              <a:buFontTx/>
              <a:buNone/>
            </a:pPr>
            <a:r>
              <a:rPr lang="en-US" sz="2400" b="1" dirty="0" smtClean="0">
                <a:solidFill>
                  <a:schemeClr val="tx1"/>
                </a:solidFill>
                <a:ea typeface="ＭＳ Ｐゴシック" pitchFamily="34" charset="-128"/>
              </a:rPr>
              <a:t>Information not required to review the application but which is necessary to implement the grant.</a:t>
            </a:r>
          </a:p>
          <a:p>
            <a:pPr algn="ctr" eaLnBrk="1" hangingPunct="1">
              <a:lnSpc>
                <a:spcPct val="80000"/>
              </a:lnSpc>
              <a:buFontTx/>
              <a:buNone/>
            </a:pPr>
            <a:endParaRPr lang="en-US" sz="2400" b="1" dirty="0" smtClean="0">
              <a:solidFill>
                <a:schemeClr val="tx1"/>
              </a:solidFill>
              <a:ea typeface="ＭＳ Ｐゴシック" pitchFamily="34" charset="-128"/>
            </a:endParaRPr>
          </a:p>
          <a:p>
            <a:pPr eaLnBrk="1" hangingPunct="1">
              <a:lnSpc>
                <a:spcPct val="80000"/>
              </a:lnSpc>
              <a:spcBef>
                <a:spcPts val="1200"/>
              </a:spcBef>
            </a:pPr>
            <a:r>
              <a:rPr lang="en-US" sz="2800" dirty="0" smtClean="0">
                <a:ea typeface="ＭＳ Ｐゴシック" pitchFamily="34" charset="-128"/>
              </a:rPr>
              <a:t>Certification of Education on Human Subjects</a:t>
            </a:r>
          </a:p>
          <a:p>
            <a:pPr eaLnBrk="1" hangingPunct="1">
              <a:lnSpc>
                <a:spcPct val="80000"/>
              </a:lnSpc>
              <a:spcBef>
                <a:spcPts val="1200"/>
              </a:spcBef>
            </a:pPr>
            <a:r>
              <a:rPr lang="en-US" sz="2800" dirty="0" smtClean="0">
                <a:ea typeface="ＭＳ Ｐゴシック" pitchFamily="34" charset="-128"/>
              </a:rPr>
              <a:t>Institutional Review Board (IRB) approval </a:t>
            </a:r>
          </a:p>
          <a:p>
            <a:pPr lvl="1" eaLnBrk="1" hangingPunct="1">
              <a:lnSpc>
                <a:spcPct val="80000"/>
              </a:lnSpc>
              <a:spcBef>
                <a:spcPts val="1200"/>
              </a:spcBef>
            </a:pPr>
            <a:r>
              <a:rPr lang="en-US" sz="2400" dirty="0" smtClean="0">
                <a:ea typeface="ＭＳ Ｐゴシック" pitchFamily="34" charset="-128"/>
              </a:rPr>
              <a:t>Required within 1 year and before any human subjects research begins.</a:t>
            </a:r>
          </a:p>
          <a:p>
            <a:pPr eaLnBrk="1" hangingPunct="1">
              <a:lnSpc>
                <a:spcPct val="80000"/>
              </a:lnSpc>
              <a:spcBef>
                <a:spcPts val="1200"/>
              </a:spcBef>
            </a:pPr>
            <a:r>
              <a:rPr lang="en-US" sz="2800" dirty="0" smtClean="0">
                <a:ea typeface="ＭＳ Ｐゴシック" pitchFamily="34" charset="-128"/>
              </a:rPr>
              <a:t>Institutional Animal Care and Use Committee (IACUC) Approval </a:t>
            </a:r>
          </a:p>
          <a:p>
            <a:pPr lvl="1" eaLnBrk="1" hangingPunct="1">
              <a:lnSpc>
                <a:spcPct val="80000"/>
              </a:lnSpc>
              <a:spcBef>
                <a:spcPts val="1200"/>
              </a:spcBef>
            </a:pPr>
            <a:r>
              <a:rPr lang="en-US" sz="2400" dirty="0" smtClean="0">
                <a:ea typeface="ＭＳ Ｐゴシック" pitchFamily="34" charset="-128"/>
              </a:rPr>
              <a:t>Required within 3 years and before animal research begins.</a:t>
            </a:r>
          </a:p>
          <a:p>
            <a:pPr eaLnBrk="1" hangingPunct="1">
              <a:lnSpc>
                <a:spcPct val="80000"/>
              </a:lnSpc>
              <a:spcBef>
                <a:spcPts val="1200"/>
              </a:spcBef>
            </a:pPr>
            <a:r>
              <a:rPr lang="en-US" sz="2800" dirty="0" smtClean="0">
                <a:ea typeface="ＭＳ Ｐゴシック" pitchFamily="34" charset="-128"/>
              </a:rPr>
              <a:t>Information on </a:t>
            </a:r>
            <a:r>
              <a:rPr lang="ja-JP" altLang="en-US" sz="2800" dirty="0" smtClean="0">
                <a:ea typeface="ＭＳ Ｐゴシック" pitchFamily="34" charset="-128"/>
              </a:rPr>
              <a:t>“</a:t>
            </a:r>
            <a:r>
              <a:rPr lang="en-US" altLang="ja-JP" sz="2800" dirty="0" smtClean="0">
                <a:ea typeface="ＭＳ Ｐゴシック" pitchFamily="34" charset="-128"/>
              </a:rPr>
              <a:t>Other Support</a:t>
            </a:r>
            <a:r>
              <a:rPr lang="ja-JP" altLang="en-US" sz="2800" dirty="0" smtClean="0">
                <a:ea typeface="ＭＳ Ｐゴシック" pitchFamily="34" charset="-128"/>
              </a:rPr>
              <a:t>”</a:t>
            </a:r>
            <a:r>
              <a:rPr lang="en-US" altLang="ja-JP" sz="2800" dirty="0" smtClean="0">
                <a:ea typeface="ＭＳ Ｐゴシック" pitchFamily="34" charset="-128"/>
              </a:rPr>
              <a:t> received by Key Personnel</a:t>
            </a:r>
            <a:endParaRPr lang="en-US" sz="2800" dirty="0" smtClean="0">
              <a:ea typeface="ＭＳ Ｐゴシック" pitchFamily="34" charset="-128"/>
            </a:endParaRPr>
          </a:p>
        </p:txBody>
      </p:sp>
    </p:spTree>
    <p:extLst>
      <p:ext uri="{BB962C8B-B14F-4D97-AF65-F5344CB8AC3E}">
        <p14:creationId xmlns:p14="http://schemas.microsoft.com/office/powerpoint/2010/main" val="1246531567"/>
      </p:ext>
    </p:extLst>
  </p:cSld>
  <p:clrMapOvr>
    <a:masterClrMapping/>
  </p:clrMapOvr>
  <p:transition>
    <p:wipe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52400" y="0"/>
            <a:ext cx="8991600" cy="914400"/>
          </a:xfrm>
        </p:spPr>
        <p:txBody>
          <a:bodyPr/>
          <a:lstStyle/>
          <a:p>
            <a:pPr algn="r" eaLnBrk="1" hangingPunct="1"/>
            <a:r>
              <a:rPr lang="en-US" dirty="0" smtClean="0">
                <a:ea typeface="ＭＳ Ｐゴシック" pitchFamily="34" charset="-128"/>
              </a:rPr>
              <a:t>Grants Management: Special Issues</a:t>
            </a:r>
          </a:p>
        </p:txBody>
      </p:sp>
      <p:sp>
        <p:nvSpPr>
          <p:cNvPr id="746499" name="Rectangle 3"/>
          <p:cNvSpPr>
            <a:spLocks noGrp="1" noChangeArrowheads="1"/>
          </p:cNvSpPr>
          <p:nvPr>
            <p:ph idx="1"/>
          </p:nvPr>
        </p:nvSpPr>
        <p:spPr>
          <a:xfrm>
            <a:off x="228600" y="1371600"/>
            <a:ext cx="8686800" cy="5105400"/>
          </a:xfrm>
        </p:spPr>
        <p:txBody>
          <a:bodyPr/>
          <a:lstStyle/>
          <a:p>
            <a:pPr eaLnBrk="1" hangingPunct="1">
              <a:spcBef>
                <a:spcPts val="1200"/>
              </a:spcBef>
              <a:buClr>
                <a:srgbClr val="FFFF66"/>
              </a:buClr>
              <a:buFontTx/>
              <a:buNone/>
            </a:pPr>
            <a:r>
              <a:rPr lang="en-US" sz="2400" b="1" dirty="0" smtClean="0">
                <a:solidFill>
                  <a:schemeClr val="tx1"/>
                </a:solidFill>
                <a:ea typeface="ＭＳ Ｐゴシック" pitchFamily="34" charset="-128"/>
              </a:rPr>
              <a:t>For Example:</a:t>
            </a:r>
          </a:p>
          <a:p>
            <a:pPr eaLnBrk="1" hangingPunct="1">
              <a:spcBef>
                <a:spcPts val="1200"/>
              </a:spcBef>
              <a:buClr>
                <a:schemeClr val="accent2"/>
              </a:buClr>
            </a:pPr>
            <a:r>
              <a:rPr lang="en-US" dirty="0" smtClean="0">
                <a:ea typeface="ＭＳ Ｐゴシック" pitchFamily="34" charset="-128"/>
              </a:rPr>
              <a:t>Is there a </a:t>
            </a:r>
            <a:r>
              <a:rPr lang="ja-JP" altLang="en-US" dirty="0" smtClean="0">
                <a:ea typeface="ＭＳ Ｐゴシック" pitchFamily="34" charset="-128"/>
              </a:rPr>
              <a:t>“</a:t>
            </a:r>
            <a:r>
              <a:rPr lang="en-US" altLang="ja-JP" dirty="0" smtClean="0">
                <a:ea typeface="ＭＳ Ｐゴシック" pitchFamily="34" charset="-128"/>
              </a:rPr>
              <a:t>foreign component</a:t>
            </a:r>
            <a:r>
              <a:rPr lang="ja-JP" altLang="en-US" dirty="0" smtClean="0">
                <a:ea typeface="ＭＳ Ｐゴシック" pitchFamily="34" charset="-128"/>
              </a:rPr>
              <a:t>”</a:t>
            </a:r>
            <a:r>
              <a:rPr lang="en-US" altLang="ja-JP" dirty="0" smtClean="0">
                <a:ea typeface="ＭＳ Ｐゴシック" pitchFamily="34" charset="-128"/>
              </a:rPr>
              <a:t> to the grant?</a:t>
            </a:r>
          </a:p>
          <a:p>
            <a:pPr lvl="1" eaLnBrk="1" hangingPunct="1">
              <a:spcBef>
                <a:spcPts val="1200"/>
              </a:spcBef>
              <a:buClr>
                <a:srgbClr val="008000"/>
              </a:buClr>
            </a:pPr>
            <a:r>
              <a:rPr lang="en-US" dirty="0" smtClean="0">
                <a:ea typeface="ＭＳ Ｐゴシック" pitchFamily="34" charset="-128"/>
              </a:rPr>
              <a:t>Includes grants to foreign organizations and grants with activities or consortium partners in foreign countries.</a:t>
            </a:r>
          </a:p>
          <a:p>
            <a:pPr lvl="1" eaLnBrk="1" hangingPunct="1">
              <a:spcBef>
                <a:spcPts val="1200"/>
              </a:spcBef>
              <a:buClr>
                <a:srgbClr val="008000"/>
              </a:buClr>
            </a:pPr>
            <a:r>
              <a:rPr lang="en-US" dirty="0" smtClean="0">
                <a:ea typeface="ＭＳ Ｐゴシック" pitchFamily="34" charset="-128"/>
              </a:rPr>
              <a:t>Require State Department Clearance prior to award. </a:t>
            </a:r>
          </a:p>
          <a:p>
            <a:pPr eaLnBrk="1" hangingPunct="1">
              <a:spcBef>
                <a:spcPts val="1200"/>
              </a:spcBef>
              <a:buClr>
                <a:schemeClr val="accent2"/>
              </a:buClr>
            </a:pPr>
            <a:r>
              <a:rPr lang="en-US" dirty="0" smtClean="0">
                <a:ea typeface="ＭＳ Ｐゴシック" pitchFamily="34" charset="-128"/>
              </a:rPr>
              <a:t>Are there bars to the award?</a:t>
            </a:r>
          </a:p>
          <a:p>
            <a:pPr lvl="1" eaLnBrk="1" hangingPunct="1">
              <a:spcBef>
                <a:spcPts val="1200"/>
              </a:spcBef>
              <a:buClr>
                <a:srgbClr val="008000"/>
              </a:buClr>
            </a:pPr>
            <a:r>
              <a:rPr lang="en-US" dirty="0" smtClean="0">
                <a:ea typeface="ＭＳ Ｐゴシック" pitchFamily="34" charset="-128"/>
              </a:rPr>
              <a:t>Human subjects and animal subjects concerns</a:t>
            </a:r>
          </a:p>
          <a:p>
            <a:pPr lvl="1" eaLnBrk="1" hangingPunct="1">
              <a:spcBef>
                <a:spcPts val="1200"/>
              </a:spcBef>
              <a:buClr>
                <a:srgbClr val="008000"/>
              </a:buClr>
            </a:pPr>
            <a:r>
              <a:rPr lang="en-US" dirty="0" smtClean="0">
                <a:ea typeface="ＭＳ Ｐゴシック" pitchFamily="34" charset="-128"/>
              </a:rPr>
              <a:t>Are there research integrity issues?</a:t>
            </a:r>
          </a:p>
        </p:txBody>
      </p:sp>
    </p:spTree>
    <p:extLst>
      <p:ext uri="{BB962C8B-B14F-4D97-AF65-F5344CB8AC3E}">
        <p14:creationId xmlns:p14="http://schemas.microsoft.com/office/powerpoint/2010/main" val="141684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46499">
                                            <p:txEl>
                                              <p:pRg st="1" end="1"/>
                                            </p:txEl>
                                          </p:spTgt>
                                        </p:tgtEl>
                                        <p:attrNameLst>
                                          <p:attrName>style.visibility</p:attrName>
                                        </p:attrNameLst>
                                      </p:cBhvr>
                                      <p:to>
                                        <p:strVal val="visible"/>
                                      </p:to>
                                    </p:set>
                                    <p:animEffect transition="in" filter="wipe(down)">
                                      <p:cBhvr>
                                        <p:cTn id="7" dur="500"/>
                                        <p:tgtEl>
                                          <p:spTgt spid="746499">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46499">
                                            <p:txEl>
                                              <p:pRg st="2" end="2"/>
                                            </p:txEl>
                                          </p:spTgt>
                                        </p:tgtEl>
                                        <p:attrNameLst>
                                          <p:attrName>style.visibility</p:attrName>
                                        </p:attrNameLst>
                                      </p:cBhvr>
                                      <p:to>
                                        <p:strVal val="visible"/>
                                      </p:to>
                                    </p:set>
                                    <p:animEffect transition="in" filter="wipe(down)">
                                      <p:cBhvr>
                                        <p:cTn id="10" dur="500"/>
                                        <p:tgtEl>
                                          <p:spTgt spid="746499">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46499">
                                            <p:txEl>
                                              <p:pRg st="3" end="3"/>
                                            </p:txEl>
                                          </p:spTgt>
                                        </p:tgtEl>
                                        <p:attrNameLst>
                                          <p:attrName>style.visibility</p:attrName>
                                        </p:attrNameLst>
                                      </p:cBhvr>
                                      <p:to>
                                        <p:strVal val="visible"/>
                                      </p:to>
                                    </p:set>
                                    <p:animEffect transition="in" filter="wipe(down)">
                                      <p:cBhvr>
                                        <p:cTn id="13" dur="500"/>
                                        <p:tgtEl>
                                          <p:spTgt spid="746499">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746499">
                                            <p:txEl>
                                              <p:pRg st="4" end="4"/>
                                            </p:txEl>
                                          </p:spTgt>
                                        </p:tgtEl>
                                        <p:attrNameLst>
                                          <p:attrName>style.visibility</p:attrName>
                                        </p:attrNameLst>
                                      </p:cBhvr>
                                      <p:to>
                                        <p:strVal val="visible"/>
                                      </p:to>
                                    </p:set>
                                    <p:animEffect transition="in" filter="wipe(down)">
                                      <p:cBhvr>
                                        <p:cTn id="18" dur="500"/>
                                        <p:tgtEl>
                                          <p:spTgt spid="746499">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46499">
                                            <p:txEl>
                                              <p:pRg st="5" end="5"/>
                                            </p:txEl>
                                          </p:spTgt>
                                        </p:tgtEl>
                                        <p:attrNameLst>
                                          <p:attrName>style.visibility</p:attrName>
                                        </p:attrNameLst>
                                      </p:cBhvr>
                                      <p:to>
                                        <p:strVal val="visible"/>
                                      </p:to>
                                    </p:set>
                                    <p:animEffect transition="in" filter="wipe(down)">
                                      <p:cBhvr>
                                        <p:cTn id="21" dur="500"/>
                                        <p:tgtEl>
                                          <p:spTgt spid="746499">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46499">
                                            <p:txEl>
                                              <p:pRg st="6" end="6"/>
                                            </p:txEl>
                                          </p:spTgt>
                                        </p:tgtEl>
                                        <p:attrNameLst>
                                          <p:attrName>style.visibility</p:attrName>
                                        </p:attrNameLst>
                                      </p:cBhvr>
                                      <p:to>
                                        <p:strVal val="visible"/>
                                      </p:to>
                                    </p:set>
                                    <p:animEffect transition="in" filter="wipe(down)">
                                      <p:cBhvr>
                                        <p:cTn id="24" dur="500"/>
                                        <p:tgtEl>
                                          <p:spTgt spid="7464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ChangeArrowheads="1"/>
          </p:cNvSpPr>
          <p:nvPr>
            <p:ph type="title"/>
          </p:nvPr>
        </p:nvSpPr>
        <p:spPr>
          <a:xfrm>
            <a:off x="152400" y="152400"/>
            <a:ext cx="8839200" cy="685800"/>
          </a:xfrm>
        </p:spPr>
        <p:txBody>
          <a:bodyPr/>
          <a:lstStyle/>
          <a:p>
            <a:pPr algn="r" eaLnBrk="1" hangingPunct="1">
              <a:defRPr/>
            </a:pPr>
            <a:r>
              <a:rPr lang="en-US" dirty="0">
                <a:ea typeface="+mj-ea"/>
                <a:cs typeface="+mj-cs"/>
              </a:rPr>
              <a:t>Budget Review</a:t>
            </a:r>
          </a:p>
        </p:txBody>
      </p:sp>
      <p:sp>
        <p:nvSpPr>
          <p:cNvPr id="740355" name="Rectangle 3"/>
          <p:cNvSpPr>
            <a:spLocks noGrp="1" noChangeArrowheads="1"/>
          </p:cNvSpPr>
          <p:nvPr>
            <p:ph idx="1"/>
          </p:nvPr>
        </p:nvSpPr>
        <p:spPr>
          <a:xfrm>
            <a:off x="304800" y="1143000"/>
            <a:ext cx="8686800" cy="5105400"/>
          </a:xfrm>
        </p:spPr>
        <p:txBody>
          <a:bodyPr/>
          <a:lstStyle/>
          <a:p>
            <a:pPr eaLnBrk="1" hangingPunct="1">
              <a:lnSpc>
                <a:spcPct val="90000"/>
              </a:lnSpc>
              <a:spcBef>
                <a:spcPts val="1200"/>
              </a:spcBef>
            </a:pPr>
            <a:r>
              <a:rPr lang="en-US" sz="2400" b="1" dirty="0" smtClean="0">
                <a:ea typeface="ＭＳ Ｐゴシック" pitchFamily="34" charset="-128"/>
              </a:rPr>
              <a:t>Correctly applying modular and categorical budgets</a:t>
            </a:r>
            <a:endParaRPr lang="en-US" sz="2400" b="1" dirty="0" smtClean="0">
              <a:ea typeface="ＭＳ Ｐゴシック" pitchFamily="34" charset="-128"/>
              <a:cs typeface="Times New Roman" pitchFamily="18" charset="0"/>
            </a:endParaRPr>
          </a:p>
          <a:p>
            <a:pPr lvl="1" eaLnBrk="1" hangingPunct="1">
              <a:lnSpc>
                <a:spcPct val="90000"/>
              </a:lnSpc>
              <a:spcBef>
                <a:spcPts val="1200"/>
              </a:spcBef>
            </a:pPr>
            <a:r>
              <a:rPr lang="en-US" sz="2400" dirty="0" smtClean="0">
                <a:ea typeface="ＭＳ Ｐゴシック" pitchFamily="34" charset="-128"/>
                <a:cs typeface="Times New Roman" pitchFamily="18" charset="0"/>
              </a:rPr>
              <a:t>Modular budgets reduce burden by eliminating the need for specific budget numbers</a:t>
            </a:r>
          </a:p>
          <a:p>
            <a:pPr lvl="1" eaLnBrk="1" hangingPunct="1">
              <a:lnSpc>
                <a:spcPct val="90000"/>
              </a:lnSpc>
              <a:spcBef>
                <a:spcPts val="1200"/>
              </a:spcBef>
            </a:pPr>
            <a:r>
              <a:rPr lang="en-US" sz="2400" dirty="0" smtClean="0">
                <a:ea typeface="ＭＳ Ｐゴシック" pitchFamily="34" charset="-128"/>
                <a:cs typeface="Times New Roman" pitchFamily="18" charset="0"/>
              </a:rPr>
              <a:t>Available for grants at or below $250,000 per year</a:t>
            </a:r>
          </a:p>
          <a:p>
            <a:pPr lvl="1" eaLnBrk="1" hangingPunct="1">
              <a:lnSpc>
                <a:spcPct val="90000"/>
              </a:lnSpc>
              <a:spcBef>
                <a:spcPts val="1200"/>
              </a:spcBef>
            </a:pPr>
            <a:r>
              <a:rPr lang="en-US" sz="2400" dirty="0" smtClean="0">
                <a:ea typeface="ＭＳ Ｐゴシック" pitchFamily="34" charset="-128"/>
                <a:cs typeface="Times New Roman" pitchFamily="18" charset="0"/>
              </a:rPr>
              <a:t>Grantees awarded grants in </a:t>
            </a:r>
            <a:r>
              <a:rPr lang="ja-JP" altLang="en-US" sz="2400" dirty="0" smtClean="0">
                <a:latin typeface="Tahoma" pitchFamily="34" charset="0"/>
                <a:ea typeface="ＭＳ Ｐゴシック" pitchFamily="34" charset="-128"/>
                <a:cs typeface="Times New Roman" pitchFamily="18" charset="0"/>
              </a:rPr>
              <a:t>“</a:t>
            </a:r>
            <a:r>
              <a:rPr lang="en-US" altLang="ja-JP" sz="2400" dirty="0" smtClean="0">
                <a:ea typeface="ＭＳ Ｐゴシック" pitchFamily="34" charset="-128"/>
                <a:cs typeface="Times New Roman" pitchFamily="18" charset="0"/>
              </a:rPr>
              <a:t>modules</a:t>
            </a:r>
            <a:r>
              <a:rPr lang="ja-JP" altLang="en-US" sz="2400" dirty="0" smtClean="0">
                <a:latin typeface="Tahoma" pitchFamily="34" charset="0"/>
                <a:ea typeface="ＭＳ Ｐゴシック" pitchFamily="34" charset="-128"/>
                <a:cs typeface="Times New Roman" pitchFamily="18" charset="0"/>
              </a:rPr>
              <a:t>”</a:t>
            </a:r>
            <a:r>
              <a:rPr lang="en-US" altLang="ja-JP" sz="2400" dirty="0" smtClean="0">
                <a:ea typeface="ＭＳ Ｐゴシック" pitchFamily="34" charset="-128"/>
                <a:cs typeface="Times New Roman" pitchFamily="18" charset="0"/>
              </a:rPr>
              <a:t> of $25,000</a:t>
            </a:r>
            <a:endParaRPr lang="en-US" altLang="ja-JP" sz="2400" dirty="0" smtClean="0">
              <a:ea typeface="ＭＳ Ｐゴシック" pitchFamily="34" charset="-128"/>
            </a:endParaRPr>
          </a:p>
          <a:p>
            <a:pPr eaLnBrk="1" hangingPunct="1">
              <a:lnSpc>
                <a:spcPct val="90000"/>
              </a:lnSpc>
              <a:spcBef>
                <a:spcPts val="1200"/>
              </a:spcBef>
            </a:pPr>
            <a:r>
              <a:rPr lang="en-US" sz="2400" b="1" dirty="0" smtClean="0">
                <a:ea typeface="ＭＳ Ｐゴシック" pitchFamily="34" charset="-128"/>
              </a:rPr>
              <a:t>Budget Justification </a:t>
            </a:r>
          </a:p>
          <a:p>
            <a:pPr eaLnBrk="1" hangingPunct="1">
              <a:lnSpc>
                <a:spcPct val="90000"/>
              </a:lnSpc>
              <a:spcBef>
                <a:spcPts val="1200"/>
              </a:spcBef>
            </a:pPr>
            <a:r>
              <a:rPr lang="en-US" sz="2400" b="1" dirty="0" smtClean="0">
                <a:ea typeface="ＭＳ Ｐゴシック" pitchFamily="34" charset="-128"/>
              </a:rPr>
              <a:t>Adjustments applied to individual grant awards based on IC financial policies</a:t>
            </a:r>
          </a:p>
          <a:p>
            <a:pPr lvl="1" eaLnBrk="1" hangingPunct="1">
              <a:lnSpc>
                <a:spcPct val="90000"/>
              </a:lnSpc>
              <a:spcBef>
                <a:spcPts val="1200"/>
              </a:spcBef>
            </a:pPr>
            <a:r>
              <a:rPr lang="en-US" sz="2400" dirty="0" smtClean="0">
                <a:ea typeface="ＭＳ Ｐゴシック" pitchFamily="34" charset="-128"/>
              </a:rPr>
              <a:t>Caps on certain types of costs specific to that funding opportunity</a:t>
            </a:r>
          </a:p>
          <a:p>
            <a:pPr lvl="1" eaLnBrk="1" hangingPunct="1">
              <a:lnSpc>
                <a:spcPct val="90000"/>
              </a:lnSpc>
              <a:spcBef>
                <a:spcPts val="1200"/>
              </a:spcBef>
            </a:pPr>
            <a:r>
              <a:rPr lang="en-US" sz="2400" dirty="0" smtClean="0">
                <a:ea typeface="ＭＳ Ｐゴシック" pitchFamily="34" charset="-128"/>
              </a:rPr>
              <a:t>Limits on overall grant funding due to NIH budget constraints.</a:t>
            </a:r>
            <a:endParaRPr lang="en-US" sz="2000" dirty="0" smtClean="0">
              <a:ea typeface="ＭＳ Ｐゴシック" pitchFamily="34" charset="-128"/>
            </a:endParaRPr>
          </a:p>
        </p:txBody>
      </p:sp>
    </p:spTree>
    <p:extLst>
      <p:ext uri="{BB962C8B-B14F-4D97-AF65-F5344CB8AC3E}">
        <p14:creationId xmlns:p14="http://schemas.microsoft.com/office/powerpoint/2010/main" val="189559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40355">
                                            <p:txEl>
                                              <p:pRg st="0" end="0"/>
                                            </p:txEl>
                                          </p:spTgt>
                                        </p:tgtEl>
                                        <p:attrNameLst>
                                          <p:attrName>style.visibility</p:attrName>
                                        </p:attrNameLst>
                                      </p:cBhvr>
                                      <p:to>
                                        <p:strVal val="visible"/>
                                      </p:to>
                                    </p:set>
                                    <p:animEffect transition="in" filter="wipe(down)">
                                      <p:cBhvr>
                                        <p:cTn id="7" dur="500"/>
                                        <p:tgtEl>
                                          <p:spTgt spid="740355">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740355">
                                            <p:txEl>
                                              <p:pRg st="1" end="1"/>
                                            </p:txEl>
                                          </p:spTgt>
                                        </p:tgtEl>
                                        <p:attrNameLst>
                                          <p:attrName>style.visibility</p:attrName>
                                        </p:attrNameLst>
                                      </p:cBhvr>
                                      <p:to>
                                        <p:strVal val="visible"/>
                                      </p:to>
                                    </p:set>
                                    <p:animEffect transition="in" filter="wipe(down)">
                                      <p:cBhvr>
                                        <p:cTn id="10" dur="500"/>
                                        <p:tgtEl>
                                          <p:spTgt spid="740355">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740355">
                                            <p:txEl>
                                              <p:pRg st="2" end="2"/>
                                            </p:txEl>
                                          </p:spTgt>
                                        </p:tgtEl>
                                        <p:attrNameLst>
                                          <p:attrName>style.visibility</p:attrName>
                                        </p:attrNameLst>
                                      </p:cBhvr>
                                      <p:to>
                                        <p:strVal val="visible"/>
                                      </p:to>
                                    </p:set>
                                    <p:animEffect transition="in" filter="wipe(down)">
                                      <p:cBhvr>
                                        <p:cTn id="13" dur="500"/>
                                        <p:tgtEl>
                                          <p:spTgt spid="740355">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740355">
                                            <p:txEl>
                                              <p:pRg st="3" end="3"/>
                                            </p:txEl>
                                          </p:spTgt>
                                        </p:tgtEl>
                                        <p:attrNameLst>
                                          <p:attrName>style.visibility</p:attrName>
                                        </p:attrNameLst>
                                      </p:cBhvr>
                                      <p:to>
                                        <p:strVal val="visible"/>
                                      </p:to>
                                    </p:set>
                                    <p:animEffect transition="in" filter="wipe(down)">
                                      <p:cBhvr>
                                        <p:cTn id="16" dur="500"/>
                                        <p:tgtEl>
                                          <p:spTgt spid="740355">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740355">
                                            <p:txEl>
                                              <p:pRg st="4" end="4"/>
                                            </p:txEl>
                                          </p:spTgt>
                                        </p:tgtEl>
                                        <p:attrNameLst>
                                          <p:attrName>style.visibility</p:attrName>
                                        </p:attrNameLst>
                                      </p:cBhvr>
                                      <p:to>
                                        <p:strVal val="visible"/>
                                      </p:to>
                                    </p:set>
                                    <p:animEffect transition="in" filter="wipe(down)">
                                      <p:cBhvr>
                                        <p:cTn id="21" dur="500"/>
                                        <p:tgtEl>
                                          <p:spTgt spid="740355">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740355">
                                            <p:txEl>
                                              <p:pRg st="5" end="5"/>
                                            </p:txEl>
                                          </p:spTgt>
                                        </p:tgtEl>
                                        <p:attrNameLst>
                                          <p:attrName>style.visibility</p:attrName>
                                        </p:attrNameLst>
                                      </p:cBhvr>
                                      <p:to>
                                        <p:strVal val="visible"/>
                                      </p:to>
                                    </p:set>
                                    <p:animEffect transition="in" filter="wipe(down)">
                                      <p:cBhvr>
                                        <p:cTn id="26" dur="500"/>
                                        <p:tgtEl>
                                          <p:spTgt spid="740355">
                                            <p:txEl>
                                              <p:pRg st="5" end="5"/>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740355">
                                            <p:txEl>
                                              <p:pRg st="6" end="6"/>
                                            </p:txEl>
                                          </p:spTgt>
                                        </p:tgtEl>
                                        <p:attrNameLst>
                                          <p:attrName>style.visibility</p:attrName>
                                        </p:attrNameLst>
                                      </p:cBhvr>
                                      <p:to>
                                        <p:strVal val="visible"/>
                                      </p:to>
                                    </p:set>
                                    <p:animEffect transition="in" filter="wipe(down)">
                                      <p:cBhvr>
                                        <p:cTn id="29" dur="500"/>
                                        <p:tgtEl>
                                          <p:spTgt spid="740355">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740355">
                                            <p:txEl>
                                              <p:pRg st="7" end="7"/>
                                            </p:txEl>
                                          </p:spTgt>
                                        </p:tgtEl>
                                        <p:attrNameLst>
                                          <p:attrName>style.visibility</p:attrName>
                                        </p:attrNameLst>
                                      </p:cBhvr>
                                      <p:to>
                                        <p:strVal val="visible"/>
                                      </p:to>
                                    </p:set>
                                    <p:animEffect transition="in" filter="wipe(down)">
                                      <p:cBhvr>
                                        <p:cTn id="32" dur="500"/>
                                        <p:tgtEl>
                                          <p:spTgt spid="7403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4"/>
          <p:cNvSpPr>
            <a:spLocks noGrp="1" noChangeArrowheads="1"/>
          </p:cNvSpPr>
          <p:nvPr>
            <p:ph type="ctrTitle"/>
          </p:nvPr>
        </p:nvSpPr>
        <p:spPr>
          <a:xfrm>
            <a:off x="457200" y="2362200"/>
            <a:ext cx="8458200" cy="1470025"/>
          </a:xfrm>
        </p:spPr>
        <p:txBody>
          <a:bodyPr/>
          <a:lstStyle/>
          <a:p>
            <a:pPr eaLnBrk="1" hangingPunct="1"/>
            <a:r>
              <a:rPr lang="en-US" dirty="0" smtClean="0">
                <a:ea typeface="ＭＳ Ｐゴシック" pitchFamily="34" charset="-128"/>
              </a:rPr>
              <a:t>The Notice of Award (and after)</a:t>
            </a:r>
          </a:p>
        </p:txBody>
      </p:sp>
      <p:sp>
        <p:nvSpPr>
          <p:cNvPr id="167939" name="Rectangle 5"/>
          <p:cNvSpPr>
            <a:spLocks noGrp="1" noChangeArrowheads="1"/>
          </p:cNvSpPr>
          <p:nvPr>
            <p:ph type="subTitle" idx="1"/>
          </p:nvPr>
        </p:nvSpPr>
        <p:spPr/>
        <p:txBody>
          <a:bodyPr/>
          <a:lstStyle/>
          <a:p>
            <a:pPr eaLnBrk="1" hangingPunct="1"/>
            <a:r>
              <a:rPr lang="en-US" dirty="0" smtClean="0">
                <a:ea typeface="ＭＳ Ｐゴシック" pitchFamily="34" charset="-128"/>
              </a:rPr>
              <a:t>Content and Overview of Terms and Conditions</a:t>
            </a:r>
          </a:p>
        </p:txBody>
      </p:sp>
    </p:spTree>
    <p:extLst>
      <p:ext uri="{BB962C8B-B14F-4D97-AF65-F5344CB8AC3E}">
        <p14:creationId xmlns:p14="http://schemas.microsoft.com/office/powerpoint/2010/main" val="3399637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pPr algn="r" eaLnBrk="1" hangingPunct="1"/>
            <a:r>
              <a:rPr lang="en-US" dirty="0" smtClean="0">
                <a:ea typeface="ＭＳ Ｐゴシック" pitchFamily="34" charset="-128"/>
              </a:rPr>
              <a:t>Notice of Award (</a:t>
            </a:r>
            <a:r>
              <a:rPr lang="en-US" dirty="0" err="1" smtClean="0">
                <a:ea typeface="ＭＳ Ｐゴシック" pitchFamily="34" charset="-128"/>
              </a:rPr>
              <a:t>NoA</a:t>
            </a:r>
            <a:r>
              <a:rPr lang="en-US" dirty="0" smtClean="0">
                <a:ea typeface="ＭＳ Ｐゴシック" pitchFamily="34" charset="-128"/>
              </a:rPr>
              <a:t>): Overview</a:t>
            </a:r>
          </a:p>
        </p:txBody>
      </p:sp>
      <p:sp>
        <p:nvSpPr>
          <p:cNvPr id="752643" name="Text Box 3"/>
          <p:cNvSpPr txBox="1">
            <a:spLocks noChangeArrowheads="1"/>
          </p:cNvSpPr>
          <p:nvPr/>
        </p:nvSpPr>
        <p:spPr bwMode="auto">
          <a:xfrm>
            <a:off x="850900" y="1579562"/>
            <a:ext cx="754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3200" b="1" dirty="0">
                <a:solidFill>
                  <a:prstClr val="black"/>
                </a:solidFill>
                <a:latin typeface="Tahoma" pitchFamily="34" charset="0"/>
                <a:cs typeface="Arial" pitchFamily="34" charset="0"/>
              </a:rPr>
              <a:t>LEGALLY BINDING DOCUMENT</a:t>
            </a:r>
          </a:p>
        </p:txBody>
      </p:sp>
      <p:sp>
        <p:nvSpPr>
          <p:cNvPr id="752644" name="Rectangle 4"/>
          <p:cNvSpPr>
            <a:spLocks noChangeArrowheads="1"/>
          </p:cNvSpPr>
          <p:nvPr/>
        </p:nvSpPr>
        <p:spPr bwMode="auto">
          <a:xfrm>
            <a:off x="355600" y="2763838"/>
            <a:ext cx="8534400" cy="2678113"/>
          </a:xfrm>
          <a:prstGeom prst="rect">
            <a:avLst/>
          </a:prstGeom>
          <a:noFill/>
          <a:ln w="9525">
            <a:noFill/>
            <a:miter lim="800000"/>
            <a:headEnd/>
            <a:tailEnd/>
          </a:ln>
          <a:effectLst/>
        </p:spPr>
        <p:txBody>
          <a:bodyPr>
            <a:spAutoFit/>
          </a:bodyPr>
          <a:lstStyle/>
          <a:p>
            <a:pPr marL="914400" lvl="1">
              <a:buClr>
                <a:srgbClr val="007635"/>
              </a:buClr>
              <a:buFont typeface="Wingdings" pitchFamily="2" charset="2"/>
              <a:buChar char="§"/>
              <a:defRPr/>
            </a:pPr>
            <a:r>
              <a:rPr lang="en-US" sz="2400" b="1" dirty="0">
                <a:solidFill>
                  <a:srgbClr val="007635"/>
                </a:solidFill>
                <a:latin typeface="Arial" charset="0"/>
                <a:cs typeface="Arial" pitchFamily="34" charset="0"/>
              </a:rPr>
              <a:t>  Award Data &amp; Fiscal Information</a:t>
            </a:r>
          </a:p>
          <a:p>
            <a:pPr marL="914400" lvl="1">
              <a:buClr>
                <a:srgbClr val="007635"/>
              </a:buClr>
              <a:buFont typeface="Wingdings" pitchFamily="2" charset="2"/>
              <a:buChar char="§"/>
              <a:defRPr/>
            </a:pPr>
            <a:endParaRPr lang="en-US" sz="2400" b="1" dirty="0">
              <a:solidFill>
                <a:srgbClr val="007635"/>
              </a:solidFill>
              <a:latin typeface="Arial" charset="0"/>
              <a:cs typeface="Arial" pitchFamily="34" charset="0"/>
            </a:endParaRPr>
          </a:p>
          <a:p>
            <a:pPr marL="914400" lvl="1">
              <a:buClr>
                <a:srgbClr val="007635"/>
              </a:buClr>
              <a:buFont typeface="Wingdings" pitchFamily="2" charset="2"/>
              <a:buChar char="§"/>
              <a:defRPr/>
            </a:pPr>
            <a:r>
              <a:rPr lang="en-US" sz="2400" b="1" dirty="0">
                <a:solidFill>
                  <a:srgbClr val="007635"/>
                </a:solidFill>
                <a:latin typeface="Arial" charset="0"/>
                <a:cs typeface="Arial" pitchFamily="34" charset="0"/>
              </a:rPr>
              <a:t>  Grant Payment Information</a:t>
            </a:r>
          </a:p>
          <a:p>
            <a:pPr marL="914400" lvl="1">
              <a:buClr>
                <a:srgbClr val="007635"/>
              </a:buClr>
              <a:buFont typeface="Wingdings" pitchFamily="2" charset="2"/>
              <a:buChar char="§"/>
              <a:defRPr/>
            </a:pPr>
            <a:endParaRPr lang="en-US" sz="2400" b="1" dirty="0">
              <a:solidFill>
                <a:srgbClr val="007635"/>
              </a:solidFill>
              <a:latin typeface="Arial" charset="0"/>
              <a:cs typeface="Arial" pitchFamily="34" charset="0"/>
            </a:endParaRPr>
          </a:p>
          <a:p>
            <a:pPr marL="914400" lvl="1">
              <a:buClr>
                <a:srgbClr val="007635"/>
              </a:buClr>
              <a:buFont typeface="Wingdings" pitchFamily="2" charset="2"/>
              <a:buChar char="§"/>
              <a:defRPr/>
            </a:pPr>
            <a:r>
              <a:rPr lang="en-US" sz="2400" b="1" dirty="0">
                <a:solidFill>
                  <a:srgbClr val="007635"/>
                </a:solidFill>
                <a:latin typeface="Arial" charset="0"/>
                <a:cs typeface="Arial" pitchFamily="34" charset="0"/>
              </a:rPr>
              <a:t>  OIG* Hotline Information</a:t>
            </a:r>
          </a:p>
          <a:p>
            <a:pPr marL="914400" lvl="1">
              <a:buClr>
                <a:srgbClr val="007635"/>
              </a:buClr>
              <a:buFont typeface="Wingdings" pitchFamily="2" charset="2"/>
              <a:buChar char="§"/>
              <a:defRPr/>
            </a:pPr>
            <a:endParaRPr lang="en-US" sz="2400" b="1" dirty="0">
              <a:solidFill>
                <a:srgbClr val="007635"/>
              </a:solidFill>
              <a:latin typeface="Arial" charset="0"/>
              <a:cs typeface="Arial" pitchFamily="34" charset="0"/>
            </a:endParaRPr>
          </a:p>
          <a:p>
            <a:pPr marL="914400" lvl="1">
              <a:buClr>
                <a:srgbClr val="007635"/>
              </a:buClr>
              <a:buFont typeface="Wingdings" pitchFamily="2" charset="2"/>
              <a:buChar char="§"/>
              <a:defRPr/>
            </a:pPr>
            <a:r>
              <a:rPr lang="en-US" sz="2400" b="1" dirty="0">
                <a:solidFill>
                  <a:srgbClr val="007635"/>
                </a:solidFill>
                <a:latin typeface="Arial" charset="0"/>
                <a:cs typeface="Arial" pitchFamily="34" charset="0"/>
              </a:rPr>
              <a:t>  Terms and Conditions</a:t>
            </a:r>
          </a:p>
        </p:txBody>
      </p:sp>
      <p:sp>
        <p:nvSpPr>
          <p:cNvPr id="168965" name="Text Box 5"/>
          <p:cNvSpPr txBox="1">
            <a:spLocks noChangeArrowheads="1"/>
          </p:cNvSpPr>
          <p:nvPr/>
        </p:nvSpPr>
        <p:spPr bwMode="auto">
          <a:xfrm>
            <a:off x="381000" y="6096000"/>
            <a:ext cx="453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400">
                <a:solidFill>
                  <a:prstClr val="black"/>
                </a:solidFill>
                <a:cs typeface="Arial" pitchFamily="34" charset="0"/>
              </a:rPr>
              <a:t>* Office of the Inspector General</a:t>
            </a:r>
          </a:p>
        </p:txBody>
      </p:sp>
    </p:spTree>
    <p:extLst>
      <p:ext uri="{BB962C8B-B14F-4D97-AF65-F5344CB8AC3E}">
        <p14:creationId xmlns:p14="http://schemas.microsoft.com/office/powerpoint/2010/main" val="165344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Effect transition="in" filter="fade">
                                      <p:cBhvr>
                                        <p:cTn id="7" dur="2000"/>
                                        <p:tgtEl>
                                          <p:spTgt spid="7526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a:xfrm>
            <a:off x="304800" y="152400"/>
            <a:ext cx="8686800" cy="808038"/>
          </a:xfrm>
        </p:spPr>
        <p:txBody>
          <a:bodyPr/>
          <a:lstStyle/>
          <a:p>
            <a:pPr algn="r"/>
            <a:r>
              <a:rPr lang="en-US" dirty="0" smtClean="0">
                <a:ea typeface="ＭＳ Ｐゴシック" pitchFamily="34" charset="-128"/>
              </a:rPr>
              <a:t>NGA Special Terms and Conditions</a:t>
            </a:r>
          </a:p>
        </p:txBody>
      </p:sp>
      <p:sp>
        <p:nvSpPr>
          <p:cNvPr id="169987" name="Rectangle 3"/>
          <p:cNvSpPr>
            <a:spLocks noGrp="1" noChangeArrowheads="1"/>
          </p:cNvSpPr>
          <p:nvPr>
            <p:ph idx="1"/>
          </p:nvPr>
        </p:nvSpPr>
        <p:spPr>
          <a:xfrm>
            <a:off x="228600" y="1524000"/>
            <a:ext cx="8686800" cy="3886200"/>
          </a:xfrm>
        </p:spPr>
        <p:txBody>
          <a:bodyPr/>
          <a:lstStyle/>
          <a:p>
            <a:pPr>
              <a:buFont typeface="Wingdings" pitchFamily="2" charset="2"/>
              <a:buNone/>
            </a:pPr>
            <a:r>
              <a:rPr lang="en-US" sz="3600" b="1" dirty="0" smtClean="0">
                <a:ea typeface="ＭＳ Ｐゴシック" pitchFamily="34" charset="-128"/>
              </a:rPr>
              <a:t>IC Specific Terms and Conditions</a:t>
            </a:r>
          </a:p>
          <a:p>
            <a:pPr lvl="1"/>
            <a:r>
              <a:rPr lang="en-US" sz="3200" dirty="0" smtClean="0">
                <a:ea typeface="ＭＳ Ｐゴシック" pitchFamily="34" charset="-128"/>
              </a:rPr>
              <a:t>Cooperative agreement</a:t>
            </a:r>
          </a:p>
          <a:p>
            <a:pPr lvl="1"/>
            <a:r>
              <a:rPr lang="en-US" sz="3200" dirty="0" smtClean="0">
                <a:ea typeface="ＭＳ Ｐゴシック" pitchFamily="34" charset="-128"/>
              </a:rPr>
              <a:t>Requirement terms</a:t>
            </a:r>
          </a:p>
          <a:p>
            <a:pPr lvl="1"/>
            <a:r>
              <a:rPr lang="en-US" sz="3200" dirty="0" smtClean="0">
                <a:ea typeface="ＭＳ Ｐゴシック" pitchFamily="34" charset="-128"/>
              </a:rPr>
              <a:t>Restrictive terms</a:t>
            </a:r>
          </a:p>
          <a:p>
            <a:pPr lvl="1"/>
            <a:r>
              <a:rPr lang="en-US" sz="3200" dirty="0" smtClean="0">
                <a:ea typeface="ＭＳ Ｐゴシック" pitchFamily="34" charset="-128"/>
              </a:rPr>
              <a:t>Information items</a:t>
            </a:r>
          </a:p>
          <a:p>
            <a:pPr lvl="1"/>
            <a:r>
              <a:rPr lang="en-US" sz="3200" dirty="0" smtClean="0">
                <a:ea typeface="ＭＳ Ｐゴシック" pitchFamily="34" charset="-128"/>
              </a:rPr>
              <a:t>Sharing data or animal models</a:t>
            </a:r>
          </a:p>
        </p:txBody>
      </p:sp>
    </p:spTree>
    <p:extLst>
      <p:ext uri="{BB962C8B-B14F-4D97-AF65-F5344CB8AC3E}">
        <p14:creationId xmlns:p14="http://schemas.microsoft.com/office/powerpoint/2010/main" val="2492270063"/>
      </p:ext>
    </p:extLst>
  </p:cSld>
  <p:clrMapOvr>
    <a:masterClrMapping/>
  </p:clrMapOvr>
  <p:transition advTm="40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1627A0-52BE-49C3-90CB-787EE860760A}" type="slidenum">
              <a:rPr lang="en-US" smtClean="0">
                <a:solidFill>
                  <a:prstClr val="black"/>
                </a:solidFill>
              </a:rPr>
              <a:pPr>
                <a:defRPr/>
              </a:pPr>
              <a:t>14</a:t>
            </a:fld>
            <a:endParaRPr lang="en-US" dirty="0">
              <a:solidFill>
                <a:prstClr val="black"/>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077199" cy="605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90623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0" y="152400"/>
            <a:ext cx="9144000" cy="1219200"/>
          </a:xfrm>
        </p:spPr>
        <p:txBody>
          <a:bodyPr/>
          <a:lstStyle/>
          <a:p>
            <a:pPr algn="r" eaLnBrk="1" hangingPunct="1"/>
            <a:r>
              <a:rPr lang="en-US" b="1" dirty="0" smtClean="0">
                <a:ea typeface="ＭＳ Ｐゴシック" pitchFamily="34" charset="-128"/>
              </a:rPr>
              <a:t>Grantee Acceptance</a:t>
            </a:r>
          </a:p>
        </p:txBody>
      </p:sp>
      <p:sp>
        <p:nvSpPr>
          <p:cNvPr id="754691" name="Rectangle 3"/>
          <p:cNvSpPr>
            <a:spLocks noGrp="1" noChangeArrowheads="1"/>
          </p:cNvSpPr>
          <p:nvPr>
            <p:ph type="body" sz="half" idx="1"/>
          </p:nvPr>
        </p:nvSpPr>
        <p:spPr>
          <a:xfrm>
            <a:off x="609600" y="1981200"/>
            <a:ext cx="8153400" cy="3886200"/>
          </a:xfrm>
        </p:spPr>
        <p:txBody>
          <a:bodyPr/>
          <a:lstStyle/>
          <a:p>
            <a:pPr marL="55563" indent="-55563" eaLnBrk="1" hangingPunct="1">
              <a:buFontTx/>
              <a:buNone/>
              <a:defRPr/>
            </a:pPr>
            <a:endParaRPr lang="en-US" b="1" dirty="0" smtClean="0">
              <a:ea typeface="+mn-ea"/>
              <a:cs typeface="+mn-cs"/>
            </a:endParaRPr>
          </a:p>
          <a:p>
            <a:pPr marL="55563" indent="-55563" eaLnBrk="1" hangingPunct="1">
              <a:buFontTx/>
              <a:buNone/>
              <a:defRPr/>
            </a:pPr>
            <a:r>
              <a:rPr lang="en-US" b="1" dirty="0" smtClean="0">
                <a:ea typeface="+mn-ea"/>
                <a:cs typeface="+mn-cs"/>
              </a:rPr>
              <a:t>The </a:t>
            </a:r>
            <a:r>
              <a:rPr lang="en-US" b="1" dirty="0">
                <a:ea typeface="+mn-ea"/>
                <a:cs typeface="+mn-cs"/>
              </a:rPr>
              <a:t>grantee indicates acceptance of </a:t>
            </a:r>
            <a:r>
              <a:rPr lang="en-US" b="1" dirty="0" smtClean="0">
                <a:ea typeface="+mn-ea"/>
                <a:cs typeface="+mn-cs"/>
              </a:rPr>
              <a:t>the terms </a:t>
            </a:r>
            <a:r>
              <a:rPr lang="en-US" b="1" dirty="0">
                <a:ea typeface="+mn-ea"/>
                <a:cs typeface="+mn-cs"/>
              </a:rPr>
              <a:t>and conditions of the award </a:t>
            </a:r>
            <a:r>
              <a:rPr lang="en-US" b="1" dirty="0" smtClean="0">
                <a:ea typeface="+mn-ea"/>
                <a:cs typeface="+mn-cs"/>
              </a:rPr>
              <a:t>by</a:t>
            </a:r>
            <a:endParaRPr lang="en-US" sz="1200" b="1" dirty="0" smtClean="0">
              <a:ea typeface="+mn-ea"/>
              <a:cs typeface="+mn-cs"/>
            </a:endParaRPr>
          </a:p>
          <a:p>
            <a:pPr marL="55563" indent="-55563" eaLnBrk="1" hangingPunct="1">
              <a:buFontTx/>
              <a:buNone/>
              <a:defRPr/>
            </a:pPr>
            <a:r>
              <a:rPr lang="en-US" sz="1200" b="1" dirty="0" smtClean="0">
                <a:ea typeface="+mn-ea"/>
                <a:cs typeface="+mn-cs"/>
              </a:rPr>
              <a:t> </a:t>
            </a:r>
          </a:p>
          <a:p>
            <a:pPr eaLnBrk="1" hangingPunct="1">
              <a:buFontTx/>
              <a:buNone/>
              <a:defRPr/>
            </a:pPr>
            <a:r>
              <a:rPr lang="en-US" sz="3200" b="1" dirty="0" smtClean="0">
                <a:solidFill>
                  <a:srgbClr val="008000"/>
                </a:solidFill>
                <a:ea typeface="+mn-ea"/>
                <a:cs typeface="+mn-cs"/>
              </a:rPr>
              <a:t>drawing </a:t>
            </a:r>
            <a:r>
              <a:rPr lang="en-US" sz="3200" b="1" dirty="0">
                <a:solidFill>
                  <a:srgbClr val="008000"/>
                </a:solidFill>
                <a:ea typeface="+mn-ea"/>
                <a:cs typeface="+mn-cs"/>
              </a:rPr>
              <a:t>down funds against the grant</a:t>
            </a:r>
            <a:r>
              <a:rPr lang="en-US" sz="3200" b="1" dirty="0">
                <a:ea typeface="+mn-ea"/>
                <a:cs typeface="+mn-cs"/>
              </a:rPr>
              <a:t> </a:t>
            </a:r>
            <a:endParaRPr lang="en-US" sz="3200" b="1" dirty="0" smtClean="0">
              <a:ea typeface="+mn-ea"/>
              <a:cs typeface="+mn-cs"/>
            </a:endParaRPr>
          </a:p>
          <a:p>
            <a:pPr eaLnBrk="1" hangingPunct="1">
              <a:buFontTx/>
              <a:buNone/>
              <a:defRPr/>
            </a:pPr>
            <a:endParaRPr lang="en-US" sz="1200" b="1" dirty="0" smtClean="0">
              <a:ea typeface="+mn-ea"/>
              <a:cs typeface="+mn-cs"/>
            </a:endParaRPr>
          </a:p>
          <a:p>
            <a:pPr eaLnBrk="1" hangingPunct="1">
              <a:buFontTx/>
              <a:buNone/>
              <a:defRPr/>
            </a:pPr>
            <a:r>
              <a:rPr lang="en-US" b="1" dirty="0" smtClean="0">
                <a:ea typeface="+mn-ea"/>
                <a:cs typeface="+mn-cs"/>
              </a:rPr>
              <a:t>from </a:t>
            </a:r>
            <a:r>
              <a:rPr lang="en-US" b="1" dirty="0">
                <a:ea typeface="+mn-ea"/>
                <a:cs typeface="+mn-cs"/>
              </a:rPr>
              <a:t>the Payment Management System.</a:t>
            </a:r>
          </a:p>
        </p:txBody>
      </p:sp>
    </p:spTree>
    <p:extLst>
      <p:ext uri="{BB962C8B-B14F-4D97-AF65-F5344CB8AC3E}">
        <p14:creationId xmlns:p14="http://schemas.microsoft.com/office/powerpoint/2010/main" val="3535261691"/>
      </p:ext>
    </p:extLst>
  </p:cSld>
  <p:clrMapOvr>
    <a:masterClrMapping/>
  </p:clrMapOvr>
  <p:transition>
    <p:wipe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pPr algn="r" eaLnBrk="1" hangingPunct="1"/>
            <a:r>
              <a:rPr lang="en-US" dirty="0" smtClean="0">
                <a:ea typeface="ＭＳ Ｐゴシック" pitchFamily="34" charset="-128"/>
              </a:rPr>
              <a:t>After the Award…</a:t>
            </a:r>
          </a:p>
        </p:txBody>
      </p:sp>
      <p:sp>
        <p:nvSpPr>
          <p:cNvPr id="758787" name="Rectangle 3"/>
          <p:cNvSpPr>
            <a:spLocks noGrp="1" noChangeArrowheads="1"/>
          </p:cNvSpPr>
          <p:nvPr>
            <p:ph idx="1"/>
          </p:nvPr>
        </p:nvSpPr>
        <p:spPr>
          <a:xfrm>
            <a:off x="533400" y="1524000"/>
            <a:ext cx="8229600" cy="4876800"/>
          </a:xfrm>
        </p:spPr>
        <p:txBody>
          <a:bodyPr/>
          <a:lstStyle/>
          <a:p>
            <a:pPr eaLnBrk="1" hangingPunct="1">
              <a:lnSpc>
                <a:spcPct val="90000"/>
              </a:lnSpc>
              <a:spcBef>
                <a:spcPts val="1200"/>
              </a:spcBef>
            </a:pPr>
            <a:r>
              <a:rPr lang="en-US" dirty="0" smtClean="0">
                <a:ea typeface="ＭＳ Ｐゴシック" pitchFamily="34" charset="-128"/>
              </a:rPr>
              <a:t>Administrative and Fiscal Monitoring Requirements</a:t>
            </a:r>
          </a:p>
          <a:p>
            <a:pPr lvl="1" eaLnBrk="1" hangingPunct="1">
              <a:lnSpc>
                <a:spcPct val="90000"/>
              </a:lnSpc>
              <a:spcBef>
                <a:spcPts val="1200"/>
              </a:spcBef>
            </a:pPr>
            <a:r>
              <a:rPr lang="en-US" dirty="0" smtClean="0">
                <a:ea typeface="ＭＳ Ｐゴシック" pitchFamily="34" charset="-128"/>
              </a:rPr>
              <a:t>Annual Progress Report </a:t>
            </a:r>
          </a:p>
          <a:p>
            <a:pPr lvl="1" eaLnBrk="1" hangingPunct="1">
              <a:lnSpc>
                <a:spcPct val="90000"/>
              </a:lnSpc>
              <a:spcBef>
                <a:spcPts val="1200"/>
              </a:spcBef>
              <a:buFontTx/>
              <a:buNone/>
            </a:pPr>
            <a:r>
              <a:rPr lang="en-US" dirty="0" smtClean="0">
                <a:ea typeface="ＭＳ Ｐゴシック" pitchFamily="34" charset="-128"/>
              </a:rPr>
              <a:t>	</a:t>
            </a:r>
            <a:r>
              <a:rPr lang="en-US" i="1" dirty="0" smtClean="0">
                <a:solidFill>
                  <a:srgbClr val="0066CC"/>
                </a:solidFill>
                <a:ea typeface="ＭＳ Ｐゴシック" pitchFamily="34" charset="-128"/>
              </a:rPr>
              <a:t>RPPR</a:t>
            </a:r>
          </a:p>
          <a:p>
            <a:pPr lvl="1" eaLnBrk="1" hangingPunct="1">
              <a:lnSpc>
                <a:spcPct val="90000"/>
              </a:lnSpc>
              <a:spcBef>
                <a:spcPts val="1200"/>
              </a:spcBef>
            </a:pPr>
            <a:r>
              <a:rPr lang="en-US" dirty="0" smtClean="0">
                <a:ea typeface="ＭＳ Ｐゴシック" pitchFamily="34" charset="-128"/>
              </a:rPr>
              <a:t>Annual Financial Status Reports (FSR)</a:t>
            </a:r>
          </a:p>
          <a:p>
            <a:pPr lvl="1" eaLnBrk="1" hangingPunct="1">
              <a:lnSpc>
                <a:spcPct val="90000"/>
              </a:lnSpc>
              <a:spcBef>
                <a:spcPts val="1200"/>
              </a:spcBef>
            </a:pPr>
            <a:r>
              <a:rPr lang="en-US" dirty="0" smtClean="0">
                <a:ea typeface="ＭＳ Ｐゴシック" pitchFamily="34" charset="-128"/>
              </a:rPr>
              <a:t>Invention Reporting</a:t>
            </a:r>
          </a:p>
          <a:p>
            <a:pPr lvl="1" eaLnBrk="1" hangingPunct="1">
              <a:lnSpc>
                <a:spcPct val="90000"/>
              </a:lnSpc>
              <a:spcBef>
                <a:spcPts val="1200"/>
              </a:spcBef>
            </a:pPr>
            <a:r>
              <a:rPr lang="en-US" dirty="0" smtClean="0">
                <a:ea typeface="ＭＳ Ｐゴシック" pitchFamily="34" charset="-128"/>
              </a:rPr>
              <a:t>Yearly Audits (as applicable)</a:t>
            </a:r>
          </a:p>
          <a:p>
            <a:pPr lvl="1" eaLnBrk="1" hangingPunct="1">
              <a:lnSpc>
                <a:spcPct val="90000"/>
              </a:lnSpc>
              <a:spcBef>
                <a:spcPts val="1200"/>
              </a:spcBef>
            </a:pPr>
            <a:r>
              <a:rPr lang="en-US" dirty="0" smtClean="0">
                <a:ea typeface="ＭＳ Ｐゴシック" pitchFamily="34" charset="-128"/>
              </a:rPr>
              <a:t>Final Closeout Reports</a:t>
            </a:r>
          </a:p>
        </p:txBody>
      </p:sp>
    </p:spTree>
    <p:extLst>
      <p:ext uri="{BB962C8B-B14F-4D97-AF65-F5344CB8AC3E}">
        <p14:creationId xmlns:p14="http://schemas.microsoft.com/office/powerpoint/2010/main" val="289300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8787">
                                            <p:txEl>
                                              <p:pRg st="1" end="1"/>
                                            </p:txEl>
                                          </p:spTgt>
                                        </p:tgtEl>
                                        <p:attrNameLst>
                                          <p:attrName>style.visibility</p:attrName>
                                        </p:attrNameLst>
                                      </p:cBhvr>
                                      <p:to>
                                        <p:strVal val="visible"/>
                                      </p:to>
                                    </p:set>
                                    <p:animEffect transition="in" filter="dissolve">
                                      <p:cBhvr>
                                        <p:cTn id="7" dur="500"/>
                                        <p:tgtEl>
                                          <p:spTgt spid="75878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58787">
                                            <p:txEl>
                                              <p:pRg st="2" end="2"/>
                                            </p:txEl>
                                          </p:spTgt>
                                        </p:tgtEl>
                                        <p:attrNameLst>
                                          <p:attrName>style.visibility</p:attrName>
                                        </p:attrNameLst>
                                      </p:cBhvr>
                                      <p:to>
                                        <p:strVal val="visible"/>
                                      </p:to>
                                    </p:set>
                                    <p:animEffect transition="in" filter="dissolve">
                                      <p:cBhvr>
                                        <p:cTn id="10" dur="500"/>
                                        <p:tgtEl>
                                          <p:spTgt spid="75878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58787">
                                            <p:txEl>
                                              <p:pRg st="3" end="3"/>
                                            </p:txEl>
                                          </p:spTgt>
                                        </p:tgtEl>
                                        <p:attrNameLst>
                                          <p:attrName>style.visibility</p:attrName>
                                        </p:attrNameLst>
                                      </p:cBhvr>
                                      <p:to>
                                        <p:strVal val="visible"/>
                                      </p:to>
                                    </p:set>
                                    <p:animEffect transition="in" filter="dissolve">
                                      <p:cBhvr>
                                        <p:cTn id="15" dur="1000"/>
                                        <p:tgtEl>
                                          <p:spTgt spid="758787">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758787">
                                            <p:txEl>
                                              <p:pRg st="4" end="4"/>
                                            </p:txEl>
                                          </p:spTgt>
                                        </p:tgtEl>
                                        <p:attrNameLst>
                                          <p:attrName>style.visibility</p:attrName>
                                        </p:attrNameLst>
                                      </p:cBhvr>
                                      <p:to>
                                        <p:strVal val="visible"/>
                                      </p:to>
                                    </p:set>
                                    <p:animEffect transition="in" filter="dissolve">
                                      <p:cBhvr>
                                        <p:cTn id="20" dur="1000"/>
                                        <p:tgtEl>
                                          <p:spTgt spid="758787">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758787">
                                            <p:txEl>
                                              <p:pRg st="5" end="5"/>
                                            </p:txEl>
                                          </p:spTgt>
                                        </p:tgtEl>
                                        <p:attrNameLst>
                                          <p:attrName>style.visibility</p:attrName>
                                        </p:attrNameLst>
                                      </p:cBhvr>
                                      <p:to>
                                        <p:strVal val="visible"/>
                                      </p:to>
                                    </p:set>
                                    <p:animEffect transition="in" filter="dissolve">
                                      <p:cBhvr>
                                        <p:cTn id="25" dur="1000"/>
                                        <p:tgtEl>
                                          <p:spTgt spid="758787">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758787">
                                            <p:txEl>
                                              <p:pRg st="6" end="6"/>
                                            </p:txEl>
                                          </p:spTgt>
                                        </p:tgtEl>
                                        <p:attrNameLst>
                                          <p:attrName>style.visibility</p:attrName>
                                        </p:attrNameLst>
                                      </p:cBhvr>
                                      <p:to>
                                        <p:strVal val="visible"/>
                                      </p:to>
                                    </p:set>
                                    <p:animEffect transition="in" filter="dissolve">
                                      <p:cBhvr>
                                        <p:cTn id="30" dur="1000"/>
                                        <p:tgtEl>
                                          <p:spTgt spid="758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0" y="0"/>
            <a:ext cx="9144000" cy="2971800"/>
          </a:xfrm>
          <a:prstGeom prst="rect">
            <a:avLst/>
          </a:prstGeom>
          <a:solidFill>
            <a:srgbClr val="0000FF">
              <a:alpha val="5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73059" name="Rectangle 3"/>
          <p:cNvSpPr>
            <a:spLocks noChangeArrowheads="1"/>
          </p:cNvSpPr>
          <p:nvPr/>
        </p:nvSpPr>
        <p:spPr bwMode="auto">
          <a:xfrm>
            <a:off x="0" y="2895600"/>
            <a:ext cx="9144000" cy="1066800"/>
          </a:xfrm>
          <a:prstGeom prst="rect">
            <a:avLst/>
          </a:prstGeom>
          <a:solidFill>
            <a:srgbClr val="0000FF">
              <a:alpha val="6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73060" name="Rectangle 4"/>
          <p:cNvSpPr>
            <a:spLocks noChangeArrowheads="1"/>
          </p:cNvSpPr>
          <p:nvPr/>
        </p:nvSpPr>
        <p:spPr bwMode="auto">
          <a:xfrm>
            <a:off x="0" y="3962400"/>
            <a:ext cx="9144000" cy="2895600"/>
          </a:xfrm>
          <a:prstGeom prst="rect">
            <a:avLst/>
          </a:prstGeom>
          <a:solidFill>
            <a:srgbClr val="0000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819653" name="Rectangle 5"/>
          <p:cNvSpPr>
            <a:spLocks noGrp="1" noChangeArrowheads="1"/>
          </p:cNvSpPr>
          <p:nvPr>
            <p:ph type="title"/>
          </p:nvPr>
        </p:nvSpPr>
        <p:spPr>
          <a:xfrm>
            <a:off x="0" y="25400"/>
            <a:ext cx="9144000" cy="736600"/>
          </a:xfrm>
        </p:spPr>
        <p:style>
          <a:lnRef idx="1">
            <a:schemeClr val="accent3"/>
          </a:lnRef>
          <a:fillRef idx="2">
            <a:schemeClr val="accent3"/>
          </a:fillRef>
          <a:effectRef idx="1">
            <a:schemeClr val="accent3"/>
          </a:effectRef>
          <a:fontRef idx="minor">
            <a:schemeClr val="dk1"/>
          </a:fontRef>
        </p:style>
        <p:txBody>
          <a:bodyPr/>
          <a:lstStyle/>
          <a:p>
            <a:pPr algn="r" eaLnBrk="1" hangingPunct="1">
              <a:defRPr/>
            </a:pPr>
            <a:r>
              <a:rPr lang="en-US" sz="4000" i="0" dirty="0" smtClean="0">
                <a:solidFill>
                  <a:srgbClr val="0033CC"/>
                </a:solidFill>
                <a:effectLst/>
                <a:latin typeface="Arial" panose="020B0604020202020204" pitchFamily="34" charset="0"/>
                <a:ea typeface="ＭＳ Ｐゴシック" pitchFamily="34" charset="-128"/>
                <a:cs typeface="Arial" panose="020B0604020202020204" pitchFamily="34" charset="0"/>
              </a:rPr>
              <a:t>Overview of NIH Grants Process</a:t>
            </a:r>
          </a:p>
        </p:txBody>
      </p:sp>
      <p:sp>
        <p:nvSpPr>
          <p:cNvPr id="1819654" name="Text Box 6"/>
          <p:cNvSpPr txBox="1">
            <a:spLocks noChangeArrowheads="1"/>
          </p:cNvSpPr>
          <p:nvPr/>
        </p:nvSpPr>
        <p:spPr bwMode="auto">
          <a:xfrm>
            <a:off x="6019800" y="1828800"/>
            <a:ext cx="2438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Initiates research idea and prepares application</a:t>
            </a:r>
          </a:p>
        </p:txBody>
      </p:sp>
      <p:sp>
        <p:nvSpPr>
          <p:cNvPr id="1819655" name="Text Box 7"/>
          <p:cNvSpPr txBox="1">
            <a:spLocks noChangeArrowheads="1"/>
          </p:cNvSpPr>
          <p:nvPr/>
        </p:nvSpPr>
        <p:spPr bwMode="auto">
          <a:xfrm>
            <a:off x="6172200" y="29718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Submits application</a:t>
            </a:r>
          </a:p>
        </p:txBody>
      </p:sp>
      <p:sp>
        <p:nvSpPr>
          <p:cNvPr id="1819656" name="Text Box 8"/>
          <p:cNvSpPr txBox="1">
            <a:spLocks noChangeArrowheads="1"/>
          </p:cNvSpPr>
          <p:nvPr/>
        </p:nvSpPr>
        <p:spPr bwMode="auto">
          <a:xfrm>
            <a:off x="6096000" y="4038600"/>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NIH Center for Scientific Review assigns to Institute/Center or to CSR study section</a:t>
            </a:r>
          </a:p>
        </p:txBody>
      </p:sp>
      <p:sp>
        <p:nvSpPr>
          <p:cNvPr id="1819657" name="Text Box 9"/>
          <p:cNvSpPr txBox="1">
            <a:spLocks noChangeArrowheads="1"/>
          </p:cNvSpPr>
          <p:nvPr/>
        </p:nvSpPr>
        <p:spPr bwMode="auto">
          <a:xfrm>
            <a:off x="6705600" y="5667375"/>
            <a:ext cx="2590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Integrated Review Group (IC or CSR) evaluates               for scientific merit</a:t>
            </a:r>
          </a:p>
        </p:txBody>
      </p:sp>
      <p:sp>
        <p:nvSpPr>
          <p:cNvPr id="1819658" name="AutoShape 10"/>
          <p:cNvSpPr>
            <a:spLocks noChangeArrowheads="1"/>
          </p:cNvSpPr>
          <p:nvPr/>
        </p:nvSpPr>
        <p:spPr bwMode="auto">
          <a:xfrm rot="-2315124">
            <a:off x="6553200" y="27432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59" name="Text Box 11"/>
          <p:cNvSpPr txBox="1">
            <a:spLocks noChangeArrowheads="1"/>
          </p:cNvSpPr>
          <p:nvPr/>
        </p:nvSpPr>
        <p:spPr bwMode="auto">
          <a:xfrm>
            <a:off x="4648200" y="5667375"/>
            <a:ext cx="228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2</a:t>
            </a:r>
            <a:r>
              <a:rPr lang="en-US" b="1" baseline="30000" smtClean="0">
                <a:solidFill>
                  <a:srgbClr val="FFFFFF"/>
                </a:solidFill>
                <a:latin typeface="Tahoma" pitchFamily="34" charset="0"/>
                <a:cs typeface="Arial" pitchFamily="34" charset="0"/>
              </a:rPr>
              <a:t>nd</a:t>
            </a:r>
            <a:r>
              <a:rPr lang="en-US" b="1" smtClean="0">
                <a:solidFill>
                  <a:srgbClr val="FFFFFF"/>
                </a:solidFill>
                <a:latin typeface="Tahoma" pitchFamily="34" charset="0"/>
                <a:cs typeface="Arial" pitchFamily="34" charset="0"/>
              </a:rPr>
              <a:t> Level Review:  Council/Board recommends action</a:t>
            </a:r>
          </a:p>
        </p:txBody>
      </p:sp>
      <p:sp>
        <p:nvSpPr>
          <p:cNvPr id="1819660" name="Text Box 12"/>
          <p:cNvSpPr txBox="1">
            <a:spLocks noChangeArrowheads="1"/>
          </p:cNvSpPr>
          <p:nvPr/>
        </p:nvSpPr>
        <p:spPr bwMode="auto">
          <a:xfrm>
            <a:off x="2590800" y="5635625"/>
            <a:ext cx="228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IC evaluates program relevance            and need</a:t>
            </a:r>
          </a:p>
        </p:txBody>
      </p:sp>
      <p:sp>
        <p:nvSpPr>
          <p:cNvPr id="1819661" name="Text Box 13"/>
          <p:cNvSpPr txBox="1">
            <a:spLocks noChangeArrowheads="1"/>
          </p:cNvSpPr>
          <p:nvPr/>
        </p:nvSpPr>
        <p:spPr bwMode="auto">
          <a:xfrm>
            <a:off x="0" y="5715000"/>
            <a:ext cx="2590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IC makes funding selections and issues grant awards</a:t>
            </a:r>
          </a:p>
        </p:txBody>
      </p:sp>
      <p:sp>
        <p:nvSpPr>
          <p:cNvPr id="1819662" name="AutoShape 14"/>
          <p:cNvSpPr>
            <a:spLocks noChangeArrowheads="1"/>
          </p:cNvSpPr>
          <p:nvPr/>
        </p:nvSpPr>
        <p:spPr bwMode="auto">
          <a:xfrm>
            <a:off x="2590800" y="6248400"/>
            <a:ext cx="304800" cy="3048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819663" name="AutoShape 15"/>
          <p:cNvSpPr>
            <a:spLocks noChangeArrowheads="1"/>
          </p:cNvSpPr>
          <p:nvPr/>
        </p:nvSpPr>
        <p:spPr bwMode="auto">
          <a:xfrm>
            <a:off x="4495800" y="6248400"/>
            <a:ext cx="304800" cy="3048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819664" name="AutoShape 16"/>
          <p:cNvSpPr>
            <a:spLocks noChangeArrowheads="1"/>
          </p:cNvSpPr>
          <p:nvPr/>
        </p:nvSpPr>
        <p:spPr bwMode="auto">
          <a:xfrm>
            <a:off x="6781800" y="6248400"/>
            <a:ext cx="304800" cy="3048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sz="2400" smtClean="0">
              <a:solidFill>
                <a:srgbClr val="138D30"/>
              </a:solidFill>
              <a:ea typeface="ＭＳ Ｐゴシック" pitchFamily="34" charset="-128"/>
              <a:cs typeface="Arial" pitchFamily="34" charset="0"/>
            </a:endParaRPr>
          </a:p>
        </p:txBody>
      </p:sp>
      <p:sp>
        <p:nvSpPr>
          <p:cNvPr id="1819665" name="AutoShape 17"/>
          <p:cNvSpPr>
            <a:spLocks noChangeArrowheads="1"/>
          </p:cNvSpPr>
          <p:nvPr/>
        </p:nvSpPr>
        <p:spPr bwMode="auto">
          <a:xfrm rot="-2315124">
            <a:off x="7239000" y="36576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66" name="AutoShape 18"/>
          <p:cNvSpPr>
            <a:spLocks noChangeArrowheads="1"/>
          </p:cNvSpPr>
          <p:nvPr/>
        </p:nvSpPr>
        <p:spPr bwMode="auto">
          <a:xfrm rot="-2315124">
            <a:off x="8229600" y="52578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67" name="Text Box 19"/>
          <p:cNvSpPr txBox="1">
            <a:spLocks noChangeArrowheads="1"/>
          </p:cNvSpPr>
          <p:nvPr/>
        </p:nvSpPr>
        <p:spPr bwMode="auto">
          <a:xfrm>
            <a:off x="0" y="3886200"/>
            <a:ext cx="2971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IC monitors programmatic &amp; business management performance of the grant</a:t>
            </a:r>
          </a:p>
        </p:txBody>
      </p:sp>
      <p:sp>
        <p:nvSpPr>
          <p:cNvPr id="1819668" name="AutoShape 20"/>
          <p:cNvSpPr>
            <a:spLocks noChangeArrowheads="1"/>
          </p:cNvSpPr>
          <p:nvPr/>
        </p:nvSpPr>
        <p:spPr bwMode="auto">
          <a:xfrm rot="-8863422">
            <a:off x="381000" y="52578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69" name="Text Box 21"/>
          <p:cNvSpPr txBox="1">
            <a:spLocks noChangeArrowheads="1"/>
          </p:cNvSpPr>
          <p:nvPr/>
        </p:nvSpPr>
        <p:spPr bwMode="auto">
          <a:xfrm>
            <a:off x="457200" y="29718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Manages Funds</a:t>
            </a:r>
          </a:p>
        </p:txBody>
      </p:sp>
      <p:sp>
        <p:nvSpPr>
          <p:cNvPr id="1819670" name="AutoShape 22"/>
          <p:cNvSpPr>
            <a:spLocks noChangeArrowheads="1"/>
          </p:cNvSpPr>
          <p:nvPr/>
        </p:nvSpPr>
        <p:spPr bwMode="auto">
          <a:xfrm rot="-8985109">
            <a:off x="1447800" y="34290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71" name="Text Box 23"/>
          <p:cNvSpPr txBox="1">
            <a:spLocks noChangeArrowheads="1"/>
          </p:cNvSpPr>
          <p:nvPr/>
        </p:nvSpPr>
        <p:spPr bwMode="auto">
          <a:xfrm>
            <a:off x="762000" y="20574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Conducts Research</a:t>
            </a:r>
          </a:p>
        </p:txBody>
      </p:sp>
      <p:sp>
        <p:nvSpPr>
          <p:cNvPr id="1819672" name="AutoShape 24"/>
          <p:cNvSpPr>
            <a:spLocks noChangeArrowheads="1"/>
          </p:cNvSpPr>
          <p:nvPr/>
        </p:nvSpPr>
        <p:spPr bwMode="auto">
          <a:xfrm rot="-8906706">
            <a:off x="1981200" y="25146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73081" name="Text Box 25"/>
          <p:cNvSpPr txBox="1">
            <a:spLocks noChangeArrowheads="1"/>
          </p:cNvSpPr>
          <p:nvPr/>
        </p:nvSpPr>
        <p:spPr bwMode="auto">
          <a:xfrm>
            <a:off x="2971800" y="914400"/>
            <a:ext cx="3200400" cy="660400"/>
          </a:xfrm>
          <a:prstGeom prst="rect">
            <a:avLst/>
          </a:prstGeom>
          <a:noFill/>
          <a:ln w="19050">
            <a:solidFill>
              <a:srgbClr val="F02E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PRINCIPAL INVESTIGATOR</a:t>
            </a:r>
          </a:p>
        </p:txBody>
      </p:sp>
      <p:sp>
        <p:nvSpPr>
          <p:cNvPr id="1819674" name="AutoShape 26"/>
          <p:cNvSpPr>
            <a:spLocks noChangeArrowheads="1"/>
          </p:cNvSpPr>
          <p:nvPr/>
        </p:nvSpPr>
        <p:spPr bwMode="auto">
          <a:xfrm rot="1864130">
            <a:off x="2616126" y="1698569"/>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819675" name="AutoShape 27"/>
          <p:cNvSpPr>
            <a:spLocks noChangeArrowheads="1"/>
          </p:cNvSpPr>
          <p:nvPr/>
        </p:nvSpPr>
        <p:spPr bwMode="auto">
          <a:xfrm rot="-2315124">
            <a:off x="5791200" y="1600200"/>
            <a:ext cx="322263" cy="31750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sz="2400" smtClean="0">
              <a:solidFill>
                <a:srgbClr val="138D30"/>
              </a:solidFill>
              <a:ea typeface="ＭＳ Ｐゴシック" pitchFamily="34" charset="-128"/>
              <a:cs typeface="Arial" pitchFamily="34" charset="0"/>
            </a:endParaRPr>
          </a:p>
        </p:txBody>
      </p:sp>
      <p:sp>
        <p:nvSpPr>
          <p:cNvPr id="173084" name="Text Box 28"/>
          <p:cNvSpPr txBox="1">
            <a:spLocks noChangeArrowheads="1"/>
          </p:cNvSpPr>
          <p:nvPr/>
        </p:nvSpPr>
        <p:spPr bwMode="auto">
          <a:xfrm>
            <a:off x="3352800" y="3200400"/>
            <a:ext cx="2286000" cy="385763"/>
          </a:xfrm>
          <a:prstGeom prst="rect">
            <a:avLst/>
          </a:prstGeom>
          <a:noFill/>
          <a:ln w="19050">
            <a:solidFill>
              <a:srgbClr val="F02E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GRANTEE</a:t>
            </a:r>
          </a:p>
        </p:txBody>
      </p:sp>
      <p:sp>
        <p:nvSpPr>
          <p:cNvPr id="173085" name="Text Box 29"/>
          <p:cNvSpPr txBox="1">
            <a:spLocks noChangeArrowheads="1"/>
          </p:cNvSpPr>
          <p:nvPr/>
        </p:nvSpPr>
        <p:spPr bwMode="auto">
          <a:xfrm>
            <a:off x="3657600" y="4572000"/>
            <a:ext cx="1752600" cy="385763"/>
          </a:xfrm>
          <a:prstGeom prst="rect">
            <a:avLst/>
          </a:prstGeom>
          <a:noFill/>
          <a:ln w="19050">
            <a:solidFill>
              <a:srgbClr val="F02E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a:spcBef>
                <a:spcPct val="50000"/>
              </a:spcBef>
            </a:pPr>
            <a:r>
              <a:rPr lang="en-US" b="1" smtClean="0">
                <a:solidFill>
                  <a:srgbClr val="FFFFFF"/>
                </a:solidFill>
                <a:latin typeface="Tahoma" pitchFamily="34" charset="0"/>
                <a:cs typeface="Arial" pitchFamily="34" charset="0"/>
              </a:rPr>
              <a:t>NIH</a:t>
            </a:r>
          </a:p>
        </p:txBody>
      </p:sp>
    </p:spTree>
    <p:custDataLst>
      <p:tags r:id="rId1"/>
    </p:custDataLst>
    <p:extLst>
      <p:ext uri="{BB962C8B-B14F-4D97-AF65-F5344CB8AC3E}">
        <p14:creationId xmlns:p14="http://schemas.microsoft.com/office/powerpoint/2010/main" val="2231698505"/>
      </p:ext>
    </p:extLst>
  </p:cSld>
  <p:clrMapOvr>
    <a:masterClrMapping/>
  </p:clrMapOvr>
  <p:transition spd="slow" advTm="3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9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1965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96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96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196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1965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196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96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196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196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196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1966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196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196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196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1966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196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196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196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8196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19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9654" grpId="0"/>
      <p:bldP spid="1819655" grpId="0"/>
      <p:bldP spid="1819656" grpId="0"/>
      <p:bldP spid="1819657" grpId="0"/>
      <p:bldP spid="1819658" grpId="0" animBg="1"/>
      <p:bldP spid="1819659" grpId="0"/>
      <p:bldP spid="1819660" grpId="0"/>
      <p:bldP spid="1819661" grpId="0"/>
      <p:bldP spid="1819662" grpId="0" animBg="1"/>
      <p:bldP spid="1819663" grpId="0" animBg="1"/>
      <p:bldP spid="1819664" grpId="0" animBg="1"/>
      <p:bldP spid="1819665" grpId="0" animBg="1"/>
      <p:bldP spid="1819666" grpId="0" animBg="1"/>
      <p:bldP spid="1819667" grpId="0"/>
      <p:bldP spid="1819668" grpId="0" animBg="1"/>
      <p:bldP spid="1819669" grpId="0"/>
      <p:bldP spid="1819670" grpId="0" animBg="1"/>
      <p:bldP spid="1819671" grpId="0"/>
      <p:bldP spid="1819672" grpId="0" animBg="1"/>
      <p:bldP spid="1819674" grpId="0" animBg="1"/>
      <p:bldP spid="181967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p:cNvSpPr>
            <a:spLocks noGrp="1" noChangeArrowheads="1"/>
          </p:cNvSpPr>
          <p:nvPr>
            <p:ph type="ctrTitle"/>
          </p:nvPr>
        </p:nvSpPr>
        <p:spPr>
          <a:xfrm>
            <a:off x="685800" y="2209800"/>
            <a:ext cx="7772400" cy="1470025"/>
          </a:xfrm>
        </p:spPr>
        <p:txBody>
          <a:bodyPr/>
          <a:lstStyle/>
          <a:p>
            <a:pPr eaLnBrk="1" hangingPunct="1"/>
            <a:r>
              <a:rPr lang="en-US" dirty="0" smtClean="0">
                <a:ea typeface="ＭＳ Ｐゴシック" pitchFamily="34" charset="-128"/>
              </a:rPr>
              <a:t>Web-Based Resources</a:t>
            </a:r>
          </a:p>
        </p:txBody>
      </p:sp>
    </p:spTree>
    <p:extLst>
      <p:ext uri="{BB962C8B-B14F-4D97-AF65-F5344CB8AC3E}">
        <p14:creationId xmlns:p14="http://schemas.microsoft.com/office/powerpoint/2010/main" val="286707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algn="r" eaLnBrk="1" hangingPunct="1"/>
            <a:r>
              <a:rPr lang="en-US" dirty="0" smtClean="0">
                <a:ea typeface="ＭＳ Ｐゴシック" pitchFamily="34" charset="-128"/>
              </a:rPr>
              <a:t>For Further Information…</a:t>
            </a:r>
          </a:p>
        </p:txBody>
      </p:sp>
      <p:sp>
        <p:nvSpPr>
          <p:cNvPr id="762883" name="Rectangle 3"/>
          <p:cNvSpPr>
            <a:spLocks noGrp="1" noChangeArrowheads="1"/>
          </p:cNvSpPr>
          <p:nvPr>
            <p:ph idx="1"/>
          </p:nvPr>
        </p:nvSpPr>
        <p:spPr>
          <a:xfrm>
            <a:off x="457200" y="1524000"/>
            <a:ext cx="8382000" cy="4876800"/>
          </a:xfrm>
        </p:spPr>
        <p:txBody>
          <a:bodyPr/>
          <a:lstStyle/>
          <a:p>
            <a:pPr eaLnBrk="1" hangingPunct="1"/>
            <a:r>
              <a:rPr lang="en-US" sz="2800" dirty="0" smtClean="0">
                <a:ea typeface="ＭＳ Ｐゴシック" pitchFamily="34" charset="-128"/>
              </a:rPr>
              <a:t>Office of Extramural Research Home Page:  </a:t>
            </a:r>
            <a:r>
              <a:rPr lang="en-US" sz="2800" dirty="0" smtClean="0">
                <a:ea typeface="ＭＳ Ｐゴシック" pitchFamily="34" charset="-128"/>
                <a:hlinkClick r:id="rId3"/>
              </a:rPr>
              <a:t>http://grants.nih.gov/grants/oer.htm</a:t>
            </a:r>
            <a:endParaRPr lang="en-US" sz="2800" dirty="0" smtClean="0">
              <a:ea typeface="ＭＳ Ｐゴシック" pitchFamily="34" charset="-128"/>
            </a:endParaRP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OER Offices organizational chart: </a:t>
            </a:r>
            <a:r>
              <a:rPr lang="en-US" sz="2800" dirty="0" smtClean="0">
                <a:solidFill>
                  <a:schemeClr val="tx2"/>
                </a:solidFill>
                <a:ea typeface="ＭＳ Ｐゴシック" pitchFamily="34" charset="-128"/>
                <a:hlinkClick r:id="rId4"/>
              </a:rPr>
              <a:t>http://grants.nih.gov/grants/welcome.htm#new</a:t>
            </a:r>
            <a:endParaRPr lang="en-US" sz="2800" dirty="0" smtClean="0">
              <a:solidFill>
                <a:schemeClr val="tx2"/>
              </a:solidFill>
              <a:ea typeface="ＭＳ Ｐゴシック" pitchFamily="34" charset="-128"/>
            </a:endParaRPr>
          </a:p>
          <a:p>
            <a:pPr eaLnBrk="1" hangingPunct="1"/>
            <a:endParaRPr lang="en-US" sz="2800" dirty="0" smtClean="0">
              <a:ea typeface="ＭＳ Ｐゴシック" pitchFamily="34" charset="-128"/>
            </a:endParaRPr>
          </a:p>
          <a:p>
            <a:pPr eaLnBrk="1" hangingPunct="1"/>
            <a:r>
              <a:rPr lang="en-US" sz="2800" dirty="0" smtClean="0">
                <a:ea typeface="ＭＳ Ｐゴシック" pitchFamily="34" charset="-128"/>
              </a:rPr>
              <a:t>NIH Guide for Grants and Contracts:  </a:t>
            </a:r>
            <a:r>
              <a:rPr lang="en-US" sz="2800" dirty="0" smtClean="0">
                <a:ea typeface="ＭＳ Ｐゴシック" pitchFamily="34" charset="-128"/>
                <a:hlinkClick r:id="rId5"/>
              </a:rPr>
              <a:t>http://grants.nih.gov/grants/guide/index.html</a:t>
            </a:r>
            <a:r>
              <a:rPr lang="en-US" sz="2800" dirty="0" smtClean="0">
                <a:ea typeface="ＭＳ Ｐゴシック" pitchFamily="34" charset="-128"/>
              </a:rPr>
              <a:t> </a:t>
            </a:r>
          </a:p>
          <a:p>
            <a:pPr eaLnBrk="1" hangingPunct="1"/>
            <a:endParaRPr lang="en-US" sz="2800" dirty="0" smtClean="0">
              <a:ea typeface="ＭＳ Ｐゴシック" pitchFamily="34" charset="-128"/>
            </a:endParaRPr>
          </a:p>
          <a:p>
            <a:pPr eaLnBrk="1" hangingPunct="1"/>
            <a:endParaRPr lang="en-US" sz="2800" dirty="0" smtClean="0">
              <a:ea typeface="ＭＳ Ｐゴシック" pitchFamily="34" charset="-128"/>
            </a:endParaRPr>
          </a:p>
        </p:txBody>
      </p:sp>
    </p:spTree>
    <p:extLst>
      <p:ext uri="{BB962C8B-B14F-4D97-AF65-F5344CB8AC3E}">
        <p14:creationId xmlns:p14="http://schemas.microsoft.com/office/powerpoint/2010/main" val="1062837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2883">
                                            <p:txEl>
                                              <p:pRg st="0" end="0"/>
                                            </p:txEl>
                                          </p:spTgt>
                                        </p:tgtEl>
                                        <p:attrNameLst>
                                          <p:attrName>style.visibility</p:attrName>
                                        </p:attrNameLst>
                                      </p:cBhvr>
                                      <p:to>
                                        <p:strVal val="visible"/>
                                      </p:to>
                                    </p:set>
                                    <p:animEffect transition="in" filter="wipe(left)">
                                      <p:cBhvr>
                                        <p:cTn id="7" dur="500"/>
                                        <p:tgtEl>
                                          <p:spTgt spid="762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62883">
                                            <p:txEl>
                                              <p:pRg st="2" end="2"/>
                                            </p:txEl>
                                          </p:spTgt>
                                        </p:tgtEl>
                                        <p:attrNameLst>
                                          <p:attrName>style.visibility</p:attrName>
                                        </p:attrNameLst>
                                      </p:cBhvr>
                                      <p:to>
                                        <p:strVal val="visible"/>
                                      </p:to>
                                    </p:set>
                                    <p:animEffect transition="in" filter="wipe(left)">
                                      <p:cBhvr>
                                        <p:cTn id="12" dur="500"/>
                                        <p:tgtEl>
                                          <p:spTgt spid="7628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62883">
                                            <p:txEl>
                                              <p:pRg st="4" end="4"/>
                                            </p:txEl>
                                          </p:spTgt>
                                        </p:tgtEl>
                                        <p:attrNameLst>
                                          <p:attrName>style.visibility</p:attrName>
                                        </p:attrNameLst>
                                      </p:cBhvr>
                                      <p:to>
                                        <p:strVal val="visible"/>
                                      </p:to>
                                    </p:set>
                                    <p:animEffect transition="in" filter="wipe(left)">
                                      <p:cBhvr>
                                        <p:cTn id="17" dur="500"/>
                                        <p:tgtEl>
                                          <p:spTgt spid="7628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3"/>
          <p:cNvSpPr>
            <a:spLocks noGrp="1"/>
          </p:cNvSpPr>
          <p:nvPr>
            <p:ph type="title"/>
          </p:nvPr>
        </p:nvSpPr>
        <p:spPr/>
        <p:txBody>
          <a:bodyPr/>
          <a:lstStyle/>
          <a:p>
            <a:r>
              <a:rPr lang="en-US" dirty="0" smtClean="0">
                <a:ea typeface="ＭＳ Ｐゴシック" pitchFamily="34" charset="-128"/>
              </a:rPr>
              <a:t>Questions?</a:t>
            </a:r>
          </a:p>
        </p:txBody>
      </p:sp>
      <p:sp>
        <p:nvSpPr>
          <p:cNvPr id="5" name="Content Placeholder 4"/>
          <p:cNvSpPr>
            <a:spLocks noGrp="1"/>
          </p:cNvSpPr>
          <p:nvPr>
            <p:ph idx="1"/>
          </p:nvPr>
        </p:nvSpPr>
        <p:spPr/>
        <p:txBody>
          <a:bodyPr/>
          <a:lstStyle/>
          <a:p>
            <a:pPr>
              <a:defRPr/>
            </a:pPr>
            <a:endParaRPr lang="en-US" dirty="0" smtClean="0">
              <a:ea typeface="+mn-ea"/>
              <a:cs typeface="+mn-cs"/>
            </a:endParaRPr>
          </a:p>
          <a:p>
            <a:pPr>
              <a:defRPr/>
            </a:pPr>
            <a:endParaRPr lang="en-US" dirty="0">
              <a:ea typeface="+mn-ea"/>
              <a:cs typeface="+mn-cs"/>
            </a:endParaRPr>
          </a:p>
          <a:p>
            <a:pPr>
              <a:defRPr/>
            </a:pPr>
            <a:endParaRPr lang="en-US" dirty="0" smtClean="0">
              <a:ea typeface="+mn-ea"/>
              <a:cs typeface="+mn-cs"/>
            </a:endParaRPr>
          </a:p>
          <a:p>
            <a:pPr marL="0" indent="0" algn="ctr">
              <a:buFontTx/>
              <a:buNone/>
              <a:defRPr/>
            </a:pPr>
            <a:r>
              <a:rPr lang="en-US" dirty="0" smtClean="0">
                <a:ea typeface="+mn-ea"/>
                <a:cs typeface="+mn-cs"/>
              </a:rPr>
              <a:t>Q&amp;A period</a:t>
            </a:r>
            <a:endParaRPr lang="en-US" dirty="0">
              <a:ea typeface="+mn-ea"/>
              <a:cs typeface="+mn-cs"/>
            </a:endParaRPr>
          </a:p>
        </p:txBody>
      </p:sp>
    </p:spTree>
    <p:extLst>
      <p:ext uri="{BB962C8B-B14F-4D97-AF65-F5344CB8AC3E}">
        <p14:creationId xmlns:p14="http://schemas.microsoft.com/office/powerpoint/2010/main" val="394872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0" name="Rectangle 2"/>
          <p:cNvSpPr>
            <a:spLocks noGrp="1" noChangeArrowheads="1"/>
          </p:cNvSpPr>
          <p:nvPr>
            <p:ph type="title" idx="4294967295"/>
          </p:nvPr>
        </p:nvSpPr>
        <p:spPr>
          <a:xfrm>
            <a:off x="76200" y="76200"/>
            <a:ext cx="8991600" cy="914400"/>
          </a:xfrm>
          <a:solidFill>
            <a:srgbClr val="020202"/>
          </a:solidFill>
        </p:spPr>
        <p:txBody>
          <a:bodyPr lIns="91440" tIns="45720" rIns="91440" bIns="45720" anchor="t"/>
          <a:lstStyle/>
          <a:p>
            <a:pPr algn="ctr" eaLnBrk="1" hangingPunct="1">
              <a:defRPr/>
            </a:pPr>
            <a:r>
              <a:rPr lang="en-US" dirty="0" smtClean="0">
                <a:solidFill>
                  <a:schemeClr val="bg1"/>
                </a:solidFill>
                <a:effectLst>
                  <a:outerShdw blurRad="38100" dist="38100" dir="2700000" algn="tl">
                    <a:srgbClr val="919191"/>
                  </a:outerShdw>
                </a:effectLst>
                <a:ea typeface="ＭＳ Ｐゴシック" pitchFamily="34" charset="-128"/>
              </a:rPr>
              <a:t>N</a:t>
            </a:r>
            <a:r>
              <a:rPr lang="en-US" sz="3200" dirty="0" smtClean="0">
                <a:solidFill>
                  <a:schemeClr val="bg1"/>
                </a:solidFill>
                <a:effectLst>
                  <a:outerShdw blurRad="38100" dist="38100" dir="2700000" algn="tl">
                    <a:srgbClr val="919191"/>
                  </a:outerShdw>
                </a:effectLst>
                <a:ea typeface="ＭＳ Ｐゴシック" pitchFamily="34" charset="-128"/>
              </a:rPr>
              <a:t>ational </a:t>
            </a:r>
            <a:r>
              <a:rPr lang="en-US" dirty="0" smtClean="0">
                <a:solidFill>
                  <a:schemeClr val="bg1"/>
                </a:solidFill>
                <a:effectLst>
                  <a:outerShdw blurRad="38100" dist="38100" dir="2700000" algn="tl">
                    <a:srgbClr val="919191"/>
                  </a:outerShdw>
                </a:effectLst>
                <a:ea typeface="ＭＳ Ｐゴシック" pitchFamily="34" charset="-128"/>
              </a:rPr>
              <a:t>I</a:t>
            </a:r>
            <a:r>
              <a:rPr lang="en-US" sz="3200" dirty="0" smtClean="0">
                <a:solidFill>
                  <a:schemeClr val="bg1"/>
                </a:solidFill>
                <a:effectLst>
                  <a:outerShdw blurRad="38100" dist="38100" dir="2700000" algn="tl">
                    <a:srgbClr val="919191"/>
                  </a:outerShdw>
                </a:effectLst>
                <a:ea typeface="ＭＳ Ｐゴシック" pitchFamily="34" charset="-128"/>
              </a:rPr>
              <a:t>nternational </a:t>
            </a:r>
            <a:r>
              <a:rPr lang="en-US" dirty="0" smtClean="0">
                <a:solidFill>
                  <a:schemeClr val="bg1"/>
                </a:solidFill>
                <a:effectLst>
                  <a:outerShdw blurRad="38100" dist="38100" dir="2700000" algn="tl">
                    <a:srgbClr val="919191"/>
                  </a:outerShdw>
                </a:effectLst>
                <a:ea typeface="ＭＳ Ｐゴシック" pitchFamily="34" charset="-128"/>
              </a:rPr>
              <a:t>H</a:t>
            </a:r>
            <a:r>
              <a:rPr lang="en-US" sz="3200" dirty="0" smtClean="0">
                <a:solidFill>
                  <a:schemeClr val="bg1"/>
                </a:solidFill>
                <a:effectLst>
                  <a:outerShdw blurRad="38100" dist="38100" dir="2700000" algn="tl">
                    <a:srgbClr val="919191"/>
                  </a:outerShdw>
                </a:effectLst>
                <a:ea typeface="ＭＳ Ｐゴシック" pitchFamily="34" charset="-128"/>
              </a:rPr>
              <a:t>ope</a:t>
            </a:r>
          </a:p>
        </p:txBody>
      </p:sp>
      <p:pic>
        <p:nvPicPr>
          <p:cNvPr id="1208323" name="World%20Video.mpg">
            <a:hlinkClick r:id="" action="ppaction://media"/>
          </p:cNvPr>
          <p:cNvPicPr>
            <a:picLocks noGrp="1" noRot="1" noChangeAspect="1" noChangeArrowheads="1"/>
          </p:cNvPicPr>
          <p:nvPr>
            <p:ph idx="4294967295"/>
            <a:videoFile r:link="rId1"/>
          </p:nvPr>
        </p:nvPicPr>
        <p:blipFill>
          <a:blip r:embed="rId4">
            <a:extLst>
              <a:ext uri="{28A0092B-C50C-407E-A947-70E740481C1C}">
                <a14:useLocalDpi xmlns:a14="http://schemas.microsoft.com/office/drawing/2010/main" val="0"/>
              </a:ext>
            </a:extLst>
          </a:blip>
          <a:srcRect/>
          <a:stretch>
            <a:fillRect/>
          </a:stretch>
        </p:blipFill>
        <p:spPr>
          <a:xfrm>
            <a:off x="381000" y="990600"/>
            <a:ext cx="8534400" cy="5537972"/>
          </a:xfrm>
        </p:spPr>
      </p:pic>
    </p:spTree>
    <p:extLst>
      <p:ext uri="{BB962C8B-B14F-4D97-AF65-F5344CB8AC3E}">
        <p14:creationId xmlns:p14="http://schemas.microsoft.com/office/powerpoint/2010/main" val="1603711971"/>
      </p:ext>
    </p:extLst>
  </p:cSld>
  <p:clrMapOvr>
    <a:masterClrMapping/>
  </p:clrMapOvr>
  <p:transition spd="slow"/>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1208323"/>
                </p:tgtEl>
              </p:cMediaNode>
            </p:video>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533400" y="1371600"/>
            <a:ext cx="8062912" cy="1470025"/>
          </a:xfrm>
          <a:solidFill>
            <a:schemeClr val="accent1">
              <a:lumMod val="75000"/>
            </a:schemeClr>
          </a:solidFill>
        </p:spPr>
        <p:txBody>
          <a:bodyPr>
            <a:normAutofit/>
          </a:bodyPr>
          <a:lstStyle/>
          <a:p>
            <a:pPr marL="484632" indent="0" eaLnBrk="1" fontAlgn="auto" hangingPunct="1">
              <a:spcAft>
                <a:spcPts val="0"/>
              </a:spcAft>
              <a:defRPr/>
            </a:pPr>
            <a:r>
              <a:rPr lang="en-US" b="1" dirty="0" smtClean="0">
                <a:solidFill>
                  <a:schemeClr val="bg1">
                    <a:lumMod val="95000"/>
                  </a:schemeClr>
                </a:solidFill>
              </a:rPr>
              <a:t>Essentials of NIH Funding</a:t>
            </a:r>
          </a:p>
        </p:txBody>
      </p:sp>
      <p:sp>
        <p:nvSpPr>
          <p:cNvPr id="3" name="Subtitle 2"/>
          <p:cNvSpPr>
            <a:spLocks noGrp="1"/>
          </p:cNvSpPr>
          <p:nvPr>
            <p:ph type="subTitle" idx="1"/>
          </p:nvPr>
        </p:nvSpPr>
        <p:spPr>
          <a:xfrm>
            <a:off x="1143000" y="3352800"/>
            <a:ext cx="6324600" cy="2819400"/>
          </a:xfrm>
          <a:ln>
            <a:miter lim="800000"/>
            <a:headEnd/>
            <a:tailEnd/>
          </a:ln>
        </p:spPr>
        <p:txBody>
          <a:bodyPr rtlCol="0">
            <a:normAutofit/>
          </a:bodyPr>
          <a:lstStyle/>
          <a:p>
            <a:pPr eaLnBrk="1" fontAlgn="auto" hangingPunct="1">
              <a:spcAft>
                <a:spcPts val="0"/>
              </a:spcAft>
              <a:buFont typeface="Arial" pitchFamily="34" charset="0"/>
              <a:buNone/>
              <a:defRPr/>
            </a:pPr>
            <a:r>
              <a:rPr lang="en-US" sz="2400" b="1" dirty="0" smtClean="0"/>
              <a:t>University of Buffalo</a:t>
            </a:r>
          </a:p>
          <a:p>
            <a:pPr eaLnBrk="1" fontAlgn="auto" hangingPunct="1">
              <a:spcAft>
                <a:spcPts val="0"/>
              </a:spcAft>
              <a:buFont typeface="Arial" pitchFamily="34" charset="0"/>
              <a:buNone/>
              <a:defRPr/>
            </a:pPr>
            <a:r>
              <a:rPr lang="en-US" sz="2400" b="1" dirty="0" smtClean="0"/>
              <a:t>August 24,2015</a:t>
            </a:r>
          </a:p>
          <a:p>
            <a:pPr eaLnBrk="1" fontAlgn="auto" hangingPunct="1">
              <a:spcAft>
                <a:spcPts val="0"/>
              </a:spcAft>
              <a:buFont typeface="Arial" pitchFamily="34" charset="0"/>
              <a:buNone/>
              <a:defRPr/>
            </a:pPr>
            <a:endParaRPr lang="en-US" sz="2400" b="1" dirty="0" smtClean="0">
              <a:solidFill>
                <a:schemeClr val="tx2"/>
              </a:solidFill>
            </a:endParaRPr>
          </a:p>
          <a:p>
            <a:pPr eaLnBrk="1" fontAlgn="auto" hangingPunct="1">
              <a:spcAft>
                <a:spcPts val="0"/>
              </a:spcAft>
              <a:buFont typeface="Arial" pitchFamily="34" charset="0"/>
              <a:buNone/>
              <a:defRPr/>
            </a:pPr>
            <a:endParaRPr lang="en-US" sz="2400" b="1" dirty="0">
              <a:solidFill>
                <a:schemeClr val="tx2"/>
              </a:solidFill>
            </a:endParaRPr>
          </a:p>
          <a:p>
            <a:pPr algn="l" eaLnBrk="1" fontAlgn="auto" hangingPunct="1">
              <a:spcAft>
                <a:spcPts val="0"/>
              </a:spcAft>
              <a:buFont typeface="Arial" pitchFamily="34" charset="0"/>
              <a:buNone/>
              <a:defRPr/>
            </a:pPr>
            <a:r>
              <a:rPr lang="en-US" sz="2400" b="1" dirty="0" smtClean="0">
                <a:solidFill>
                  <a:schemeClr val="tx2"/>
                </a:solidFill>
              </a:rPr>
              <a:t>Denise Russo</a:t>
            </a:r>
          </a:p>
          <a:p>
            <a:pPr algn="l" eaLnBrk="1" fontAlgn="auto" hangingPunct="1">
              <a:spcAft>
                <a:spcPts val="0"/>
              </a:spcAft>
              <a:buFont typeface="Arial" pitchFamily="34" charset="0"/>
              <a:buNone/>
              <a:defRPr/>
            </a:pPr>
            <a:r>
              <a:rPr lang="en-US" sz="2400" dirty="0" smtClean="0">
                <a:solidFill>
                  <a:schemeClr val="tx2"/>
                </a:solidFill>
              </a:rPr>
              <a:t>NICHD/NIH</a:t>
            </a:r>
            <a:endParaRPr lang="en-US" sz="2400" b="1" dirty="0" smtClean="0">
              <a:solidFill>
                <a:schemeClr val="tx2"/>
              </a:solidFill>
            </a:endParaRPr>
          </a:p>
        </p:txBody>
      </p:sp>
    </p:spTree>
    <p:extLst>
      <p:ext uri="{BB962C8B-B14F-4D97-AF65-F5344CB8AC3E}">
        <p14:creationId xmlns:p14="http://schemas.microsoft.com/office/powerpoint/2010/main" val="31107032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143000"/>
          </a:xfrm>
          <a:solidFill>
            <a:schemeClr val="accent1">
              <a:lumMod val="75000"/>
            </a:schemeClr>
          </a:solidFill>
        </p:spPr>
        <p:txBody>
          <a:bodyPr/>
          <a:lstStyle/>
          <a:p>
            <a:pPr algn="r">
              <a:defRPr/>
            </a:pPr>
            <a:r>
              <a:rPr lang="en-US" sz="4400" b="1" dirty="0" smtClean="0">
                <a:solidFill>
                  <a:srgbClr val="FAFFD9"/>
                </a:solidFill>
              </a:rPr>
              <a:t>10 Questions</a:t>
            </a:r>
            <a:endParaRPr lang="en-US" sz="4400" b="1" dirty="0">
              <a:solidFill>
                <a:srgbClr val="FAFFD9"/>
              </a:solidFill>
            </a:endParaRPr>
          </a:p>
        </p:txBody>
      </p:sp>
      <p:sp>
        <p:nvSpPr>
          <p:cNvPr id="20483" name="Content Placeholder 4"/>
          <p:cNvSpPr>
            <a:spLocks noGrp="1"/>
          </p:cNvSpPr>
          <p:nvPr>
            <p:ph idx="1"/>
          </p:nvPr>
        </p:nvSpPr>
        <p:spPr>
          <a:xfrm>
            <a:off x="29497" y="1524000"/>
            <a:ext cx="8686800" cy="4525962"/>
          </a:xfrm>
          <a:prstGeom prst="rect">
            <a:avLst/>
          </a:prstGeom>
        </p:spPr>
        <p:txBody>
          <a:bodyPr>
            <a:normAutofit lnSpcReduction="10000"/>
          </a:bodyPr>
          <a:lstStyle/>
          <a:p>
            <a:pPr>
              <a:buFont typeface="Wingdings 2" pitchFamily="18" charset="2"/>
              <a:buNone/>
            </a:pPr>
            <a:r>
              <a:rPr lang="en-US" sz="2400" dirty="0" smtClean="0"/>
              <a:t>#1: </a:t>
            </a:r>
            <a:r>
              <a:rPr lang="en-US" dirty="0" smtClean="0"/>
              <a:t>	</a:t>
            </a:r>
            <a:r>
              <a:rPr lang="en-US" sz="2400" dirty="0" smtClean="0"/>
              <a:t>Where’s the money?</a:t>
            </a:r>
          </a:p>
          <a:p>
            <a:pPr>
              <a:buFont typeface="Wingdings 2" pitchFamily="18" charset="2"/>
              <a:buNone/>
            </a:pPr>
            <a:r>
              <a:rPr lang="en-US" sz="2400" dirty="0" smtClean="0"/>
              <a:t>#2:	How do I </a:t>
            </a:r>
            <a:r>
              <a:rPr lang="en-US" sz="2400" dirty="0"/>
              <a:t>g</a:t>
            </a:r>
            <a:r>
              <a:rPr lang="en-US" sz="2400" dirty="0" smtClean="0"/>
              <a:t>et </a:t>
            </a:r>
            <a:r>
              <a:rPr lang="en-US" sz="2400" dirty="0"/>
              <a:t>s</a:t>
            </a:r>
            <a:r>
              <a:rPr lang="en-US" sz="2400" dirty="0" smtClean="0"/>
              <a:t>ome?</a:t>
            </a:r>
          </a:p>
          <a:p>
            <a:pPr>
              <a:buFont typeface="Wingdings 2" pitchFamily="18" charset="2"/>
              <a:buNone/>
            </a:pPr>
            <a:r>
              <a:rPr lang="en-US" sz="2400" dirty="0" smtClean="0"/>
              <a:t>#3:	Do I </a:t>
            </a:r>
            <a:r>
              <a:rPr lang="en-US" sz="2400" dirty="0"/>
              <a:t>c</a:t>
            </a:r>
            <a:r>
              <a:rPr lang="en-US" sz="2400" dirty="0" smtClean="0"/>
              <a:t>all NIH before </a:t>
            </a:r>
            <a:r>
              <a:rPr lang="en-US" sz="2400" dirty="0"/>
              <a:t>a</a:t>
            </a:r>
            <a:r>
              <a:rPr lang="en-US" sz="2400" dirty="0" smtClean="0"/>
              <a:t>pplying?		</a:t>
            </a:r>
          </a:p>
          <a:p>
            <a:pPr>
              <a:buFont typeface="Wingdings 2" pitchFamily="18" charset="2"/>
              <a:buNone/>
            </a:pPr>
            <a:r>
              <a:rPr lang="en-US" sz="2400" dirty="0" smtClean="0"/>
              <a:t>#4:	How </a:t>
            </a:r>
            <a:r>
              <a:rPr lang="en-US" sz="2400" dirty="0"/>
              <a:t>l</a:t>
            </a:r>
            <a:r>
              <a:rPr lang="en-US" sz="2400" dirty="0" smtClean="0"/>
              <a:t>ong does it take to </a:t>
            </a:r>
            <a:r>
              <a:rPr lang="en-US" sz="2400" dirty="0"/>
              <a:t>g</a:t>
            </a:r>
            <a:r>
              <a:rPr lang="en-US" sz="2400" dirty="0" smtClean="0"/>
              <a:t>et funded?</a:t>
            </a:r>
          </a:p>
          <a:p>
            <a:pPr>
              <a:buFont typeface="Wingdings 2" pitchFamily="18" charset="2"/>
              <a:buNone/>
            </a:pPr>
            <a:r>
              <a:rPr lang="en-US" sz="2400" dirty="0" smtClean="0"/>
              <a:t>#5:	Which is the right </a:t>
            </a:r>
            <a:r>
              <a:rPr lang="en-US" sz="2400" dirty="0"/>
              <a:t>t</a:t>
            </a:r>
            <a:r>
              <a:rPr lang="en-US" sz="2400" dirty="0" smtClean="0"/>
              <a:t>ype of grant?</a:t>
            </a:r>
          </a:p>
          <a:p>
            <a:pPr>
              <a:buFont typeface="Wingdings 2" pitchFamily="18" charset="2"/>
              <a:buNone/>
            </a:pPr>
            <a:r>
              <a:rPr lang="en-US" sz="2400" dirty="0" smtClean="0"/>
              <a:t>#6:	Got Funded! Now What? </a:t>
            </a:r>
          </a:p>
          <a:p>
            <a:pPr>
              <a:buFont typeface="Wingdings 2" pitchFamily="18" charset="2"/>
              <a:buNone/>
            </a:pPr>
            <a:r>
              <a:rPr lang="en-US" sz="2400" dirty="0" smtClean="0"/>
              <a:t>#7:	Not Funded! Now What?</a:t>
            </a:r>
          </a:p>
          <a:p>
            <a:pPr>
              <a:buFont typeface="Wingdings 2" pitchFamily="18" charset="2"/>
              <a:buNone/>
            </a:pPr>
            <a:r>
              <a:rPr lang="en-US" sz="2400" dirty="0" smtClean="0"/>
              <a:t>#8:	How do I track my application?</a:t>
            </a:r>
          </a:p>
          <a:p>
            <a:pPr>
              <a:buFont typeface="Wingdings 2" pitchFamily="18" charset="2"/>
              <a:buNone/>
            </a:pPr>
            <a:r>
              <a:rPr lang="en-US" sz="2400" dirty="0" smtClean="0"/>
              <a:t>#</a:t>
            </a:r>
            <a:r>
              <a:rPr lang="en-US" sz="2400" dirty="0"/>
              <a:t>9</a:t>
            </a:r>
            <a:r>
              <a:rPr lang="en-US" sz="2400" dirty="0" smtClean="0"/>
              <a:t>:	Where is my “go-to” place for information?</a:t>
            </a:r>
          </a:p>
          <a:p>
            <a:pPr>
              <a:buFont typeface="Wingdings 2" pitchFamily="18" charset="2"/>
              <a:buNone/>
            </a:pPr>
            <a:r>
              <a:rPr lang="en-US" sz="2400" dirty="0" smtClean="0"/>
              <a:t>#10:	Final Advice?</a:t>
            </a:r>
          </a:p>
          <a:p>
            <a:endParaRPr lang="en-US" sz="2400" dirty="0" smtClean="0"/>
          </a:p>
        </p:txBody>
      </p:sp>
    </p:spTree>
    <p:extLst>
      <p:ext uri="{BB962C8B-B14F-4D97-AF65-F5344CB8AC3E}">
        <p14:creationId xmlns:p14="http://schemas.microsoft.com/office/powerpoint/2010/main" val="404068296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6338" y="4953000"/>
            <a:ext cx="6697662" cy="665163"/>
          </a:xfrm>
          <a:solidFill>
            <a:schemeClr val="accent1">
              <a:lumMod val="75000"/>
            </a:schemeClr>
          </a:solidFill>
        </p:spPr>
        <p:txBody>
          <a:bodyPr>
            <a:normAutofit fontScale="90000"/>
          </a:bodyPr>
          <a:lstStyle/>
          <a:p>
            <a:pPr indent="0" algn="r" eaLnBrk="1" fontAlgn="auto" hangingPunct="1">
              <a:spcAft>
                <a:spcPts val="0"/>
              </a:spcAft>
              <a:defRPr/>
            </a:pPr>
            <a:r>
              <a:rPr lang="en-US" b="1" dirty="0" smtClean="0">
                <a:solidFill>
                  <a:srgbClr val="FAFFD9"/>
                </a:solidFill>
              </a:rPr>
              <a:t>#1 Where is the Money?</a:t>
            </a:r>
            <a:endParaRPr lang="en-US" b="1" dirty="0">
              <a:solidFill>
                <a:srgbClr val="FAFFD9"/>
              </a:solidFill>
            </a:endParaRPr>
          </a:p>
        </p:txBody>
      </p:sp>
      <p:pic>
        <p:nvPicPr>
          <p:cNvPr id="4" name="Picture Placeholder 3" descr="Picture of Tom Cruise yelling &quot;Show Me the Money!&quot;"/>
          <p:cNvPicPr>
            <a:picLocks noGrp="1" noChangeAspect="1"/>
          </p:cNvPicPr>
          <p:nvPr>
            <p:ph type="pic" idx="4294967295"/>
          </p:nvPr>
        </p:nvPicPr>
        <p:blipFill>
          <a:blip r:embed="rId3" cstate="print"/>
          <a:srcRect t="2877" b="2877"/>
          <a:stretch>
            <a:fillRect/>
          </a:stretch>
        </p:blipFill>
        <p:spPr>
          <a:xfrm>
            <a:off x="0" y="1066800"/>
            <a:ext cx="5943600" cy="3024188"/>
          </a:xfrm>
        </p:spPr>
      </p:pic>
    </p:spTree>
    <p:extLst>
      <p:ext uri="{BB962C8B-B14F-4D97-AF65-F5344CB8AC3E}">
        <p14:creationId xmlns:p14="http://schemas.microsoft.com/office/powerpoint/2010/main" val="446272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r" eaLnBrk="1" hangingPunct="1"/>
            <a:r>
              <a:rPr lang="en-US" b="1" dirty="0" smtClean="0">
                <a:ea typeface="ＭＳ Ｐゴシック" pitchFamily="34" charset="-128"/>
              </a:rPr>
              <a:t>NIH Mission</a:t>
            </a:r>
          </a:p>
        </p:txBody>
      </p:sp>
      <p:sp>
        <p:nvSpPr>
          <p:cNvPr id="843779" name="Rectangle 3"/>
          <p:cNvSpPr>
            <a:spLocks noGrp="1" noChangeArrowheads="1"/>
          </p:cNvSpPr>
          <p:nvPr>
            <p:ph idx="1"/>
          </p:nvPr>
        </p:nvSpPr>
        <p:spPr>
          <a:xfrm>
            <a:off x="457200" y="1600200"/>
            <a:ext cx="8229600" cy="4800600"/>
          </a:xfrm>
        </p:spPr>
        <p:txBody>
          <a:bodyPr/>
          <a:lstStyle/>
          <a:p>
            <a:pPr eaLnBrk="1" hangingPunct="1">
              <a:buFontTx/>
              <a:buNone/>
            </a:pPr>
            <a:r>
              <a:rPr lang="en-US" dirty="0" smtClean="0">
                <a:ea typeface="ＭＳ Ｐゴシック" pitchFamily="34" charset="-128"/>
              </a:rPr>
              <a:t>	</a:t>
            </a:r>
            <a:r>
              <a:rPr lang="en-US" b="1" dirty="0" smtClean="0">
                <a:solidFill>
                  <a:schemeClr val="tx1"/>
                </a:solidFill>
                <a:ea typeface="ＭＳ Ｐゴシック" pitchFamily="34" charset="-128"/>
              </a:rPr>
              <a:t>NIH is the steward of biomedical and behavioral research for the Nation</a:t>
            </a:r>
          </a:p>
          <a:p>
            <a:pPr eaLnBrk="1" hangingPunct="1">
              <a:buFontTx/>
              <a:buNone/>
            </a:pPr>
            <a:endParaRPr lang="en-US" b="1" dirty="0" smtClean="0">
              <a:solidFill>
                <a:schemeClr val="tx1"/>
              </a:solidFill>
              <a:ea typeface="ＭＳ Ｐゴシック" pitchFamily="34" charset="-128"/>
            </a:endParaRPr>
          </a:p>
          <a:p>
            <a:pPr eaLnBrk="1" hangingPunct="1">
              <a:buFontTx/>
              <a:buNone/>
            </a:pPr>
            <a:r>
              <a:rPr lang="en-US" dirty="0" smtClean="0">
                <a:ea typeface="ＭＳ Ｐゴシック" pitchFamily="34" charset="-128"/>
              </a:rPr>
              <a:t>	</a:t>
            </a:r>
            <a:r>
              <a:rPr lang="en-US" b="1" dirty="0" smtClean="0">
                <a:ea typeface="ＭＳ Ｐゴシック" pitchFamily="34" charset="-128"/>
              </a:rPr>
              <a:t>Our mission:</a:t>
            </a:r>
            <a:r>
              <a:rPr lang="en-US" dirty="0" smtClean="0">
                <a:ea typeface="ＭＳ Ｐゴシック" pitchFamily="34" charset="-128"/>
              </a:rPr>
              <a:t> to acquire new knowledge to help prevent, detect, diagnose, and treat disease and disability …</a:t>
            </a:r>
          </a:p>
          <a:p>
            <a:pPr eaLnBrk="1" hangingPunct="1">
              <a:buFontTx/>
              <a:buNone/>
            </a:pPr>
            <a:r>
              <a:rPr lang="en-US" dirty="0" smtClean="0">
                <a:ea typeface="ＭＳ Ｐゴシック" pitchFamily="34" charset="-128"/>
              </a:rPr>
              <a:t>	… </a:t>
            </a:r>
            <a:r>
              <a:rPr lang="en-US" i="1" dirty="0" smtClean="0">
                <a:ea typeface="ＭＳ Ｐゴシック" pitchFamily="34" charset="-128"/>
              </a:rPr>
              <a:t>from the rarest genetic disorder to the common cold</a:t>
            </a:r>
          </a:p>
        </p:txBody>
      </p:sp>
    </p:spTree>
    <p:extLst>
      <p:ext uri="{BB962C8B-B14F-4D97-AF65-F5344CB8AC3E}">
        <p14:creationId xmlns:p14="http://schemas.microsoft.com/office/powerpoint/2010/main" val="1662138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3779">
                                            <p:txEl>
                                              <p:pRg st="0" end="0"/>
                                            </p:txEl>
                                          </p:spTgt>
                                        </p:tgtEl>
                                        <p:attrNameLst>
                                          <p:attrName>style.visibility</p:attrName>
                                        </p:attrNameLst>
                                      </p:cBhvr>
                                      <p:to>
                                        <p:strVal val="visible"/>
                                      </p:to>
                                    </p:set>
                                    <p:animEffect transition="in" filter="wipe(left)">
                                      <p:cBhvr>
                                        <p:cTn id="7" dur="1000"/>
                                        <p:tgtEl>
                                          <p:spTgt spid="8437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3779">
                                            <p:txEl>
                                              <p:pRg st="2" end="2"/>
                                            </p:txEl>
                                          </p:spTgt>
                                        </p:tgtEl>
                                        <p:attrNameLst>
                                          <p:attrName>style.visibility</p:attrName>
                                        </p:attrNameLst>
                                      </p:cBhvr>
                                      <p:to>
                                        <p:strVal val="visible"/>
                                      </p:to>
                                    </p:set>
                                    <p:animEffect transition="in" filter="wipe(left)">
                                      <p:cBhvr>
                                        <p:cTn id="12" dur="1000"/>
                                        <p:tgtEl>
                                          <p:spTgt spid="8437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3779">
                                            <p:txEl>
                                              <p:pRg st="3" end="3"/>
                                            </p:txEl>
                                          </p:spTgt>
                                        </p:tgtEl>
                                        <p:attrNameLst>
                                          <p:attrName>style.visibility</p:attrName>
                                        </p:attrNameLst>
                                      </p:cBhvr>
                                      <p:to>
                                        <p:strVal val="visible"/>
                                      </p:to>
                                    </p:set>
                                    <p:animEffect transition="in" filter="wipe(left)">
                                      <p:cBhvr>
                                        <p:cTn id="17" dur="1000"/>
                                        <p:tgtEl>
                                          <p:spTgt spid="8437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79"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000" y="2895600"/>
            <a:ext cx="8382000" cy="33528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0" y="0"/>
            <a:ext cx="9144000" cy="1143000"/>
          </a:xfrm>
          <a:solidFill>
            <a:srgbClr val="0070C0"/>
          </a:solidFill>
        </p:spPr>
        <p:txBody>
          <a:bodyPr/>
          <a:lstStyle/>
          <a:p>
            <a:pPr algn="r">
              <a:defRPr/>
            </a:pPr>
            <a:r>
              <a:rPr lang="en-US" sz="4000" b="1" dirty="0" smtClean="0">
                <a:solidFill>
                  <a:srgbClr val="FAFFD9"/>
                </a:solidFill>
              </a:rPr>
              <a:t>Understanding NIH </a:t>
            </a:r>
            <a:endParaRPr lang="en-US" sz="4000" b="1" dirty="0">
              <a:solidFill>
                <a:srgbClr val="FAFFD9"/>
              </a:solidFill>
            </a:endParaRPr>
          </a:p>
        </p:txBody>
      </p:sp>
      <p:sp>
        <p:nvSpPr>
          <p:cNvPr id="22532" name="Content Placeholder 2" descr="Our mission: to acquire new knowledge to help prevent, detect, diagnose, and treat disease and disability …&#10;&#10; … from the rarest genetic disorder to the common cold&#10;&#10;"/>
          <p:cNvSpPr>
            <a:spLocks noGrp="1"/>
          </p:cNvSpPr>
          <p:nvPr>
            <p:ph idx="4294967295"/>
          </p:nvPr>
        </p:nvSpPr>
        <p:spPr>
          <a:xfrm>
            <a:off x="0" y="1711325"/>
            <a:ext cx="8229600" cy="4525963"/>
          </a:xfrm>
          <a:prstGeom prst="rect">
            <a:avLst/>
          </a:prstGeom>
        </p:spPr>
        <p:txBody>
          <a:bodyPr>
            <a:normAutofit lnSpcReduction="10000"/>
          </a:bodyPr>
          <a:lstStyle/>
          <a:p>
            <a:pPr algn="ctr">
              <a:buSzPct val="125000"/>
              <a:buFontTx/>
              <a:buNone/>
            </a:pPr>
            <a:r>
              <a:rPr lang="en-US" b="1" dirty="0" smtClean="0"/>
              <a:t>   NIH is the steward of medical and behavioral research for the Nation</a:t>
            </a:r>
          </a:p>
          <a:p>
            <a:pPr>
              <a:buSzPct val="125000"/>
              <a:buFontTx/>
              <a:buNone/>
            </a:pPr>
            <a:endParaRPr lang="en-US" b="1" dirty="0" smtClean="0"/>
          </a:p>
          <a:p>
            <a:pPr>
              <a:buSzPct val="125000"/>
              <a:buFontTx/>
              <a:buNone/>
            </a:pPr>
            <a:r>
              <a:rPr lang="en-US" dirty="0" smtClean="0"/>
              <a:t>	</a:t>
            </a:r>
            <a:r>
              <a:rPr lang="en-US" b="1" dirty="0" smtClean="0"/>
              <a:t>Our mission:</a:t>
            </a:r>
            <a:r>
              <a:rPr lang="en-US" dirty="0" smtClean="0"/>
              <a:t> to acquire new knowledge to help prevent, detect, diagnose, and treat disease and disability …</a:t>
            </a:r>
          </a:p>
          <a:p>
            <a:pPr>
              <a:buSzPct val="125000"/>
              <a:buFontTx/>
              <a:buNone/>
            </a:pPr>
            <a:endParaRPr lang="en-US" dirty="0" smtClean="0"/>
          </a:p>
          <a:p>
            <a:pPr>
              <a:buSzPct val="125000"/>
              <a:buFontTx/>
              <a:buNone/>
            </a:pPr>
            <a:r>
              <a:rPr lang="en-US" dirty="0" smtClean="0"/>
              <a:t>	… </a:t>
            </a:r>
            <a:r>
              <a:rPr lang="en-US" i="1" dirty="0" smtClean="0"/>
              <a:t>from the rarest genetic disorder to the common cold</a:t>
            </a:r>
          </a:p>
        </p:txBody>
      </p:sp>
      <p:pic>
        <p:nvPicPr>
          <p:cNvPr id="22533" name="Picture 2" descr="http://www.nih.gov/icd/od/ocpl/images/gif/NIH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4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20432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29" descr="File:US-NIH-CIT-Logo.sv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3884612"/>
            <a:ext cx="9144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9665"/>
            <a:ext cx="9144000" cy="1143000"/>
          </a:xfrm>
          <a:solidFill>
            <a:srgbClr val="0070C0"/>
          </a:solidFill>
        </p:spPr>
        <p:txBody>
          <a:bodyPr>
            <a:noAutofit/>
          </a:bodyPr>
          <a:lstStyle/>
          <a:p>
            <a:pPr algn="r">
              <a:defRPr/>
            </a:pPr>
            <a:r>
              <a:rPr lang="en-US" sz="4000" b="1" dirty="0" smtClean="0"/>
              <a:t>     </a:t>
            </a:r>
            <a:r>
              <a:rPr lang="en-US" sz="4000" b="1" dirty="0" smtClean="0">
                <a:solidFill>
                  <a:srgbClr val="FAFFD9"/>
                </a:solidFill>
              </a:rPr>
              <a:t>27 Institutes and Centers (IC) </a:t>
            </a:r>
            <a:endParaRPr lang="en-US" sz="4000" b="1" dirty="0">
              <a:solidFill>
                <a:srgbClr val="FAFFD9"/>
              </a:solidFill>
            </a:endParaRPr>
          </a:p>
        </p:txBody>
      </p:sp>
      <p:sp>
        <p:nvSpPr>
          <p:cNvPr id="23555" name="Content Placeholder 2"/>
          <p:cNvSpPr>
            <a:spLocks noGrp="1"/>
          </p:cNvSpPr>
          <p:nvPr>
            <p:ph idx="4294967295"/>
          </p:nvPr>
        </p:nvSpPr>
        <p:spPr>
          <a:xfrm>
            <a:off x="1371600" y="1646238"/>
            <a:ext cx="7772400" cy="4830762"/>
          </a:xfrm>
          <a:prstGeom prst="rect">
            <a:avLst/>
          </a:prstGeom>
        </p:spPr>
        <p:txBody>
          <a:bodyPr/>
          <a:lstStyle/>
          <a:p>
            <a:pPr eaLnBrk="1" hangingPunct="1">
              <a:buFont typeface="Wingdings 2" pitchFamily="18" charset="2"/>
              <a:buNone/>
            </a:pPr>
            <a:r>
              <a:rPr lang="en-US" dirty="0" smtClean="0"/>
              <a:t>Each with a different:</a:t>
            </a:r>
          </a:p>
          <a:p>
            <a:pPr lvl="1" eaLnBrk="1" hangingPunct="1"/>
            <a:r>
              <a:rPr lang="en-US" dirty="0" smtClean="0"/>
              <a:t>mission &amp; priorities</a:t>
            </a:r>
          </a:p>
          <a:p>
            <a:pPr lvl="1" eaLnBrk="1" hangingPunct="1"/>
            <a:r>
              <a:rPr lang="en-US" dirty="0" smtClean="0"/>
              <a:t>budget</a:t>
            </a:r>
          </a:p>
          <a:p>
            <a:pPr lvl="1" eaLnBrk="1" hangingPunct="1"/>
            <a:r>
              <a:rPr lang="en-US" dirty="0" smtClean="0"/>
              <a:t>funding strategy</a:t>
            </a:r>
          </a:p>
          <a:p>
            <a:pPr lvl="1" eaLnBrk="1" hangingPunct="1"/>
            <a:endParaRPr lang="en-US" dirty="0" smtClean="0"/>
          </a:p>
        </p:txBody>
      </p:sp>
      <p:grpSp>
        <p:nvGrpSpPr>
          <p:cNvPr id="3" name="Group 2" descr="graphic of NIH=26 different institutes and centers"/>
          <p:cNvGrpSpPr/>
          <p:nvPr/>
        </p:nvGrpSpPr>
        <p:grpSpPr>
          <a:xfrm>
            <a:off x="195942" y="3886200"/>
            <a:ext cx="8567058" cy="2438400"/>
            <a:chOff x="195942" y="3886200"/>
            <a:chExt cx="8567058" cy="2438400"/>
          </a:xfrm>
        </p:grpSpPr>
        <p:grpSp>
          <p:nvGrpSpPr>
            <p:cNvPr id="23556" name="Group 40" descr="picture showing 26 NIH institutes"/>
            <p:cNvGrpSpPr>
              <a:grpSpLocks/>
            </p:cNvGrpSpPr>
            <p:nvPr/>
          </p:nvGrpSpPr>
          <p:grpSpPr bwMode="auto">
            <a:xfrm>
              <a:off x="3581400" y="3886200"/>
              <a:ext cx="5181600" cy="2438400"/>
              <a:chOff x="304800" y="4191000"/>
              <a:chExt cx="5486400" cy="2540933"/>
            </a:xfrm>
          </p:grpSpPr>
          <p:pic>
            <p:nvPicPr>
              <p:cNvPr id="23560" name="Picture 20" descr="See full size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5638800"/>
                <a:ext cx="876300" cy="59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descr="NINR_Master"/>
              <p:cNvPicPr>
                <a:picLocks noChangeAspect="1" noChangeArrowheads="1"/>
              </p:cNvPicPr>
              <p:nvPr/>
            </p:nvPicPr>
            <p:blipFill>
              <a:blip r:embed="rId7" cstate="print">
                <a:extLst>
                  <a:ext uri="{28A0092B-C50C-407E-A947-70E740481C1C}">
                    <a14:useLocalDpi xmlns:a14="http://schemas.microsoft.com/office/drawing/2010/main" val="0"/>
                  </a:ext>
                </a:extLst>
              </a:blip>
              <a:srcRect t="9599" b="9599"/>
              <a:stretch>
                <a:fillRect/>
              </a:stretch>
            </p:blipFill>
            <p:spPr bwMode="auto">
              <a:xfrm rot="2389885">
                <a:off x="2103837" y="4399925"/>
                <a:ext cx="125991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6" descr="National Institutes of Health Center for Scientific Review"/>
              <p:cNvPicPr>
                <a:picLocks noChangeAspect="1" noChangeArrowheads="1"/>
              </p:cNvPicPr>
              <p:nvPr/>
            </p:nvPicPr>
            <p:blipFill>
              <a:blip r:embed="rId8" cstate="print">
                <a:extLst>
                  <a:ext uri="{28A0092B-C50C-407E-A947-70E740481C1C}">
                    <a14:useLocalDpi xmlns:a14="http://schemas.microsoft.com/office/drawing/2010/main" val="0"/>
                  </a:ext>
                </a:extLst>
              </a:blip>
              <a:srcRect t="25262"/>
              <a:stretch>
                <a:fillRect/>
              </a:stretch>
            </p:blipFill>
            <p:spPr bwMode="auto">
              <a:xfrm>
                <a:off x="3886200" y="4648200"/>
                <a:ext cx="1476375"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9" descr="See full size image">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8200" y="6096000"/>
                <a:ext cx="1143000" cy="63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0" descr="nialogo_m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4191000"/>
                <a:ext cx="1219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1" descr="File:US-NIH-NCCAM-Logo.sv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52800" y="5410200"/>
                <a:ext cx="9144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2" descr="NIAID_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71600" y="4876800"/>
                <a:ext cx="5286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13" descr="NIDCD_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439192">
                <a:off x="762000" y="4495800"/>
                <a:ext cx="7157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5" descr="File:US-NIH-NIEHS-Logo.sv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800" y="4267200"/>
                <a:ext cx="465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9" name="Group 16"/>
              <p:cNvGrpSpPr>
                <a:grpSpLocks/>
              </p:cNvGrpSpPr>
              <p:nvPr/>
            </p:nvGrpSpPr>
            <p:grpSpPr bwMode="auto">
              <a:xfrm>
                <a:off x="3276600" y="4724400"/>
                <a:ext cx="641350" cy="711200"/>
                <a:chOff x="5329" y="192"/>
                <a:chExt cx="454" cy="498"/>
              </a:xfrm>
            </p:grpSpPr>
            <p:pic>
              <p:nvPicPr>
                <p:cNvPr id="23589" name="Picture 17" descr="NIGMS logo">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76" y="192"/>
                  <a:ext cx="33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0" name="Text Box 18"/>
                <p:cNvSpPr txBox="1">
                  <a:spLocks noChangeArrowheads="1"/>
                </p:cNvSpPr>
                <p:nvPr/>
              </p:nvSpPr>
              <p:spPr bwMode="auto">
                <a:xfrm>
                  <a:off x="5329" y="508"/>
                  <a:ext cx="45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b="1">
                      <a:solidFill>
                        <a:srgbClr val="000066"/>
                      </a:solidFill>
                    </a:rPr>
                    <a:t>NIGMS</a:t>
                  </a:r>
                </a:p>
              </p:txBody>
            </p:sp>
          </p:grpSp>
          <p:pic>
            <p:nvPicPr>
              <p:cNvPr id="23570" name="Picture 19" descr="NLM logo">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86200" y="4876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21" descr="See full size image">
                <a:hlinkClick r:id="rId22"/>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05400" y="54864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72" name="Group 22"/>
              <p:cNvGrpSpPr>
                <a:grpSpLocks/>
              </p:cNvGrpSpPr>
              <p:nvPr/>
            </p:nvGrpSpPr>
            <p:grpSpPr bwMode="auto">
              <a:xfrm>
                <a:off x="4495800" y="5029200"/>
                <a:ext cx="1052513" cy="581025"/>
                <a:chOff x="5097" y="3954"/>
                <a:chExt cx="663" cy="366"/>
              </a:xfrm>
            </p:grpSpPr>
            <p:pic>
              <p:nvPicPr>
                <p:cNvPr id="23587" name="Picture 23" descr="CC logo">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28" y="3954"/>
                  <a:ext cx="2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8" name="Text Box 24"/>
                <p:cNvSpPr txBox="1">
                  <a:spLocks noChangeArrowheads="1"/>
                </p:cNvSpPr>
                <p:nvPr/>
              </p:nvSpPr>
              <p:spPr bwMode="auto">
                <a:xfrm>
                  <a:off x="5097" y="4166"/>
                  <a:ext cx="66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a:solidFill>
                        <a:srgbClr val="336699"/>
                      </a:solidFill>
                      <a:latin typeface="AvantGarde Md BT" pitchFamily="34" charset="0"/>
                    </a:rPr>
                    <a:t>Clinical Center</a:t>
                  </a:r>
                </a:p>
              </p:txBody>
            </p:sp>
          </p:grpSp>
          <p:grpSp>
            <p:nvGrpSpPr>
              <p:cNvPr id="23573" name="Group 25"/>
              <p:cNvGrpSpPr>
                <a:grpSpLocks/>
              </p:cNvGrpSpPr>
              <p:nvPr/>
            </p:nvGrpSpPr>
            <p:grpSpPr bwMode="auto">
              <a:xfrm>
                <a:off x="1752600" y="4953000"/>
                <a:ext cx="965200" cy="714375"/>
                <a:chOff x="3014" y="3648"/>
                <a:chExt cx="608" cy="450"/>
              </a:xfrm>
            </p:grpSpPr>
            <p:pic>
              <p:nvPicPr>
                <p:cNvPr id="23585" name="Picture 26" descr="File:US-NIH-FogartyInternationalCenter-2008Logo.svg">
                  <a:hlinkClick r:id="rId26"/>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168" y="3648"/>
                  <a:ext cx="305"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86" name="Text Box 27"/>
                <p:cNvSpPr txBox="1">
                  <a:spLocks noChangeArrowheads="1"/>
                </p:cNvSpPr>
                <p:nvPr/>
              </p:nvSpPr>
              <p:spPr bwMode="auto">
                <a:xfrm>
                  <a:off x="3014" y="3973"/>
                  <a:ext cx="60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00">
                      <a:solidFill>
                        <a:srgbClr val="777777"/>
                      </a:solidFill>
                    </a:rPr>
                    <a:t>International Center</a:t>
                  </a:r>
                </a:p>
              </p:txBody>
            </p:sp>
          </p:grpSp>
          <p:pic>
            <p:nvPicPr>
              <p:cNvPr id="23574" name="Picture 28" descr="720px-US-NIH-NIMH-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67000" y="5105400"/>
                <a:ext cx="609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Picture 30" descr="File:US-NIH-NHLBI-Logo.svg">
                <a:hlinkClick r:id="rId29"/>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04800" y="6096000"/>
                <a:ext cx="152400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31" descr="NIAMS logo">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819400" y="5867400"/>
                <a:ext cx="990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32" descr="File:US-NIH-NIBIB-Logo.svg">
                <a:hlinkClick r:id="rId33"/>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286000" y="5410200"/>
                <a:ext cx="644525"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34" descr="NIDDK_Logo_400pxls"/>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819400" y="6324600"/>
                <a:ext cx="17526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35" descr="See full size image">
                <a:hlinkClick r:id="rId36"/>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04800" y="5648325"/>
                <a:ext cx="9429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36" descr="File:US-NIH-NHGRI-Logo.svg">
                <a:hlinkClick r:id="rId38"/>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971800" y="4191000"/>
                <a:ext cx="12954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1" name="Picture 37" descr="File:US-NIH-NIDA-Logo.svg">
                <a:hlinkClick r:id="rId40"/>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rot="-1705148">
                <a:off x="1295400" y="5638800"/>
                <a:ext cx="6858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38" descr="File:US-NIH-NICHD-2008Logo.svg">
                <a:hlinkClick r:id="rId42"/>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04800" y="5105400"/>
                <a:ext cx="1020822"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39" descr="File:US-NIH-NIDCR-Logo.svg">
                <a:hlinkClick r:id="rId44"/>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28800" y="5791200"/>
                <a:ext cx="6858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4" name="Picture 40" descr="File:US-NIH-NCI-Logo.svg">
                <a:hlinkClick r:id="rId46"/>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1640541" y="4419600"/>
                <a:ext cx="76200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Equal 38" descr="equals sign"/>
            <p:cNvSpPr/>
            <p:nvPr/>
          </p:nvSpPr>
          <p:spPr>
            <a:xfrm>
              <a:off x="1981200" y="4724400"/>
              <a:ext cx="1524000" cy="8382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026" name="Picture 2"/>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95942" y="4552160"/>
              <a:ext cx="2032035" cy="155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4603109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90600"/>
          </a:xfrm>
          <a:solidFill>
            <a:srgbClr val="0070C0"/>
          </a:solidFill>
        </p:spPr>
        <p:txBody>
          <a:bodyPr>
            <a:normAutofit/>
          </a:bodyPr>
          <a:lstStyle/>
          <a:p>
            <a:pPr algn="r"/>
            <a:r>
              <a:rPr lang="en-US" sz="4000" b="1" dirty="0" smtClean="0">
                <a:solidFill>
                  <a:srgbClr val="FAFFD9"/>
                </a:solidFill>
              </a:rPr>
              <a:t>Funding Opportunities</a:t>
            </a:r>
            <a:endParaRPr lang="en-US" sz="4000" b="1" dirty="0">
              <a:solidFill>
                <a:srgbClr val="FAFFD9"/>
              </a:solidFill>
            </a:endParaRPr>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152</a:t>
            </a:fld>
            <a:endParaRPr lang="en-US" dirty="0"/>
          </a:p>
        </p:txBody>
      </p:sp>
      <p:sp>
        <p:nvSpPr>
          <p:cNvPr id="4" name="Content Placeholder 2"/>
          <p:cNvSpPr txBox="1">
            <a:spLocks/>
          </p:cNvSpPr>
          <p:nvPr/>
        </p:nvSpPr>
        <p:spPr bwMode="auto">
          <a:xfrm>
            <a:off x="76200" y="1371600"/>
            <a:ext cx="8458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9BBB59"/>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064A2"/>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BACC6"/>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sz="1400" kern="1200" cap="all" baseline="0">
                <a:solidFill>
                  <a:schemeClr val="tx1"/>
                </a:solidFill>
                <a:latin typeface="+mn-lt"/>
                <a:ea typeface="+mn-ea"/>
                <a:cs typeface="+mn-cs"/>
              </a:defRPr>
            </a:lvl9pPr>
          </a:lstStyle>
          <a:p>
            <a:pPr eaLnBrk="1" hangingPunct="1"/>
            <a:r>
              <a:rPr lang="en-US" sz="2800" dirty="0" smtClean="0"/>
              <a:t>Advertised through</a:t>
            </a:r>
          </a:p>
          <a:p>
            <a:pPr lvl="1" eaLnBrk="1" hangingPunct="1"/>
            <a:r>
              <a:rPr lang="en-US" sz="2400" dirty="0" smtClean="0"/>
              <a:t>Grants.gov</a:t>
            </a:r>
          </a:p>
          <a:p>
            <a:pPr lvl="1" eaLnBrk="1" hangingPunct="1"/>
            <a:r>
              <a:rPr lang="en-US" sz="2400" dirty="0" smtClean="0"/>
              <a:t>NIH Guide for Grants and Contracts</a:t>
            </a:r>
          </a:p>
          <a:p>
            <a:pPr lvl="1" eaLnBrk="1" hangingPunct="1"/>
            <a:endParaRPr lang="en-US" sz="2400" dirty="0" smtClean="0"/>
          </a:p>
          <a:p>
            <a:pPr eaLnBrk="1" hangingPunct="1"/>
            <a:r>
              <a:rPr lang="en-US" sz="2800" dirty="0" smtClean="0"/>
              <a:t>Issued by </a:t>
            </a:r>
          </a:p>
          <a:p>
            <a:pPr lvl="1" eaLnBrk="1" hangingPunct="1"/>
            <a:r>
              <a:rPr lang="en-US" sz="2400" dirty="0" smtClean="0"/>
              <a:t>Each IC</a:t>
            </a:r>
          </a:p>
          <a:p>
            <a:pPr lvl="1" eaLnBrk="1" hangingPunct="1"/>
            <a:r>
              <a:rPr lang="en-US" sz="2400" dirty="0" smtClean="0"/>
              <a:t>“</a:t>
            </a:r>
            <a:r>
              <a:rPr lang="en-US" sz="2400" dirty="0"/>
              <a:t>P</a:t>
            </a:r>
            <a:r>
              <a:rPr lang="en-US" sz="2400" dirty="0" smtClean="0"/>
              <a:t>arent” announcements span the breadth </a:t>
            </a:r>
          </a:p>
          <a:p>
            <a:pPr marL="274638" lvl="1" indent="0" eaLnBrk="1" hangingPunct="1">
              <a:buNone/>
            </a:pPr>
            <a:r>
              <a:rPr lang="en-US" sz="2400" dirty="0" smtClean="0"/>
              <a:t>of the NIH mission, include many ICs</a:t>
            </a:r>
          </a:p>
        </p:txBody>
      </p:sp>
      <p:pic>
        <p:nvPicPr>
          <p:cNvPr id="5" name="Picture 4" descr="town_crier"/>
          <p:cNvPicPr>
            <a:picLocks noChangeAspect="1" noChangeArrowheads="1"/>
          </p:cNvPicPr>
          <p:nvPr/>
        </p:nvPicPr>
        <p:blipFill>
          <a:blip r:embed="rId2" cstate="print"/>
          <a:srcRect/>
          <a:stretch>
            <a:fillRect/>
          </a:stretch>
        </p:blipFill>
        <p:spPr bwMode="auto">
          <a:xfrm>
            <a:off x="6172200" y="1295399"/>
            <a:ext cx="2860675" cy="4602163"/>
          </a:xfrm>
          <a:prstGeom prst="rect">
            <a:avLst/>
          </a:prstGeom>
          <a:noFill/>
          <a:ln w="9525">
            <a:noFill/>
            <a:miter lim="800000"/>
            <a:headEnd/>
            <a:tailEnd/>
          </a:ln>
          <a:effectLst>
            <a:softEdge rad="635000"/>
          </a:effectLst>
        </p:spPr>
      </p:pic>
    </p:spTree>
    <p:extLst>
      <p:ext uri="{BB962C8B-B14F-4D97-AF65-F5344CB8AC3E}">
        <p14:creationId xmlns:p14="http://schemas.microsoft.com/office/powerpoint/2010/main" val="6241992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10342"/>
          </a:xfrm>
          <a:solidFill>
            <a:srgbClr val="0070C0"/>
          </a:solidFill>
        </p:spPr>
        <p:txBody>
          <a:bodyPr>
            <a:noAutofit/>
          </a:bodyPr>
          <a:lstStyle/>
          <a:p>
            <a:pPr algn="r">
              <a:defRPr/>
            </a:pPr>
            <a:r>
              <a:rPr lang="en-US" sz="3200" b="1" dirty="0" smtClean="0">
                <a:solidFill>
                  <a:srgbClr val="FAFFD9"/>
                </a:solidFill>
              </a:rPr>
              <a:t>Types of </a:t>
            </a:r>
            <a:br>
              <a:rPr lang="en-US" sz="3200" b="1" dirty="0" smtClean="0">
                <a:solidFill>
                  <a:srgbClr val="FAFFD9"/>
                </a:solidFill>
              </a:rPr>
            </a:br>
            <a:r>
              <a:rPr lang="en-US" sz="3200" b="1" dirty="0" smtClean="0">
                <a:solidFill>
                  <a:srgbClr val="FAFFD9"/>
                </a:solidFill>
              </a:rPr>
              <a:t>Funding Opportunity Announcements (FOA)</a:t>
            </a:r>
          </a:p>
        </p:txBody>
      </p:sp>
      <p:graphicFrame>
        <p:nvGraphicFramePr>
          <p:cNvPr id="4" name="Group 58"/>
          <p:cNvGraphicFramePr>
            <a:graphicFrameLocks noGrp="1"/>
          </p:cNvGraphicFramePr>
          <p:nvPr>
            <p:extLst>
              <p:ext uri="{D42A27DB-BD31-4B8C-83A1-F6EECF244321}">
                <p14:modId xmlns:p14="http://schemas.microsoft.com/office/powerpoint/2010/main" val="3884853169"/>
              </p:ext>
            </p:extLst>
          </p:nvPr>
        </p:nvGraphicFramePr>
        <p:xfrm>
          <a:off x="152400" y="1371600"/>
          <a:ext cx="8839200" cy="5074935"/>
        </p:xfrm>
        <a:graphic>
          <a:graphicData uri="http://schemas.openxmlformats.org/drawingml/2006/table">
            <a:tbl>
              <a:tblPr firstRow="1"/>
              <a:tblGrid>
                <a:gridCol w="2892829"/>
                <a:gridCol w="5946371"/>
              </a:tblGrid>
              <a:tr h="48950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mn-lt"/>
                        </a:rPr>
                        <a:t>Type of FOA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accent2"/>
                          </a:solidFill>
                          <a:effectLst/>
                          <a:latin typeface="+mn-lt"/>
                        </a:rPr>
                        <a:t>Description</a:t>
                      </a:r>
                      <a:endParaRPr kumimoji="0" lang="en-US" sz="2000" b="0" i="0" u="none" strike="noStrike" cap="none" normalizeH="0" baseline="0" dirty="0" smtClean="0">
                        <a:ln>
                          <a:noFill/>
                        </a:ln>
                        <a:solidFill>
                          <a:schemeClr val="tx1"/>
                        </a:solidFill>
                        <a:effectLst/>
                        <a:latin typeface="+mn-lt"/>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308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Program Announcements (PA, PAR, PAS)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Highlights areas of focus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Usually ongoing (3 </a:t>
                      </a:r>
                      <a:r>
                        <a:rPr kumimoji="0" lang="en-US" sz="2000" b="0" i="0" u="none" strike="noStrike" cap="none" normalizeH="0" baseline="0" dirty="0" err="1" smtClean="0">
                          <a:ln>
                            <a:noFill/>
                          </a:ln>
                          <a:solidFill>
                            <a:schemeClr val="tx1"/>
                          </a:solidFill>
                          <a:effectLst/>
                          <a:latin typeface="+mn-lt"/>
                        </a:rPr>
                        <a:t>yrs</a:t>
                      </a:r>
                      <a:r>
                        <a:rPr kumimoji="0" lang="en-US" sz="2000" b="0" i="0" u="none" strike="noStrike" cap="none" normalizeH="0" baseline="0" dirty="0" smtClean="0">
                          <a:ln>
                            <a:noFill/>
                          </a:ln>
                          <a:solidFill>
                            <a:schemeClr val="tx1"/>
                          </a:solidFill>
                          <a:effectLst/>
                          <a:latin typeface="+mn-lt"/>
                        </a:rPr>
                        <a:t>)</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Often use standard receipt dates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2400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Requests for Applications (RFA)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Narrowly defined scope</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Usually single receipt date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Set aside funds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IC usually convenes review panel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983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rPr>
                        <a:t>Parent Announcements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Type of program announcement</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Generally span the breadth of NIH mission</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By activity code (R01, R03, </a:t>
                      </a:r>
                      <a:r>
                        <a:rPr kumimoji="0" lang="en-US" sz="2000" b="0" i="0" u="none" strike="noStrike" cap="none" normalizeH="0" baseline="0" dirty="0" err="1" smtClean="0">
                          <a:ln>
                            <a:noFill/>
                          </a:ln>
                          <a:solidFill>
                            <a:schemeClr val="tx1"/>
                          </a:solidFill>
                          <a:effectLst/>
                          <a:latin typeface="+mn-lt"/>
                        </a:rPr>
                        <a:t>etc</a:t>
                      </a:r>
                      <a:r>
                        <a:rPr kumimoji="0" lang="en-US" sz="2000" b="0" i="0" u="none" strike="noStrike" cap="none" normalizeH="0" baseline="0" dirty="0" smtClean="0">
                          <a:ln>
                            <a:noFill/>
                          </a:ln>
                          <a:solidFill>
                            <a:schemeClr val="tx1"/>
                          </a:solidFill>
                          <a:effectLst/>
                          <a:latin typeface="+mn-lt"/>
                        </a:rPr>
                        <a:t>)</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pPr>
                      <a:r>
                        <a:rPr kumimoji="0" lang="en-US" sz="2000" b="0" i="0" u="none" strike="noStrike" cap="none" normalizeH="0" baseline="0" dirty="0" smtClean="0">
                          <a:ln>
                            <a:noFill/>
                          </a:ln>
                          <a:solidFill>
                            <a:schemeClr val="tx1"/>
                          </a:solidFill>
                          <a:effectLst/>
                          <a:latin typeface="+mn-lt"/>
                        </a:rPr>
                        <a:t>For “investigator initiated” or “unsolicited” research ideas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0086083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33600" y="5029200"/>
            <a:ext cx="7010400" cy="665163"/>
          </a:xfrm>
          <a:solidFill>
            <a:schemeClr val="accent1">
              <a:lumMod val="75000"/>
            </a:schemeClr>
          </a:solidFill>
        </p:spPr>
        <p:txBody>
          <a:bodyPr>
            <a:normAutofit fontScale="90000"/>
          </a:bodyPr>
          <a:lstStyle/>
          <a:p>
            <a:pPr indent="0" algn="r" eaLnBrk="1" fontAlgn="auto" hangingPunct="1">
              <a:spcAft>
                <a:spcPts val="0"/>
              </a:spcAft>
              <a:defRPr/>
            </a:pPr>
            <a:r>
              <a:rPr lang="en-US" b="1" dirty="0" smtClean="0">
                <a:solidFill>
                  <a:srgbClr val="FAFFD9"/>
                </a:solidFill>
              </a:rPr>
              <a:t>#2: How Do I Get Some?</a:t>
            </a:r>
            <a:endParaRPr lang="en-US" b="1" dirty="0">
              <a:solidFill>
                <a:srgbClr val="FAFFD9"/>
              </a:solidFill>
            </a:endParaRPr>
          </a:p>
        </p:txBody>
      </p:sp>
      <p:pic>
        <p:nvPicPr>
          <p:cNvPr id="5" name="Picture Placeholder 4" descr="Make money.jpg"/>
          <p:cNvPicPr>
            <a:picLocks noGrp="1" noChangeAspect="1"/>
          </p:cNvPicPr>
          <p:nvPr>
            <p:ph type="pic" idx="4294967295"/>
          </p:nvPr>
        </p:nvPicPr>
        <p:blipFill>
          <a:blip r:embed="rId3" cstate="print"/>
          <a:srcRect/>
          <a:stretch>
            <a:fillRect/>
          </a:stretch>
        </p:blipFill>
        <p:spPr>
          <a:xfrm>
            <a:off x="0" y="249238"/>
            <a:ext cx="8534400" cy="4343400"/>
          </a:xfrm>
        </p:spPr>
      </p:pic>
    </p:spTree>
    <p:extLst>
      <p:ext uri="{BB962C8B-B14F-4D97-AF65-F5344CB8AC3E}">
        <p14:creationId xmlns:p14="http://schemas.microsoft.com/office/powerpoint/2010/main" val="245912724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87425"/>
          </a:xfrm>
          <a:solidFill>
            <a:srgbClr val="0070C0"/>
          </a:solidFill>
        </p:spPr>
        <p:txBody>
          <a:bodyPr/>
          <a:lstStyle/>
          <a:p>
            <a:pPr algn="r">
              <a:defRPr/>
            </a:pPr>
            <a:r>
              <a:rPr lang="en-US" sz="3600" b="1" dirty="0">
                <a:solidFill>
                  <a:srgbClr val="FAFFD9"/>
                </a:solidFill>
              </a:rPr>
              <a:t>Where to start</a:t>
            </a:r>
            <a:endParaRPr lang="en-US" b="1" dirty="0">
              <a:solidFill>
                <a:srgbClr val="FAFFD9"/>
              </a:solidFill>
            </a:endParaRPr>
          </a:p>
        </p:txBody>
      </p:sp>
      <p:sp>
        <p:nvSpPr>
          <p:cNvPr id="5123" name="Content Placeholder 2"/>
          <p:cNvSpPr>
            <a:spLocks noGrp="1"/>
          </p:cNvSpPr>
          <p:nvPr>
            <p:ph idx="4294967295"/>
          </p:nvPr>
        </p:nvSpPr>
        <p:spPr>
          <a:xfrm>
            <a:off x="0" y="1128252"/>
            <a:ext cx="9144000" cy="5715000"/>
          </a:xfrm>
        </p:spPr>
        <p:txBody>
          <a:bodyPr>
            <a:normAutofit/>
          </a:bodyPr>
          <a:lstStyle/>
          <a:p>
            <a:pPr eaLnBrk="1" fontAlgn="auto" hangingPunct="1">
              <a:spcBef>
                <a:spcPts val="0"/>
              </a:spcBef>
              <a:spcAft>
                <a:spcPts val="0"/>
              </a:spcAft>
              <a:buFont typeface="Wingdings" panose="05000000000000000000" pitchFamily="2" charset="2"/>
              <a:buChar char="Ø"/>
              <a:defRPr/>
            </a:pPr>
            <a:r>
              <a:rPr lang="en-US" sz="2400" dirty="0" smtClean="0"/>
              <a:t>Develop your research idea </a:t>
            </a:r>
          </a:p>
          <a:p>
            <a:pPr lvl="1" eaLnBrk="1" fontAlgn="auto" hangingPunct="1">
              <a:spcBef>
                <a:spcPts val="0"/>
              </a:spcBef>
              <a:spcAft>
                <a:spcPts val="0"/>
              </a:spcAft>
              <a:buFont typeface="Wingdings" panose="05000000000000000000" pitchFamily="2" charset="2"/>
              <a:buChar char="Ø"/>
              <a:defRPr/>
            </a:pPr>
            <a:r>
              <a:rPr lang="en-US" sz="2400" dirty="0" smtClean="0"/>
              <a:t>Should </a:t>
            </a:r>
            <a:r>
              <a:rPr lang="en-US" sz="2400" dirty="0"/>
              <a:t>be important (have high </a:t>
            </a:r>
            <a:r>
              <a:rPr lang="en-US" sz="2400" dirty="0" smtClean="0"/>
              <a:t>impact)</a:t>
            </a:r>
          </a:p>
          <a:p>
            <a:pPr lvl="1" eaLnBrk="1" fontAlgn="auto" hangingPunct="1">
              <a:spcBef>
                <a:spcPts val="0"/>
              </a:spcBef>
              <a:spcAft>
                <a:spcPts val="0"/>
              </a:spcAft>
              <a:buFont typeface="Wingdings" panose="05000000000000000000" pitchFamily="2" charset="2"/>
              <a:buChar char="Ø"/>
              <a:defRPr/>
            </a:pPr>
            <a:r>
              <a:rPr lang="en-US" sz="2400" dirty="0" smtClean="0"/>
              <a:t>Needs to align with an IC mission</a:t>
            </a:r>
          </a:p>
          <a:p>
            <a:pPr>
              <a:spcBef>
                <a:spcPts val="0"/>
              </a:spcBef>
              <a:buFont typeface="Wingdings" panose="05000000000000000000" pitchFamily="2" charset="2"/>
              <a:buChar char="Ø"/>
              <a:defRPr/>
            </a:pPr>
            <a:endParaRPr lang="en-US" sz="2400" dirty="0" smtClean="0"/>
          </a:p>
          <a:p>
            <a:pPr eaLnBrk="1" fontAlgn="auto" hangingPunct="1">
              <a:spcBef>
                <a:spcPts val="0"/>
              </a:spcBef>
              <a:spcAft>
                <a:spcPts val="0"/>
              </a:spcAft>
              <a:buFont typeface="Wingdings" panose="05000000000000000000" pitchFamily="2" charset="2"/>
              <a:buChar char="Ø"/>
              <a:defRPr/>
            </a:pPr>
            <a:r>
              <a:rPr lang="en-US" sz="2400" dirty="0" smtClean="0"/>
              <a:t>Identify a funding opportunity </a:t>
            </a:r>
          </a:p>
          <a:p>
            <a:pPr lvl="1" eaLnBrk="1" fontAlgn="auto" hangingPunct="1">
              <a:spcBef>
                <a:spcPts val="0"/>
              </a:spcBef>
              <a:spcAft>
                <a:spcPts val="0"/>
              </a:spcAft>
              <a:buFont typeface="Wingdings" panose="05000000000000000000" pitchFamily="2" charset="2"/>
              <a:buChar char="Ø"/>
              <a:defRPr/>
            </a:pPr>
            <a:r>
              <a:rPr lang="en-US" sz="2400" dirty="0" smtClean="0"/>
              <a:t>If no FOA specific to your area, look for a “parent” announcement.</a:t>
            </a:r>
          </a:p>
          <a:p>
            <a:pPr eaLnBrk="1" fontAlgn="auto" hangingPunct="1">
              <a:spcBef>
                <a:spcPts val="0"/>
              </a:spcBef>
              <a:spcAft>
                <a:spcPts val="0"/>
              </a:spcAft>
              <a:buFont typeface="Wingdings" panose="05000000000000000000" pitchFamily="2" charset="2"/>
              <a:buChar char="Ø"/>
              <a:defRPr/>
            </a:pPr>
            <a:endParaRPr lang="en-US" sz="2400" dirty="0" smtClean="0"/>
          </a:p>
          <a:p>
            <a:pPr eaLnBrk="1" fontAlgn="auto" hangingPunct="1">
              <a:spcBef>
                <a:spcPts val="0"/>
              </a:spcBef>
              <a:spcAft>
                <a:spcPts val="0"/>
              </a:spcAft>
              <a:buFont typeface="Wingdings" panose="05000000000000000000" pitchFamily="2" charset="2"/>
              <a:buChar char="Ø"/>
              <a:defRPr/>
            </a:pPr>
            <a:r>
              <a:rPr lang="en-US" sz="2400" dirty="0" smtClean="0"/>
              <a:t>Talk with NIH staff about your idea and where it fits</a:t>
            </a:r>
          </a:p>
          <a:p>
            <a:pPr eaLnBrk="1" fontAlgn="auto" hangingPunct="1">
              <a:spcBef>
                <a:spcPts val="0"/>
              </a:spcBef>
              <a:spcAft>
                <a:spcPts val="0"/>
              </a:spcAft>
              <a:buFont typeface="Wingdings" panose="05000000000000000000" pitchFamily="2" charset="2"/>
              <a:buChar char="Ø"/>
              <a:defRPr/>
            </a:pPr>
            <a:endParaRPr lang="en-US" sz="2400" dirty="0" smtClean="0"/>
          </a:p>
          <a:p>
            <a:pPr eaLnBrk="1" fontAlgn="auto" hangingPunct="1">
              <a:spcBef>
                <a:spcPts val="0"/>
              </a:spcBef>
              <a:spcAft>
                <a:spcPts val="0"/>
              </a:spcAft>
              <a:buFont typeface="Wingdings" panose="05000000000000000000" pitchFamily="2" charset="2"/>
              <a:buChar char="Ø"/>
              <a:defRPr/>
            </a:pPr>
            <a:r>
              <a:rPr lang="en-US" sz="2400" dirty="0" smtClean="0"/>
              <a:t>Write a strong proposal that addresses review criteria</a:t>
            </a:r>
          </a:p>
          <a:p>
            <a:pPr lvl="1" eaLnBrk="1" fontAlgn="auto" hangingPunct="1">
              <a:spcBef>
                <a:spcPts val="0"/>
              </a:spcBef>
              <a:spcAft>
                <a:spcPts val="0"/>
              </a:spcAft>
              <a:buFont typeface="Wingdings" panose="05000000000000000000" pitchFamily="2" charset="2"/>
              <a:buChar char="Ø"/>
              <a:defRPr/>
            </a:pPr>
            <a:endParaRPr lang="en-US" sz="2400" dirty="0"/>
          </a:p>
          <a:p>
            <a:pPr eaLnBrk="1" fontAlgn="auto" hangingPunct="1">
              <a:spcBef>
                <a:spcPts val="0"/>
              </a:spcBef>
              <a:spcAft>
                <a:spcPts val="0"/>
              </a:spcAft>
              <a:buFont typeface="Wingdings 2"/>
              <a:buChar char=""/>
              <a:defRPr/>
            </a:pPr>
            <a:endParaRPr lang="en-US" dirty="0" smtClean="0"/>
          </a:p>
          <a:p>
            <a:pPr eaLnBrk="1" fontAlgn="auto" hangingPunct="1">
              <a:spcBef>
                <a:spcPts val="0"/>
              </a:spcBef>
              <a:spcAft>
                <a:spcPts val="0"/>
              </a:spcAft>
              <a:buFont typeface="Wingdings 2"/>
              <a:buChar char=""/>
              <a:defRPr/>
            </a:pPr>
            <a:endParaRPr lang="en-US" dirty="0" smtClean="0"/>
          </a:p>
          <a:p>
            <a:pPr eaLnBrk="1" fontAlgn="auto" hangingPunct="1">
              <a:spcBef>
                <a:spcPts val="0"/>
              </a:spcBef>
              <a:spcAft>
                <a:spcPts val="0"/>
              </a:spcAft>
              <a:buFont typeface="Wingdings 2"/>
              <a:buChar char=""/>
              <a:defRPr/>
            </a:pPr>
            <a:endParaRPr lang="en-US" dirty="0" smtClean="0"/>
          </a:p>
        </p:txBody>
      </p:sp>
      <p:pic>
        <p:nvPicPr>
          <p:cNvPr id="5" name="Picture 4" descr="&quot;&quot;"/>
          <p:cNvPicPr>
            <a:picLocks noChangeAspect="1"/>
          </p:cNvPicPr>
          <p:nvPr/>
        </p:nvPicPr>
        <p:blipFill>
          <a:blip r:embed="rId3" cstate="print"/>
          <a:stretch>
            <a:fillRect/>
          </a:stretch>
        </p:blipFill>
        <p:spPr>
          <a:xfrm>
            <a:off x="1752601" y="5632963"/>
            <a:ext cx="1905000" cy="1266634"/>
          </a:xfrm>
          <a:prstGeom prst="rect">
            <a:avLst/>
          </a:prstGeom>
          <a:effectLst>
            <a:softEdge rad="317500"/>
          </a:effectLst>
        </p:spPr>
      </p:pic>
      <p:sp>
        <p:nvSpPr>
          <p:cNvPr id="2" name="TextBox 1" descr="Go to Nuts and Bolts Session later in the day:&#10;- Grants Writing for Success&#10;- Writing an Effective K Application&#10;- Working with Program Pre and Post Award&#10;    and more….&#10;"/>
          <p:cNvSpPr txBox="1"/>
          <p:nvPr/>
        </p:nvSpPr>
        <p:spPr>
          <a:xfrm>
            <a:off x="3886200" y="5758448"/>
            <a:ext cx="5562600" cy="1015663"/>
          </a:xfrm>
          <a:prstGeom prst="rect">
            <a:avLst/>
          </a:prstGeom>
          <a:solidFill>
            <a:schemeClr val="bg1"/>
          </a:solidFill>
        </p:spPr>
        <p:txBody>
          <a:bodyPr wrap="square" rtlCol="0">
            <a:spAutoFit/>
          </a:bodyPr>
          <a:lstStyle/>
          <a:p>
            <a:r>
              <a:rPr lang="en-US" sz="1200" b="1" dirty="0" smtClean="0"/>
              <a:t>Nuts and Bolts:</a:t>
            </a:r>
          </a:p>
          <a:p>
            <a:r>
              <a:rPr lang="en-US" sz="1200" dirty="0" smtClean="0"/>
              <a:t>- Grants Writing for Success</a:t>
            </a:r>
          </a:p>
          <a:p>
            <a:r>
              <a:rPr lang="en-US" sz="1200" dirty="0" smtClean="0"/>
              <a:t>- Writing an Effective K Application</a:t>
            </a:r>
          </a:p>
          <a:p>
            <a:r>
              <a:rPr lang="en-US" sz="1200" dirty="0"/>
              <a:t>-</a:t>
            </a:r>
            <a:r>
              <a:rPr lang="en-US" sz="1200" dirty="0" smtClean="0"/>
              <a:t> Working with Program Pre and </a:t>
            </a:r>
            <a:r>
              <a:rPr lang="en-US" sz="1200" dirty="0"/>
              <a:t>P</a:t>
            </a:r>
            <a:r>
              <a:rPr lang="en-US" sz="1200" dirty="0" smtClean="0"/>
              <a:t>ost Award</a:t>
            </a:r>
          </a:p>
          <a:p>
            <a:r>
              <a:rPr lang="en-US" sz="1200" dirty="0" smtClean="0"/>
              <a:t>				and more….</a:t>
            </a:r>
            <a:endParaRPr lang="en-US" sz="1200" dirty="0"/>
          </a:p>
        </p:txBody>
      </p:sp>
      <p:sp>
        <p:nvSpPr>
          <p:cNvPr id="7" name="Title 1"/>
          <p:cNvSpPr txBox="1">
            <a:spLocks/>
          </p:cNvSpPr>
          <p:nvPr/>
        </p:nvSpPr>
        <p:spPr>
          <a:xfrm>
            <a:off x="228600" y="304800"/>
            <a:ext cx="8534400" cy="758825"/>
          </a:xfrm>
          <a:prstGeom prst="rect">
            <a:avLst/>
          </a:prstGeom>
        </p:spPr>
        <p:txBody>
          <a:bodyPr/>
          <a:lst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a:lstStyle>
          <a:p>
            <a:pPr>
              <a:defRPr/>
            </a:pPr>
            <a:endParaRPr lang="en-US" dirty="0"/>
          </a:p>
        </p:txBody>
      </p:sp>
    </p:spTree>
    <p:extLst>
      <p:ext uri="{BB962C8B-B14F-4D97-AF65-F5344CB8AC3E}">
        <p14:creationId xmlns:p14="http://schemas.microsoft.com/office/powerpoint/2010/main" val="241434042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1225"/>
          </a:xfrm>
          <a:solidFill>
            <a:srgbClr val="0070C0"/>
          </a:solidFill>
        </p:spPr>
        <p:txBody>
          <a:bodyPr>
            <a:normAutofit/>
          </a:bodyPr>
          <a:lstStyle/>
          <a:p>
            <a:pPr algn="r"/>
            <a:r>
              <a:rPr lang="en-US" b="1" dirty="0" smtClean="0">
                <a:solidFill>
                  <a:srgbClr val="FAFFD9"/>
                </a:solidFill>
              </a:rPr>
              <a:t>Where to start </a:t>
            </a:r>
            <a:r>
              <a:rPr lang="en-US" sz="2400" b="1" dirty="0" smtClean="0">
                <a:solidFill>
                  <a:srgbClr val="FAFFD9"/>
                </a:solidFill>
              </a:rPr>
              <a:t>(cont.)</a:t>
            </a:r>
            <a:endParaRPr lang="en-US" b="1" dirty="0">
              <a:solidFill>
                <a:srgbClr val="FAFFD9"/>
              </a:solidFill>
            </a:endParaRPr>
          </a:p>
        </p:txBody>
      </p:sp>
      <p:sp>
        <p:nvSpPr>
          <p:cNvPr id="5123" name="Content Placeholder 2"/>
          <p:cNvSpPr>
            <a:spLocks noGrp="1"/>
          </p:cNvSpPr>
          <p:nvPr>
            <p:ph idx="4294967295"/>
          </p:nvPr>
        </p:nvSpPr>
        <p:spPr>
          <a:xfrm>
            <a:off x="533400" y="1066800"/>
            <a:ext cx="8610600" cy="4876800"/>
          </a:xfrm>
        </p:spPr>
        <p:txBody>
          <a:bodyPr>
            <a:normAutofit/>
          </a:bodyPr>
          <a:lstStyle/>
          <a:p>
            <a:pPr eaLnBrk="1" fontAlgn="auto" hangingPunct="1">
              <a:spcBef>
                <a:spcPts val="0"/>
              </a:spcBef>
              <a:spcAft>
                <a:spcPts val="0"/>
              </a:spcAft>
              <a:buFont typeface="Wingdings" panose="05000000000000000000" pitchFamily="2" charset="2"/>
              <a:buChar char="Ø"/>
              <a:defRPr/>
            </a:pPr>
            <a:r>
              <a:rPr lang="en-US" sz="2400" dirty="0" smtClean="0"/>
              <a:t>Complete/renew required registrations </a:t>
            </a:r>
            <a:r>
              <a:rPr lang="en-US" sz="2400" dirty="0" smtClean="0">
                <a:solidFill>
                  <a:srgbClr val="C00000"/>
                </a:solidFill>
              </a:rPr>
              <a:t>(Start now!)</a:t>
            </a:r>
          </a:p>
          <a:p>
            <a:pPr lvl="1" eaLnBrk="1" fontAlgn="auto" hangingPunct="1">
              <a:spcBef>
                <a:spcPts val="0"/>
              </a:spcBef>
              <a:spcAft>
                <a:spcPts val="0"/>
              </a:spcAft>
              <a:buFont typeface="Wingdings" panose="05000000000000000000" pitchFamily="2" charset="2"/>
              <a:buChar char="Ø"/>
              <a:defRPr/>
            </a:pPr>
            <a:r>
              <a:rPr lang="en-US" sz="2400" dirty="0" smtClean="0"/>
              <a:t>Institutions are </a:t>
            </a:r>
            <a:r>
              <a:rPr lang="en-US" sz="2400" dirty="0" err="1" smtClean="0"/>
              <a:t>requireWhere</a:t>
            </a:r>
            <a:r>
              <a:rPr lang="en-US" sz="2400" dirty="0" smtClean="0"/>
              <a:t> to start (cont.)d to register in multiple systems</a:t>
            </a:r>
          </a:p>
          <a:p>
            <a:pPr lvl="1" eaLnBrk="1" fontAlgn="auto" hangingPunct="1">
              <a:spcBef>
                <a:spcPts val="0"/>
              </a:spcBef>
              <a:spcAft>
                <a:spcPts val="0"/>
              </a:spcAft>
              <a:buFont typeface="Wingdings" panose="05000000000000000000" pitchFamily="2" charset="2"/>
              <a:buChar char="Ø"/>
              <a:defRPr/>
            </a:pPr>
            <a:r>
              <a:rPr lang="en-US" sz="2400" dirty="0" smtClean="0"/>
              <a:t>Investigators must register in the eRA Commons</a:t>
            </a:r>
          </a:p>
          <a:p>
            <a:pPr eaLnBrk="1" fontAlgn="auto" hangingPunct="1">
              <a:spcBef>
                <a:spcPts val="0"/>
              </a:spcBef>
              <a:spcAft>
                <a:spcPts val="0"/>
              </a:spcAft>
              <a:buFont typeface="Wingdings" panose="05000000000000000000" pitchFamily="2" charset="2"/>
              <a:buChar char="Ø"/>
              <a:defRPr/>
            </a:pPr>
            <a:endParaRPr lang="en-US" sz="2400" dirty="0" smtClean="0"/>
          </a:p>
          <a:p>
            <a:pPr eaLnBrk="1" fontAlgn="auto" hangingPunct="1">
              <a:spcBef>
                <a:spcPts val="0"/>
              </a:spcBef>
              <a:spcAft>
                <a:spcPts val="0"/>
              </a:spcAft>
              <a:buFont typeface="Wingdings" panose="05000000000000000000" pitchFamily="2" charset="2"/>
              <a:buChar char="Ø"/>
              <a:defRPr/>
            </a:pPr>
            <a:r>
              <a:rPr lang="en-US" sz="2400" dirty="0"/>
              <a:t>D</a:t>
            </a:r>
            <a:r>
              <a:rPr lang="en-US" sz="2400" dirty="0" smtClean="0"/>
              <a:t>evelop the application</a:t>
            </a:r>
          </a:p>
          <a:p>
            <a:pPr lvl="1" eaLnBrk="1" fontAlgn="auto" hangingPunct="1">
              <a:spcBef>
                <a:spcPts val="0"/>
              </a:spcBef>
              <a:spcAft>
                <a:spcPts val="0"/>
              </a:spcAft>
              <a:buFont typeface="Wingdings" panose="05000000000000000000" pitchFamily="2" charset="2"/>
              <a:buChar char="Ø"/>
              <a:defRPr/>
            </a:pPr>
            <a:r>
              <a:rPr lang="en-US" sz="2400" u="dbl" dirty="0">
                <a:solidFill>
                  <a:srgbClr val="C00000"/>
                </a:solidFill>
              </a:rPr>
              <a:t>Carefully read</a:t>
            </a:r>
            <a:r>
              <a:rPr lang="en-US" sz="2400" dirty="0"/>
              <a:t> </a:t>
            </a:r>
            <a:r>
              <a:rPr lang="en-US" sz="2400" dirty="0" smtClean="0"/>
              <a:t>the </a:t>
            </a:r>
            <a:r>
              <a:rPr lang="en-US" sz="2400" dirty="0"/>
              <a:t>funding opportunity </a:t>
            </a:r>
            <a:r>
              <a:rPr lang="en-US" sz="2400" dirty="0" smtClean="0"/>
              <a:t>and </a:t>
            </a:r>
            <a:r>
              <a:rPr lang="en-US" sz="2400" dirty="0"/>
              <a:t>application instructions!!</a:t>
            </a:r>
          </a:p>
          <a:p>
            <a:pPr lvl="1" eaLnBrk="1" fontAlgn="auto" hangingPunct="1">
              <a:spcBef>
                <a:spcPts val="0"/>
              </a:spcBef>
              <a:spcAft>
                <a:spcPts val="0"/>
              </a:spcAft>
              <a:buFont typeface="Wingdings" panose="05000000000000000000" pitchFamily="2" charset="2"/>
              <a:buChar char="Ø"/>
              <a:defRPr/>
            </a:pPr>
            <a:r>
              <a:rPr lang="en-US" sz="2400" dirty="0"/>
              <a:t>Download </a:t>
            </a:r>
            <a:r>
              <a:rPr lang="en-US" sz="2400" dirty="0" smtClean="0"/>
              <a:t>application </a:t>
            </a:r>
            <a:r>
              <a:rPr lang="en-US" sz="2400" dirty="0"/>
              <a:t>from </a:t>
            </a:r>
            <a:r>
              <a:rPr lang="en-US" sz="2400" dirty="0" smtClean="0"/>
              <a:t>funding </a:t>
            </a:r>
            <a:r>
              <a:rPr lang="en-US" sz="2400" dirty="0"/>
              <a:t>opportunity </a:t>
            </a:r>
            <a:r>
              <a:rPr lang="en-US" sz="2400" dirty="0" smtClean="0"/>
              <a:t>announcement</a:t>
            </a:r>
          </a:p>
          <a:p>
            <a:pPr lvl="1" eaLnBrk="1" fontAlgn="auto" hangingPunct="1">
              <a:spcBef>
                <a:spcPts val="0"/>
              </a:spcBef>
              <a:spcAft>
                <a:spcPts val="0"/>
              </a:spcAft>
              <a:buFont typeface="Wingdings" panose="05000000000000000000" pitchFamily="2" charset="2"/>
              <a:buChar char="Ø"/>
              <a:defRPr/>
            </a:pPr>
            <a:endParaRPr lang="en-US" sz="2400" dirty="0" smtClean="0"/>
          </a:p>
          <a:p>
            <a:pPr eaLnBrk="1" fontAlgn="auto" hangingPunct="1">
              <a:spcBef>
                <a:spcPts val="0"/>
              </a:spcBef>
              <a:spcAft>
                <a:spcPts val="0"/>
              </a:spcAft>
              <a:buFont typeface="Wingdings" panose="05000000000000000000" pitchFamily="2" charset="2"/>
              <a:buChar char="Ø"/>
              <a:defRPr/>
            </a:pPr>
            <a:r>
              <a:rPr lang="en-US" sz="2400" dirty="0" smtClean="0"/>
              <a:t>Learn about the electronic application submission process well before the application due date</a:t>
            </a:r>
          </a:p>
          <a:p>
            <a:pPr lvl="1" eaLnBrk="1" fontAlgn="auto" hangingPunct="1">
              <a:spcBef>
                <a:spcPts val="0"/>
              </a:spcBef>
              <a:spcAft>
                <a:spcPts val="0"/>
              </a:spcAft>
              <a:buFont typeface="Wingdings" panose="05000000000000000000" pitchFamily="2" charset="2"/>
              <a:buChar char="Ø"/>
              <a:defRPr/>
            </a:pPr>
            <a:endParaRPr lang="en-US" dirty="0"/>
          </a:p>
          <a:p>
            <a:pPr eaLnBrk="1" fontAlgn="auto" hangingPunct="1">
              <a:spcBef>
                <a:spcPts val="0"/>
              </a:spcBef>
              <a:spcAft>
                <a:spcPts val="0"/>
              </a:spcAft>
              <a:buFont typeface="Wingdings 2"/>
              <a:buChar char=""/>
              <a:defRPr/>
            </a:pPr>
            <a:endParaRPr lang="en-US" dirty="0" smtClean="0"/>
          </a:p>
          <a:p>
            <a:pPr eaLnBrk="1" fontAlgn="auto" hangingPunct="1">
              <a:spcBef>
                <a:spcPts val="0"/>
              </a:spcBef>
              <a:spcAft>
                <a:spcPts val="0"/>
              </a:spcAft>
              <a:buFont typeface="Wingdings 2"/>
              <a:buChar char=""/>
              <a:defRPr/>
            </a:pPr>
            <a:endParaRPr lang="en-US" dirty="0" smtClean="0"/>
          </a:p>
        </p:txBody>
      </p:sp>
      <p:pic>
        <p:nvPicPr>
          <p:cNvPr id="5" name="Picture 4" descr="&quot;&quot;&#10;"/>
          <p:cNvPicPr>
            <a:picLocks noChangeAspect="1"/>
          </p:cNvPicPr>
          <p:nvPr/>
        </p:nvPicPr>
        <p:blipFill>
          <a:blip r:embed="rId3" cstate="print"/>
          <a:stretch>
            <a:fillRect/>
          </a:stretch>
        </p:blipFill>
        <p:spPr>
          <a:xfrm>
            <a:off x="2438400" y="5683792"/>
            <a:ext cx="1905000" cy="1266634"/>
          </a:xfrm>
          <a:prstGeom prst="rect">
            <a:avLst/>
          </a:prstGeom>
          <a:effectLst>
            <a:softEdge rad="317500"/>
          </a:effectLst>
        </p:spPr>
      </p:pic>
      <p:sp>
        <p:nvSpPr>
          <p:cNvPr id="2" name="TextBox 1"/>
          <p:cNvSpPr txBox="1"/>
          <p:nvPr/>
        </p:nvSpPr>
        <p:spPr>
          <a:xfrm>
            <a:off x="4419600" y="6027003"/>
            <a:ext cx="4572000" cy="584775"/>
          </a:xfrm>
          <a:prstGeom prst="rect">
            <a:avLst/>
          </a:prstGeom>
          <a:solidFill>
            <a:schemeClr val="bg1"/>
          </a:solidFill>
        </p:spPr>
        <p:txBody>
          <a:bodyPr wrap="square" rtlCol="0">
            <a:spAutoFit/>
          </a:bodyPr>
          <a:lstStyle/>
          <a:p>
            <a:r>
              <a:rPr lang="en-US" sz="1600" b="1" dirty="0" smtClean="0"/>
              <a:t>Nuts and Bolts:</a:t>
            </a:r>
          </a:p>
          <a:p>
            <a:r>
              <a:rPr lang="en-US" sz="1600" dirty="0" smtClean="0"/>
              <a:t>- Interacting Electronically with NIH</a:t>
            </a:r>
            <a:endParaRPr lang="en-US" sz="1600" dirty="0"/>
          </a:p>
        </p:txBody>
      </p:sp>
    </p:spTree>
    <p:extLst>
      <p:ext uri="{BB962C8B-B14F-4D97-AF65-F5344CB8AC3E}">
        <p14:creationId xmlns:p14="http://schemas.microsoft.com/office/powerpoint/2010/main" val="7039287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0070C0"/>
          </a:solidFill>
        </p:spPr>
        <p:txBody>
          <a:bodyPr>
            <a:normAutofit/>
          </a:bodyPr>
          <a:lstStyle/>
          <a:p>
            <a:pPr algn="r">
              <a:defRPr/>
            </a:pPr>
            <a:r>
              <a:rPr lang="en-US" dirty="0" smtClean="0"/>
              <a:t>               </a:t>
            </a:r>
            <a:r>
              <a:rPr lang="en-US" sz="4000" b="1" dirty="0" smtClean="0">
                <a:solidFill>
                  <a:srgbClr val="FAFFD9"/>
                </a:solidFill>
              </a:rPr>
              <a:t>Know Your Institution</a:t>
            </a:r>
            <a:endParaRPr lang="en-US" b="1" dirty="0">
              <a:solidFill>
                <a:srgbClr val="FAFFD9"/>
              </a:solidFill>
            </a:endParaRPr>
          </a:p>
        </p:txBody>
      </p:sp>
      <p:sp>
        <p:nvSpPr>
          <p:cNvPr id="27651" name="Content Placeholder 2"/>
          <p:cNvSpPr>
            <a:spLocks noGrp="1"/>
          </p:cNvSpPr>
          <p:nvPr>
            <p:ph idx="4294967295"/>
          </p:nvPr>
        </p:nvSpPr>
        <p:spPr>
          <a:xfrm>
            <a:off x="0" y="1524000"/>
            <a:ext cx="9144000" cy="4525963"/>
          </a:xfrm>
          <a:prstGeom prst="rect">
            <a:avLst/>
          </a:prstGeom>
        </p:spPr>
        <p:txBody>
          <a:bodyPr>
            <a:normAutofit fontScale="92500" lnSpcReduction="10000"/>
          </a:bodyPr>
          <a:lstStyle/>
          <a:p>
            <a:pPr eaLnBrk="1" hangingPunct="1"/>
            <a:r>
              <a:rPr lang="en-US" dirty="0" smtClean="0"/>
              <a:t>What is your role?</a:t>
            </a:r>
          </a:p>
          <a:p>
            <a:pPr eaLnBrk="1" hangingPunct="1"/>
            <a:endParaRPr lang="en-US" sz="1400" dirty="0" smtClean="0"/>
          </a:p>
          <a:p>
            <a:pPr eaLnBrk="1" hangingPunct="1"/>
            <a:r>
              <a:rPr lang="en-US" dirty="0" smtClean="0"/>
              <a:t>What roles do other people play?</a:t>
            </a:r>
          </a:p>
          <a:p>
            <a:pPr lvl="1" eaLnBrk="1" hangingPunct="1"/>
            <a:r>
              <a:rPr lang="en-US" dirty="0" smtClean="0"/>
              <a:t>Authorized Organizational Representative</a:t>
            </a:r>
          </a:p>
          <a:p>
            <a:pPr lvl="1" eaLnBrk="1" hangingPunct="1"/>
            <a:r>
              <a:rPr lang="en-US" dirty="0" smtClean="0"/>
              <a:t>Principal Investigator</a:t>
            </a:r>
          </a:p>
          <a:p>
            <a:pPr lvl="1" eaLnBrk="1" hangingPunct="1"/>
            <a:r>
              <a:rPr lang="en-US" dirty="0" smtClean="0"/>
              <a:t>Administrator</a:t>
            </a:r>
          </a:p>
          <a:p>
            <a:pPr eaLnBrk="1" hangingPunct="1"/>
            <a:endParaRPr lang="en-US" sz="1400" dirty="0" smtClean="0"/>
          </a:p>
          <a:p>
            <a:pPr eaLnBrk="1" hangingPunct="1"/>
            <a:r>
              <a:rPr lang="en-US" dirty="0" smtClean="0"/>
              <a:t>Coordination and respect for each other’s roles is key</a:t>
            </a:r>
          </a:p>
          <a:p>
            <a:pPr eaLnBrk="1" hangingPunct="1"/>
            <a:endParaRPr lang="en-US" sz="1400" dirty="0" smtClean="0"/>
          </a:p>
          <a:p>
            <a:pPr eaLnBrk="1" hangingPunct="1"/>
            <a:r>
              <a:rPr lang="en-US" dirty="0" smtClean="0"/>
              <a:t>Understand your institutional processes and timelines for grant related activities</a:t>
            </a:r>
          </a:p>
        </p:txBody>
      </p:sp>
    </p:spTree>
    <p:extLst>
      <p:ext uri="{BB962C8B-B14F-4D97-AF65-F5344CB8AC3E}">
        <p14:creationId xmlns:p14="http://schemas.microsoft.com/office/powerpoint/2010/main" val="294464258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8"/>
          <p:cNvSpPr>
            <a:spLocks noGrp="1" noChangeArrowheads="1"/>
          </p:cNvSpPr>
          <p:nvPr>
            <p:ph type="title" idx="4294967295"/>
          </p:nvPr>
        </p:nvSpPr>
        <p:spPr>
          <a:xfrm>
            <a:off x="0" y="0"/>
            <a:ext cx="9144000" cy="1066800"/>
          </a:xfrm>
          <a:solidFill>
            <a:srgbClr val="0070C0"/>
          </a:solidFill>
        </p:spPr>
        <p:txBody>
          <a:bodyPr>
            <a:noAutofit/>
          </a:bodyPr>
          <a:lstStyle/>
          <a:p>
            <a:pPr algn="r" eaLnBrk="1" hangingPunct="1">
              <a:defRPr/>
            </a:pPr>
            <a:r>
              <a:rPr lang="en-US" sz="4000" b="1" dirty="0" smtClean="0">
                <a:solidFill>
                  <a:srgbClr val="FAFFD9"/>
                </a:solidFill>
              </a:rPr>
              <a:t>Understand the NIH Extramural Team</a:t>
            </a:r>
          </a:p>
        </p:txBody>
      </p:sp>
      <p:pic>
        <p:nvPicPr>
          <p:cNvPr id="1026" name="Picture 2" descr="ven diagram of program, grants management, and review - each of these staff work together at NI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981200"/>
            <a:ext cx="6096000" cy="4067175"/>
          </a:xfrm>
          <a:prstGeom prst="rect">
            <a:avLst/>
          </a:prstGeom>
          <a:solidFill>
            <a:schemeClr val="accent1"/>
          </a:solidFill>
          <a:ln>
            <a:noFill/>
          </a:ln>
          <a:effectLst/>
          <a:extLst/>
        </p:spPr>
      </p:pic>
    </p:spTree>
    <p:extLst>
      <p:ext uri="{BB962C8B-B14F-4D97-AF65-F5344CB8AC3E}">
        <p14:creationId xmlns:p14="http://schemas.microsoft.com/office/powerpoint/2010/main" val="3936413876"/>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76657" cy="1162665"/>
          </a:xfrm>
          <a:solidFill>
            <a:srgbClr val="0070C0"/>
          </a:solidFill>
        </p:spPr>
        <p:txBody>
          <a:bodyPr/>
          <a:lstStyle/>
          <a:p>
            <a:pPr algn="r" eaLnBrk="1" hangingPunct="1">
              <a:defRPr/>
            </a:pPr>
            <a:r>
              <a:rPr lang="en-US" sz="4000" b="1" dirty="0" smtClean="0">
                <a:solidFill>
                  <a:srgbClr val="FAFFD9"/>
                </a:solidFill>
              </a:rPr>
              <a:t>Program Official</a:t>
            </a:r>
          </a:p>
        </p:txBody>
      </p:sp>
      <p:sp>
        <p:nvSpPr>
          <p:cNvPr id="30723" name="Rectangle 3"/>
          <p:cNvSpPr>
            <a:spLocks noGrp="1" noChangeArrowheads="1"/>
          </p:cNvSpPr>
          <p:nvPr>
            <p:ph sz="quarter" idx="4294967295"/>
          </p:nvPr>
        </p:nvSpPr>
        <p:spPr>
          <a:xfrm>
            <a:off x="639763" y="1557338"/>
            <a:ext cx="8504237" cy="4572000"/>
          </a:xfrm>
        </p:spPr>
        <p:txBody>
          <a:bodyPr/>
          <a:lstStyle/>
          <a:p>
            <a:pPr>
              <a:lnSpc>
                <a:spcPct val="90000"/>
              </a:lnSpc>
            </a:pPr>
            <a:r>
              <a:rPr lang="en-US" dirty="0" smtClean="0"/>
              <a:t>Responsible for the programmatic, scientific, and/or technical aspects of a grant</a:t>
            </a:r>
          </a:p>
          <a:p>
            <a:pPr>
              <a:lnSpc>
                <a:spcPct val="90000"/>
              </a:lnSpc>
              <a:buFont typeface="Wingdings 2" pitchFamily="18" charset="2"/>
              <a:buNone/>
            </a:pPr>
            <a:endParaRPr lang="en-US" sz="2000" dirty="0" smtClean="0"/>
          </a:p>
          <a:p>
            <a:pPr>
              <a:lnSpc>
                <a:spcPct val="90000"/>
              </a:lnSpc>
            </a:pPr>
            <a:r>
              <a:rPr lang="en-US" dirty="0" smtClean="0"/>
              <a:t>Provides scientific guidance to investigators pre- and post-award</a:t>
            </a:r>
          </a:p>
          <a:p>
            <a:pPr>
              <a:lnSpc>
                <a:spcPct val="90000"/>
              </a:lnSpc>
            </a:pPr>
            <a:endParaRPr lang="en-US" sz="2000" dirty="0" smtClean="0"/>
          </a:p>
          <a:p>
            <a:pPr>
              <a:lnSpc>
                <a:spcPct val="90000"/>
              </a:lnSpc>
            </a:pPr>
            <a:r>
              <a:rPr lang="en-US" dirty="0" smtClean="0"/>
              <a:t>Develops initiatives </a:t>
            </a:r>
          </a:p>
          <a:p>
            <a:pPr>
              <a:lnSpc>
                <a:spcPct val="90000"/>
              </a:lnSpc>
            </a:pPr>
            <a:endParaRPr lang="en-US" sz="2000" dirty="0" smtClean="0"/>
          </a:p>
          <a:p>
            <a:pPr>
              <a:lnSpc>
                <a:spcPct val="90000"/>
              </a:lnSpc>
            </a:pPr>
            <a:r>
              <a:rPr lang="en-US" dirty="0" smtClean="0"/>
              <a:t>Provides post-award oversight</a:t>
            </a:r>
          </a:p>
          <a:p>
            <a:pPr lvl="1">
              <a:lnSpc>
                <a:spcPct val="90000"/>
              </a:lnSpc>
            </a:pPr>
            <a:endParaRPr lang="en-US" b="1" dirty="0" smtClean="0">
              <a:solidFill>
                <a:srgbClr val="008000"/>
              </a:solidFill>
            </a:endParaRPr>
          </a:p>
          <a:p>
            <a:pPr eaLnBrk="1" hangingPunct="1">
              <a:lnSpc>
                <a:spcPct val="90000"/>
              </a:lnSpc>
              <a:spcBef>
                <a:spcPct val="50000"/>
              </a:spcBef>
              <a:buClr>
                <a:srgbClr val="008000"/>
              </a:buClr>
            </a:pPr>
            <a:endParaRPr lang="en-US" b="1" dirty="0" smtClean="0">
              <a:solidFill>
                <a:srgbClr val="008000"/>
              </a:solidFill>
            </a:endParaRPr>
          </a:p>
        </p:txBody>
      </p:sp>
      <p:sp>
        <p:nvSpPr>
          <p:cNvPr id="558088" name="Text Box 8"/>
          <p:cNvSpPr txBox="1">
            <a:spLocks noChangeArrowheads="1"/>
          </p:cNvSpPr>
          <p:nvPr/>
        </p:nvSpPr>
        <p:spPr bwMode="auto">
          <a:xfrm>
            <a:off x="6267450" y="5867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dash"/>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rgbClr val="008000"/>
              </a:solidFill>
            </a:endParaRPr>
          </a:p>
        </p:txBody>
      </p:sp>
      <p:sp>
        <p:nvSpPr>
          <p:cNvPr id="15" name="TextBox 4" descr="footnote highlighting related session &#10;&quot;Working with Program Officials Preaward &amp; PostAward&quot;&#10;"/>
          <p:cNvSpPr txBox="1">
            <a:spLocks noChangeArrowheads="1"/>
          </p:cNvSpPr>
          <p:nvPr/>
        </p:nvSpPr>
        <p:spPr bwMode="auto">
          <a:xfrm>
            <a:off x="4953000" y="6225042"/>
            <a:ext cx="3886200" cy="461665"/>
          </a:xfrm>
          <a:prstGeom prst="rect">
            <a:avLst/>
          </a:prstGeom>
          <a:solidFill>
            <a:schemeClr val="bg1"/>
          </a:solidFill>
          <a:ln>
            <a:noFill/>
          </a:ln>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b="1" dirty="0"/>
              <a:t>Nuts and </a:t>
            </a:r>
            <a:r>
              <a:rPr lang="en-US" sz="1200" b="1" dirty="0" smtClean="0"/>
              <a:t>Bolts:</a:t>
            </a:r>
            <a:endParaRPr lang="en-US" sz="1200" b="1" dirty="0"/>
          </a:p>
          <a:p>
            <a:pPr eaLnBrk="1" hangingPunct="1"/>
            <a:r>
              <a:rPr lang="en-US" sz="1200" dirty="0" smtClean="0"/>
              <a:t>Working </a:t>
            </a:r>
            <a:r>
              <a:rPr lang="en-US" sz="1200" dirty="0"/>
              <a:t>with Program Officials </a:t>
            </a:r>
            <a:r>
              <a:rPr lang="en-US" sz="1200" dirty="0" err="1"/>
              <a:t>Preaward</a:t>
            </a:r>
            <a:r>
              <a:rPr lang="en-US" sz="1200" dirty="0"/>
              <a:t> &amp; </a:t>
            </a:r>
            <a:r>
              <a:rPr lang="en-US" sz="1200" dirty="0" err="1"/>
              <a:t>PostAward</a:t>
            </a:r>
            <a:endParaRPr lang="en-US" sz="1200" dirty="0"/>
          </a:p>
        </p:txBody>
      </p:sp>
      <p:pic>
        <p:nvPicPr>
          <p:cNvPr id="16" name="Picture 15" descr="&quot;&quot;"/>
          <p:cNvPicPr>
            <a:picLocks noChangeAspect="1"/>
          </p:cNvPicPr>
          <p:nvPr/>
        </p:nvPicPr>
        <p:blipFill>
          <a:blip r:embed="rId3" cstate="print"/>
          <a:stretch>
            <a:fillRect/>
          </a:stretch>
        </p:blipFill>
        <p:spPr>
          <a:xfrm>
            <a:off x="32657" y="5591366"/>
            <a:ext cx="1905000" cy="1266634"/>
          </a:xfrm>
          <a:prstGeom prst="rect">
            <a:avLst/>
          </a:prstGeom>
          <a:effectLst>
            <a:softEdge rad="317500"/>
          </a:effectLst>
        </p:spPr>
      </p:pic>
    </p:spTree>
    <p:extLst>
      <p:ext uri="{BB962C8B-B14F-4D97-AF65-F5344CB8AC3E}">
        <p14:creationId xmlns:p14="http://schemas.microsoft.com/office/powerpoint/2010/main" val="28555184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58088"/>
                                        </p:tgtEl>
                                        <p:attrNameLst>
                                          <p:attrName>style.visibility</p:attrName>
                                        </p:attrNameLst>
                                      </p:cBhvr>
                                      <p:to>
                                        <p:strVal val="visible"/>
                                      </p:to>
                                    </p:set>
                                    <p:anim calcmode="lin" valueType="num">
                                      <p:cBhvr additive="base">
                                        <p:cTn id="7" dur="500" fill="hold"/>
                                        <p:tgtEl>
                                          <p:spTgt spid="558088"/>
                                        </p:tgtEl>
                                        <p:attrNameLst>
                                          <p:attrName>ppt_x</p:attrName>
                                        </p:attrNameLst>
                                      </p:cBhvr>
                                      <p:tavLst>
                                        <p:tav tm="0">
                                          <p:val>
                                            <p:strVal val="#ppt_x"/>
                                          </p:val>
                                        </p:tav>
                                        <p:tav tm="100000">
                                          <p:val>
                                            <p:strVal val="#ppt_x"/>
                                          </p:val>
                                        </p:tav>
                                      </p:tavLst>
                                    </p:anim>
                                    <p:anim calcmode="lin" valueType="num">
                                      <p:cBhvr additive="base">
                                        <p:cTn id="8" dur="500" fill="hold"/>
                                        <p:tgtEl>
                                          <p:spTgt spid="558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 y="152400"/>
            <a:ext cx="8839200" cy="1066800"/>
          </a:xfrm>
        </p:spPr>
        <p:txBody>
          <a:bodyPr/>
          <a:lstStyle/>
          <a:p>
            <a:pPr algn="r"/>
            <a:r>
              <a:rPr lang="en-US" dirty="0" smtClean="0">
                <a:ea typeface="ＭＳ Ｐゴシック" pitchFamily="34" charset="-128"/>
              </a:rPr>
              <a:t>To Realize NIH Goals </a:t>
            </a:r>
          </a:p>
        </p:txBody>
      </p:sp>
      <p:sp>
        <p:nvSpPr>
          <p:cNvPr id="51203" name="Rectangle 3"/>
          <p:cNvSpPr>
            <a:spLocks noGrp="1" noChangeArrowheads="1"/>
          </p:cNvSpPr>
          <p:nvPr>
            <p:ph idx="1"/>
          </p:nvPr>
        </p:nvSpPr>
        <p:spPr>
          <a:xfrm>
            <a:off x="457200" y="1828800"/>
            <a:ext cx="8229600" cy="4324350"/>
          </a:xfrm>
        </p:spPr>
        <p:txBody>
          <a:bodyPr/>
          <a:lstStyle/>
          <a:p>
            <a:pPr>
              <a:buFont typeface="Symbol" pitchFamily="18" charset="2"/>
              <a:buNone/>
            </a:pPr>
            <a:r>
              <a:rPr lang="en-US" dirty="0" smtClean="0">
                <a:ea typeface="ＭＳ Ｐゴシック" pitchFamily="34" charset="-128"/>
              </a:rPr>
              <a:t>The NIH provides leadership and direction to programs designed to improve the health of the Nation </a:t>
            </a:r>
          </a:p>
          <a:p>
            <a:pPr>
              <a:buFont typeface="Symbol" pitchFamily="18" charset="2"/>
              <a:buNone/>
            </a:pPr>
            <a:endParaRPr lang="en-US" i="1" dirty="0" smtClean="0">
              <a:solidFill>
                <a:schemeClr val="tx1"/>
              </a:solidFill>
              <a:ea typeface="ＭＳ Ｐゴシック" pitchFamily="34" charset="-128"/>
            </a:endParaRPr>
          </a:p>
          <a:p>
            <a:pPr>
              <a:buFont typeface="Symbol" pitchFamily="18" charset="2"/>
              <a:buNone/>
            </a:pPr>
            <a:r>
              <a:rPr lang="en-US" i="1" dirty="0" smtClean="0">
                <a:solidFill>
                  <a:schemeClr val="tx1"/>
                </a:solidFill>
                <a:ea typeface="ＭＳ Ｐゴシック" pitchFamily="34" charset="-128"/>
              </a:rPr>
              <a:t>by conducting and supporting research:</a:t>
            </a:r>
            <a:r>
              <a:rPr lang="en-US" dirty="0" smtClean="0">
                <a:solidFill>
                  <a:schemeClr val="tx1"/>
                </a:solidFill>
                <a:ea typeface="ＭＳ Ｐゴシック" pitchFamily="34" charset="-128"/>
              </a:rPr>
              <a:t> </a:t>
            </a:r>
          </a:p>
          <a:p>
            <a:pPr lvl="1"/>
            <a:r>
              <a:rPr lang="en-US" dirty="0" smtClean="0">
                <a:ea typeface="ＭＳ Ｐゴシック" pitchFamily="34" charset="-128"/>
              </a:rPr>
              <a:t>in the causes, diagnosis, prevention, and cure of human diseases; </a:t>
            </a:r>
          </a:p>
          <a:p>
            <a:pPr lvl="1"/>
            <a:r>
              <a:rPr lang="en-US" dirty="0" smtClean="0">
                <a:ea typeface="ＭＳ Ｐゴシック" pitchFamily="34" charset="-128"/>
              </a:rPr>
              <a:t>in the processes of human growth and development; </a:t>
            </a:r>
          </a:p>
        </p:txBody>
      </p:sp>
    </p:spTree>
    <p:extLst>
      <p:ext uri="{BB962C8B-B14F-4D97-AF65-F5344CB8AC3E}">
        <p14:creationId xmlns:p14="http://schemas.microsoft.com/office/powerpoint/2010/main" val="2674159691"/>
      </p:ext>
    </p:extLst>
  </p:cSld>
  <p:clrMapOvr>
    <a:masterClrMapping/>
  </p:clrMapOvr>
  <mc:AlternateContent xmlns:mc="http://schemas.openxmlformats.org/markup-compatibility/2006" xmlns:p14="http://schemas.microsoft.com/office/powerpoint/2010/main">
    <mc:Choice Requires="p14">
      <p:transition spd="slow" p14:dur="2000" advTm="115000"/>
    </mc:Choice>
    <mc:Fallback xmlns="">
      <p:transition spd="slow" advTm="11500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2657" y="0"/>
            <a:ext cx="9111343" cy="1143000"/>
          </a:xfrm>
          <a:solidFill>
            <a:srgbClr val="0070C0"/>
          </a:solidFill>
        </p:spPr>
        <p:txBody>
          <a:bodyPr>
            <a:normAutofit/>
          </a:bodyPr>
          <a:lstStyle/>
          <a:p>
            <a:pPr algn="r" eaLnBrk="1" hangingPunct="1">
              <a:defRPr/>
            </a:pPr>
            <a:r>
              <a:rPr lang="en-US" sz="4000" b="1" dirty="0" smtClean="0">
                <a:solidFill>
                  <a:srgbClr val="FAFFD9"/>
                </a:solidFill>
              </a:rPr>
              <a:t> </a:t>
            </a:r>
            <a:r>
              <a:rPr lang="en-US" sz="4400" b="1" dirty="0" smtClean="0">
                <a:solidFill>
                  <a:srgbClr val="FAFFD9"/>
                </a:solidFill>
              </a:rPr>
              <a:t>Scientific Review Officer</a:t>
            </a:r>
            <a:endParaRPr lang="en-US" sz="4000" b="1" dirty="0" smtClean="0">
              <a:solidFill>
                <a:srgbClr val="FAFFD9"/>
              </a:solidFill>
            </a:endParaRPr>
          </a:p>
        </p:txBody>
      </p:sp>
      <p:sp>
        <p:nvSpPr>
          <p:cNvPr id="29699" name="Rectangle 3"/>
          <p:cNvSpPr>
            <a:spLocks noGrp="1" noChangeArrowheads="1"/>
          </p:cNvSpPr>
          <p:nvPr>
            <p:ph sz="quarter" idx="4294967295"/>
          </p:nvPr>
        </p:nvSpPr>
        <p:spPr>
          <a:xfrm>
            <a:off x="74613" y="1265237"/>
            <a:ext cx="8504237" cy="4572000"/>
          </a:xfrm>
        </p:spPr>
        <p:txBody>
          <a:bodyPr>
            <a:normAutofit/>
          </a:bodyPr>
          <a:lstStyle/>
          <a:p>
            <a:pPr eaLnBrk="1" hangingPunct="1">
              <a:lnSpc>
                <a:spcPct val="90000"/>
              </a:lnSpc>
              <a:spcBef>
                <a:spcPct val="50000"/>
              </a:spcBef>
              <a:buClr>
                <a:srgbClr val="008000"/>
              </a:buClr>
            </a:pPr>
            <a:endParaRPr lang="en-US" sz="2800" b="1" dirty="0" smtClean="0">
              <a:solidFill>
                <a:srgbClr val="008000"/>
              </a:solidFill>
            </a:endParaRPr>
          </a:p>
          <a:p>
            <a:pPr>
              <a:lnSpc>
                <a:spcPct val="90000"/>
              </a:lnSpc>
            </a:pPr>
            <a:r>
              <a:rPr lang="en-US" dirty="0" smtClean="0"/>
              <a:t>Responsible for scientific and technical review</a:t>
            </a:r>
          </a:p>
          <a:p>
            <a:pPr lvl="1">
              <a:lnSpc>
                <a:spcPct val="90000"/>
              </a:lnSpc>
            </a:pPr>
            <a:r>
              <a:rPr lang="en-US" sz="2800" dirty="0" smtClean="0"/>
              <a:t>Ensures fair and unbiased evaluation of scientific and technical merit</a:t>
            </a:r>
          </a:p>
          <a:p>
            <a:pPr lvl="1">
              <a:lnSpc>
                <a:spcPct val="90000"/>
              </a:lnSpc>
            </a:pPr>
            <a:r>
              <a:rPr lang="en-US" sz="2800" dirty="0" smtClean="0"/>
              <a:t>Provides a summary of the evaluation</a:t>
            </a:r>
            <a:endParaRPr lang="en-US" sz="2400" dirty="0" smtClean="0"/>
          </a:p>
          <a:p>
            <a:pPr lvl="1">
              <a:lnSpc>
                <a:spcPct val="90000"/>
              </a:lnSpc>
            </a:pPr>
            <a:r>
              <a:rPr lang="en-US" sz="2800" dirty="0" smtClean="0"/>
              <a:t>Reviews applications for completeness and conformance with application requirements</a:t>
            </a:r>
          </a:p>
          <a:p>
            <a:pPr lvl="1">
              <a:lnSpc>
                <a:spcPct val="90000"/>
              </a:lnSpc>
              <a:buFontTx/>
              <a:buNone/>
            </a:pPr>
            <a:endParaRPr lang="en-US" sz="1000" dirty="0" smtClean="0"/>
          </a:p>
          <a:p>
            <a:pPr>
              <a:lnSpc>
                <a:spcPct val="90000"/>
              </a:lnSpc>
            </a:pPr>
            <a:r>
              <a:rPr lang="en-US" dirty="0" smtClean="0"/>
              <a:t>Point of contact for applicants during the review process</a:t>
            </a:r>
          </a:p>
        </p:txBody>
      </p:sp>
      <p:sp>
        <p:nvSpPr>
          <p:cNvPr id="516108" name="Text Box 12"/>
          <p:cNvSpPr txBox="1">
            <a:spLocks noChangeArrowheads="1"/>
          </p:cNvSpPr>
          <p:nvPr/>
        </p:nvSpPr>
        <p:spPr bwMode="auto">
          <a:xfrm>
            <a:off x="6267450" y="5867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dash"/>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rgbClr val="008000"/>
              </a:solidFill>
            </a:endParaRPr>
          </a:p>
        </p:txBody>
      </p:sp>
      <p:sp>
        <p:nvSpPr>
          <p:cNvPr id="10" name="TextBox 4" descr="Related sessions: &#10;- The NIH Peer Review Process&#10;- For Your Review – Inside a NIH Study Section Meeting&#10;"/>
          <p:cNvSpPr txBox="1">
            <a:spLocks noChangeArrowheads="1"/>
          </p:cNvSpPr>
          <p:nvPr/>
        </p:nvSpPr>
        <p:spPr bwMode="auto">
          <a:xfrm>
            <a:off x="1752600" y="5934075"/>
            <a:ext cx="7391400" cy="923925"/>
          </a:xfrm>
          <a:prstGeom prst="rect">
            <a:avLst/>
          </a:prstGeom>
          <a:solidFill>
            <a:schemeClr val="bg1"/>
          </a:solidFill>
          <a:ln>
            <a:noFill/>
          </a:ln>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b="1" dirty="0"/>
              <a:t>Nuts and </a:t>
            </a:r>
            <a:r>
              <a:rPr lang="en-US" sz="1800" b="1" dirty="0" smtClean="0"/>
              <a:t>Bolts:</a:t>
            </a:r>
            <a:endParaRPr lang="en-US" sz="1800" b="1" dirty="0"/>
          </a:p>
          <a:p>
            <a:pPr eaLnBrk="1" hangingPunct="1"/>
            <a:r>
              <a:rPr lang="en-US" sz="1800" dirty="0" smtClean="0"/>
              <a:t>- The </a:t>
            </a:r>
            <a:r>
              <a:rPr lang="en-US" sz="1800" dirty="0"/>
              <a:t>NIH Peer Review Process</a:t>
            </a:r>
          </a:p>
          <a:p>
            <a:pPr eaLnBrk="1" hangingPunct="1"/>
            <a:r>
              <a:rPr lang="en-US" sz="1800" dirty="0" smtClean="0"/>
              <a:t>- For </a:t>
            </a:r>
            <a:r>
              <a:rPr lang="en-US" sz="1800" dirty="0"/>
              <a:t>Your Review – Inside a NIH Study Section Meeting</a:t>
            </a:r>
          </a:p>
        </p:txBody>
      </p:sp>
      <p:pic>
        <p:nvPicPr>
          <p:cNvPr id="13" name="Picture 12" descr="&quot;&quot;"/>
          <p:cNvPicPr>
            <a:picLocks noChangeAspect="1"/>
          </p:cNvPicPr>
          <p:nvPr/>
        </p:nvPicPr>
        <p:blipFill>
          <a:blip r:embed="rId3" cstate="print"/>
          <a:stretch>
            <a:fillRect/>
          </a:stretch>
        </p:blipFill>
        <p:spPr>
          <a:xfrm>
            <a:off x="32657" y="5591366"/>
            <a:ext cx="1905000" cy="1266634"/>
          </a:xfrm>
          <a:prstGeom prst="rect">
            <a:avLst/>
          </a:prstGeom>
          <a:effectLst>
            <a:softEdge rad="317500"/>
          </a:effectLst>
        </p:spPr>
      </p:pic>
    </p:spTree>
    <p:extLst>
      <p:ext uri="{BB962C8B-B14F-4D97-AF65-F5344CB8AC3E}">
        <p14:creationId xmlns:p14="http://schemas.microsoft.com/office/powerpoint/2010/main" val="36292182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16108"/>
                                        </p:tgtEl>
                                        <p:attrNameLst>
                                          <p:attrName>style.visibility</p:attrName>
                                        </p:attrNameLst>
                                      </p:cBhvr>
                                      <p:to>
                                        <p:strVal val="visible"/>
                                      </p:to>
                                    </p:set>
                                    <p:anim calcmode="lin" valueType="num">
                                      <p:cBhvr additive="base">
                                        <p:cTn id="7" dur="500" fill="hold"/>
                                        <p:tgtEl>
                                          <p:spTgt spid="516108"/>
                                        </p:tgtEl>
                                        <p:attrNameLst>
                                          <p:attrName>ppt_x</p:attrName>
                                        </p:attrNameLst>
                                      </p:cBhvr>
                                      <p:tavLst>
                                        <p:tav tm="0">
                                          <p:val>
                                            <p:strVal val="#ppt_x"/>
                                          </p:val>
                                        </p:tav>
                                        <p:tav tm="100000">
                                          <p:val>
                                            <p:strVal val="#ppt_x"/>
                                          </p:val>
                                        </p:tav>
                                      </p:tavLst>
                                    </p:anim>
                                    <p:anim calcmode="lin" valueType="num">
                                      <p:cBhvr additive="base">
                                        <p:cTn id="8" dur="500" fill="hold"/>
                                        <p:tgtEl>
                                          <p:spTgt spid="516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8" grpId="0"/>
    </p:bld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657" y="0"/>
            <a:ext cx="9111343" cy="1066800"/>
          </a:xfrm>
          <a:solidFill>
            <a:srgbClr val="0070C0"/>
          </a:solidFill>
        </p:spPr>
        <p:txBody>
          <a:bodyPr>
            <a:normAutofit/>
          </a:bodyPr>
          <a:lstStyle/>
          <a:p>
            <a:pPr algn="r" eaLnBrk="1" hangingPunct="1">
              <a:defRPr/>
            </a:pPr>
            <a:r>
              <a:rPr lang="en-US" sz="4000" b="1" dirty="0" smtClean="0">
                <a:solidFill>
                  <a:srgbClr val="FAFFD9"/>
                </a:solidFill>
              </a:rPr>
              <a:t>Grants Management Officer</a:t>
            </a:r>
          </a:p>
        </p:txBody>
      </p:sp>
      <p:sp>
        <p:nvSpPr>
          <p:cNvPr id="31747" name="Rectangle 3"/>
          <p:cNvSpPr>
            <a:spLocks noGrp="1" noChangeArrowheads="1"/>
          </p:cNvSpPr>
          <p:nvPr>
            <p:ph sz="quarter" idx="4294967295"/>
          </p:nvPr>
        </p:nvSpPr>
        <p:spPr>
          <a:xfrm>
            <a:off x="37573" y="1676400"/>
            <a:ext cx="8504237" cy="3581400"/>
          </a:xfrm>
        </p:spPr>
        <p:txBody>
          <a:bodyPr/>
          <a:lstStyle/>
          <a:p>
            <a:pPr>
              <a:lnSpc>
                <a:spcPct val="90000"/>
              </a:lnSpc>
              <a:buFont typeface="Wingdings 2" pitchFamily="18" charset="2"/>
              <a:buNone/>
            </a:pPr>
            <a:endParaRPr lang="en-US" dirty="0" smtClean="0"/>
          </a:p>
          <a:p>
            <a:pPr>
              <a:lnSpc>
                <a:spcPct val="90000"/>
              </a:lnSpc>
              <a:buFont typeface="Wingdings 2" pitchFamily="18" charset="2"/>
              <a:buNone/>
            </a:pPr>
            <a:r>
              <a:rPr lang="en-US" dirty="0" smtClean="0"/>
              <a:t>Responsible for completion of business management requirements</a:t>
            </a:r>
          </a:p>
          <a:p>
            <a:pPr lvl="1">
              <a:lnSpc>
                <a:spcPct val="90000"/>
              </a:lnSpc>
            </a:pPr>
            <a:r>
              <a:rPr lang="en-US" sz="2800" dirty="0" smtClean="0"/>
              <a:t>Evaluates applications for administrative content and compliance with policy</a:t>
            </a:r>
          </a:p>
          <a:p>
            <a:pPr lvl="1">
              <a:lnSpc>
                <a:spcPct val="90000"/>
              </a:lnSpc>
            </a:pPr>
            <a:r>
              <a:rPr lang="en-US" sz="2800" dirty="0" smtClean="0"/>
              <a:t>Negotiates Awards</a:t>
            </a:r>
          </a:p>
          <a:p>
            <a:pPr lvl="1">
              <a:lnSpc>
                <a:spcPct val="90000"/>
              </a:lnSpc>
            </a:pPr>
            <a:r>
              <a:rPr lang="en-US" sz="2800" dirty="0" smtClean="0"/>
              <a:t>Interprets grants administration policies</a:t>
            </a:r>
          </a:p>
          <a:p>
            <a:pPr eaLnBrk="1" hangingPunct="1">
              <a:lnSpc>
                <a:spcPct val="90000"/>
              </a:lnSpc>
              <a:spcBef>
                <a:spcPct val="50000"/>
              </a:spcBef>
              <a:buClr>
                <a:srgbClr val="008000"/>
              </a:buClr>
            </a:pPr>
            <a:endParaRPr lang="en-US" b="1" dirty="0" smtClean="0">
              <a:solidFill>
                <a:srgbClr val="008000"/>
              </a:solidFill>
            </a:endParaRPr>
          </a:p>
        </p:txBody>
      </p:sp>
      <p:sp>
        <p:nvSpPr>
          <p:cNvPr id="560136" name="Text Box 8"/>
          <p:cNvSpPr txBox="1">
            <a:spLocks noChangeArrowheads="1"/>
          </p:cNvSpPr>
          <p:nvPr/>
        </p:nvSpPr>
        <p:spPr bwMode="auto">
          <a:xfrm>
            <a:off x="6267450" y="58674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prstDash val="dash"/>
                <a:miter lim="800000"/>
                <a:headEnd/>
                <a:tailEnd type="none" w="lg" len="lg"/>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rgbClr val="008000"/>
              </a:solidFill>
            </a:endParaRPr>
          </a:p>
        </p:txBody>
      </p:sp>
      <p:sp>
        <p:nvSpPr>
          <p:cNvPr id="14" name="TextBox 4" descr="Footnote highlighting related sessions:&#10; - Budget Basics for Administrators &#10;- All About Costs Primer&#10;"/>
          <p:cNvSpPr txBox="1">
            <a:spLocks noChangeArrowheads="1"/>
          </p:cNvSpPr>
          <p:nvPr/>
        </p:nvSpPr>
        <p:spPr bwMode="auto">
          <a:xfrm>
            <a:off x="6019800" y="5943600"/>
            <a:ext cx="2971800" cy="646331"/>
          </a:xfrm>
          <a:prstGeom prst="rect">
            <a:avLst/>
          </a:prstGeom>
          <a:solidFill>
            <a:schemeClr val="bg1"/>
          </a:solidFill>
          <a:ln>
            <a:noFill/>
          </a:ln>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b="1" dirty="0"/>
              <a:t>Nuts and </a:t>
            </a:r>
            <a:r>
              <a:rPr lang="en-US" sz="1200" b="1" dirty="0" smtClean="0"/>
              <a:t>Bolts:</a:t>
            </a:r>
            <a:endParaRPr lang="en-US" sz="1200" b="1" dirty="0"/>
          </a:p>
          <a:p>
            <a:pPr eaLnBrk="1" hangingPunct="1"/>
            <a:r>
              <a:rPr lang="en-US" sz="1200" dirty="0" smtClean="0"/>
              <a:t>- Budget Basics for Administrators </a:t>
            </a:r>
            <a:endParaRPr lang="en-US" sz="1200" dirty="0"/>
          </a:p>
          <a:p>
            <a:pPr eaLnBrk="1" hangingPunct="1"/>
            <a:r>
              <a:rPr lang="en-US" sz="1200" dirty="0" smtClean="0"/>
              <a:t>- All </a:t>
            </a:r>
            <a:r>
              <a:rPr lang="en-US" sz="1200" dirty="0"/>
              <a:t>About </a:t>
            </a:r>
            <a:r>
              <a:rPr lang="en-US" sz="1200" dirty="0" smtClean="0"/>
              <a:t>Costs Primer</a:t>
            </a:r>
            <a:endParaRPr lang="en-US" sz="1200" dirty="0"/>
          </a:p>
        </p:txBody>
      </p:sp>
      <p:pic>
        <p:nvPicPr>
          <p:cNvPr id="15" name="Picture 14" descr="&quot;&quot;"/>
          <p:cNvPicPr>
            <a:picLocks noChangeAspect="1"/>
          </p:cNvPicPr>
          <p:nvPr/>
        </p:nvPicPr>
        <p:blipFill>
          <a:blip r:embed="rId3" cstate="print"/>
          <a:stretch>
            <a:fillRect/>
          </a:stretch>
        </p:blipFill>
        <p:spPr>
          <a:xfrm>
            <a:off x="32657" y="5591366"/>
            <a:ext cx="1905000" cy="1266634"/>
          </a:xfrm>
          <a:prstGeom prst="rect">
            <a:avLst/>
          </a:prstGeom>
          <a:effectLst>
            <a:softEdge rad="317500"/>
          </a:effectLst>
        </p:spPr>
      </p:pic>
    </p:spTree>
    <p:extLst>
      <p:ext uri="{BB962C8B-B14F-4D97-AF65-F5344CB8AC3E}">
        <p14:creationId xmlns:p14="http://schemas.microsoft.com/office/powerpoint/2010/main" val="11138495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560136"/>
                                        </p:tgtEl>
                                        <p:attrNameLst>
                                          <p:attrName>style.visibility</p:attrName>
                                        </p:attrNameLst>
                                      </p:cBhvr>
                                      <p:to>
                                        <p:strVal val="visible"/>
                                      </p:to>
                                    </p:set>
                                    <p:anim calcmode="lin" valueType="num">
                                      <p:cBhvr additive="base">
                                        <p:cTn id="7" dur="500" fill="hold"/>
                                        <p:tgtEl>
                                          <p:spTgt spid="560136"/>
                                        </p:tgtEl>
                                        <p:attrNameLst>
                                          <p:attrName>ppt_x</p:attrName>
                                        </p:attrNameLst>
                                      </p:cBhvr>
                                      <p:tavLst>
                                        <p:tav tm="0">
                                          <p:val>
                                            <p:strVal val="#ppt_x"/>
                                          </p:val>
                                        </p:tav>
                                        <p:tav tm="100000">
                                          <p:val>
                                            <p:strVal val="#ppt_x"/>
                                          </p:val>
                                        </p:tav>
                                      </p:tavLst>
                                    </p:anim>
                                    <p:anim calcmode="lin" valueType="num">
                                      <p:cBhvr additive="base">
                                        <p:cTn id="8" dur="500" fill="hold"/>
                                        <p:tgtEl>
                                          <p:spTgt spid="560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slide: #3:  Do I Contact NIH Before Applying?&#10;"/>
          <p:cNvSpPr txBox="1">
            <a:spLocks/>
          </p:cNvSpPr>
          <p:nvPr/>
        </p:nvSpPr>
        <p:spPr>
          <a:xfrm>
            <a:off x="533400" y="5181600"/>
            <a:ext cx="8305800" cy="665163"/>
          </a:xfrm>
          <a:prstGeom prst="rect">
            <a:avLst/>
          </a:prstGeom>
        </p:spPr>
        <p:txBody>
          <a:bodyPr/>
          <a:lstStyle/>
          <a:p>
            <a:pPr marL="53975" algn="r" fontAlgn="auto">
              <a:spcAft>
                <a:spcPts val="0"/>
              </a:spcAft>
              <a:defRPr/>
            </a:pPr>
            <a:endParaRPr lang="en-US" sz="3200" dirty="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endParaRPr>
          </a:p>
        </p:txBody>
      </p:sp>
      <p:pic>
        <p:nvPicPr>
          <p:cNvPr id="3" name="Picture 2" descr="Graphic - Ghostbusters"/>
          <p:cNvPicPr>
            <a:picLocks noChangeAspect="1"/>
          </p:cNvPicPr>
          <p:nvPr/>
        </p:nvPicPr>
        <p:blipFill>
          <a:blip r:embed="rId3" cstate="print"/>
          <a:stretch>
            <a:fillRect/>
          </a:stretch>
        </p:blipFill>
        <p:spPr>
          <a:xfrm>
            <a:off x="2362200" y="457200"/>
            <a:ext cx="4582915" cy="42071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a:xfrm>
            <a:off x="304800" y="5087938"/>
            <a:ext cx="8839200" cy="758825"/>
          </a:xfrm>
          <a:solidFill>
            <a:schemeClr val="accent1">
              <a:lumMod val="75000"/>
            </a:schemeClr>
          </a:solidFill>
        </p:spPr>
        <p:txBody>
          <a:bodyPr>
            <a:normAutofit fontScale="90000"/>
          </a:bodyPr>
          <a:lstStyle/>
          <a:p>
            <a:pPr algn="r"/>
            <a:r>
              <a:rPr lang="en-US" sz="3600" dirty="0" smtClean="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rPr>
              <a:t/>
            </a:r>
            <a:br>
              <a:rPr lang="en-US" sz="3600" dirty="0" smtClean="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rPr>
            </a:br>
            <a:r>
              <a:rPr lang="en-US" sz="3600" b="1" dirty="0" smtClean="0">
                <a:solidFill>
                  <a:srgbClr val="FAFFD9"/>
                </a:solidFill>
                <a:effectLst>
                  <a:outerShdw blurRad="38100" dist="25500" dir="5400000" algn="tl" rotWithShape="0">
                    <a:srgbClr val="000000">
                      <a:satMod val="180000"/>
                      <a:alpha val="75000"/>
                    </a:srgbClr>
                  </a:outerShdw>
                </a:effectLst>
              </a:rPr>
              <a:t>#</a:t>
            </a:r>
            <a:r>
              <a:rPr lang="en-US" sz="3600" b="1" dirty="0">
                <a:solidFill>
                  <a:srgbClr val="FAFFD9"/>
                </a:solidFill>
                <a:effectLst>
                  <a:outerShdw blurRad="38100" dist="25500" dir="5400000" algn="tl" rotWithShape="0">
                    <a:srgbClr val="000000">
                      <a:satMod val="180000"/>
                      <a:alpha val="75000"/>
                    </a:srgbClr>
                  </a:outerShdw>
                </a:effectLst>
              </a:rPr>
              <a:t>3:  Do I Contact NIH Before Applying?</a:t>
            </a:r>
            <a:br>
              <a:rPr lang="en-US" sz="3600" b="1" dirty="0">
                <a:solidFill>
                  <a:srgbClr val="FAFFD9"/>
                </a:solidFill>
                <a:effectLst>
                  <a:outerShdw blurRad="38100" dist="25500" dir="5400000" algn="tl" rotWithShape="0">
                    <a:srgbClr val="000000">
                      <a:satMod val="180000"/>
                      <a:alpha val="75000"/>
                    </a:srgbClr>
                  </a:outerShdw>
                </a:effectLst>
              </a:rPr>
            </a:br>
            <a:endParaRPr lang="en-US" b="1" dirty="0">
              <a:solidFill>
                <a:srgbClr val="FAFFD9"/>
              </a:solidFill>
            </a:endParaRPr>
          </a:p>
        </p:txBody>
      </p:sp>
    </p:spTree>
    <p:extLst>
      <p:ext uri="{BB962C8B-B14F-4D97-AF65-F5344CB8AC3E}">
        <p14:creationId xmlns:p14="http://schemas.microsoft.com/office/powerpoint/2010/main" val="119038392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0" y="0"/>
            <a:ext cx="9144000" cy="1143000"/>
          </a:xfrm>
          <a:solidFill>
            <a:srgbClr val="0070C0"/>
          </a:solidFill>
        </p:spPr>
        <p:txBody>
          <a:bodyPr>
            <a:noAutofit/>
          </a:bodyPr>
          <a:lstStyle/>
          <a:p>
            <a:pPr algn="r" eaLnBrk="1" hangingPunct="1">
              <a:defRPr/>
            </a:pPr>
            <a:r>
              <a:rPr lang="en-US" sz="4000" b="1" dirty="0" smtClean="0">
                <a:solidFill>
                  <a:srgbClr val="FAFFD9"/>
                </a:solidFill>
              </a:rPr>
              <a:t>Do I Contact NIH </a:t>
            </a:r>
            <a:r>
              <a:rPr lang="en-US" sz="4000" b="1" i="1" dirty="0" smtClean="0">
                <a:solidFill>
                  <a:srgbClr val="FAFFD9"/>
                </a:solidFill>
              </a:rPr>
              <a:t>Before</a:t>
            </a:r>
            <a:r>
              <a:rPr lang="en-US" sz="4000" b="1" dirty="0" smtClean="0">
                <a:solidFill>
                  <a:srgbClr val="FAFFD9"/>
                </a:solidFill>
              </a:rPr>
              <a:t> Applying?</a:t>
            </a:r>
            <a:endParaRPr lang="en-US" sz="4000" b="1" i="1" dirty="0" smtClean="0">
              <a:solidFill>
                <a:srgbClr val="FAFFD9"/>
              </a:solidFill>
            </a:endParaRPr>
          </a:p>
        </p:txBody>
      </p:sp>
      <p:sp>
        <p:nvSpPr>
          <p:cNvPr id="33795" name="Rectangle 3"/>
          <p:cNvSpPr>
            <a:spLocks noGrp="1" noChangeArrowheads="1"/>
          </p:cNvSpPr>
          <p:nvPr>
            <p:ph sz="quarter" idx="4294967295"/>
          </p:nvPr>
        </p:nvSpPr>
        <p:spPr>
          <a:xfrm>
            <a:off x="457200" y="2123420"/>
            <a:ext cx="8504238" cy="4572000"/>
          </a:xfrm>
        </p:spPr>
        <p:txBody>
          <a:bodyPr>
            <a:normAutofit lnSpcReduction="10000"/>
          </a:bodyPr>
          <a:lstStyle/>
          <a:p>
            <a:pPr eaLnBrk="1" hangingPunct="1">
              <a:buFontTx/>
              <a:buNone/>
            </a:pPr>
            <a:r>
              <a:rPr lang="en-US" b="1" dirty="0" smtClean="0"/>
              <a:t>Mandatory</a:t>
            </a:r>
          </a:p>
          <a:p>
            <a:pPr eaLnBrk="1" hangingPunct="1"/>
            <a:r>
              <a:rPr lang="en-US" sz="2800" dirty="0" smtClean="0"/>
              <a:t>Application with budget </a:t>
            </a:r>
            <a:r>
              <a:rPr lang="en-US" sz="2800" u="sng" dirty="0" smtClean="0"/>
              <a:t>&gt;</a:t>
            </a:r>
            <a:r>
              <a:rPr lang="en-US" sz="2800" dirty="0" smtClean="0"/>
              <a:t>$500,000 direct costs for any single year</a:t>
            </a:r>
          </a:p>
          <a:p>
            <a:pPr eaLnBrk="1" hangingPunct="1"/>
            <a:r>
              <a:rPr lang="en-US" sz="2800" dirty="0" smtClean="0"/>
              <a:t>R13 Conference Grants</a:t>
            </a:r>
          </a:p>
          <a:p>
            <a:pPr eaLnBrk="1" hangingPunct="1">
              <a:buFont typeface="Wingdings 2" pitchFamily="18" charset="2"/>
              <a:buNone/>
            </a:pPr>
            <a:endParaRPr lang="en-US" sz="1000" dirty="0" smtClean="0"/>
          </a:p>
          <a:p>
            <a:pPr eaLnBrk="1" hangingPunct="1">
              <a:buFontTx/>
              <a:buNone/>
            </a:pPr>
            <a:r>
              <a:rPr lang="en-US" b="1" dirty="0" smtClean="0"/>
              <a:t>Optional</a:t>
            </a:r>
          </a:p>
          <a:p>
            <a:pPr eaLnBrk="1" hangingPunct="1"/>
            <a:r>
              <a:rPr lang="en-US" sz="2800" dirty="0" smtClean="0"/>
              <a:t>When RFA’s request a Letter of Intent</a:t>
            </a:r>
          </a:p>
          <a:p>
            <a:pPr eaLnBrk="1" hangingPunct="1">
              <a:buFontTx/>
              <a:buNone/>
            </a:pPr>
            <a:endParaRPr lang="en-US" sz="1000" b="1" dirty="0" smtClean="0">
              <a:solidFill>
                <a:srgbClr val="FFFF00"/>
              </a:solidFill>
            </a:endParaRPr>
          </a:p>
          <a:p>
            <a:pPr eaLnBrk="1" hangingPunct="1">
              <a:buFontTx/>
              <a:buNone/>
            </a:pPr>
            <a:r>
              <a:rPr lang="en-US" b="1" dirty="0" smtClean="0">
                <a:solidFill>
                  <a:srgbClr val="FF0000"/>
                </a:solidFill>
              </a:rPr>
              <a:t>Always Recommended</a:t>
            </a:r>
          </a:p>
          <a:p>
            <a:pPr eaLnBrk="1" hangingPunct="1"/>
            <a:r>
              <a:rPr lang="en-US" sz="2800" dirty="0" smtClean="0"/>
              <a:t>When you think about applying for </a:t>
            </a:r>
            <a:r>
              <a:rPr lang="en-US" sz="2800" i="1" dirty="0" smtClean="0"/>
              <a:t>any</a:t>
            </a:r>
            <a:r>
              <a:rPr lang="en-US" sz="2800" dirty="0" smtClean="0"/>
              <a:t> grant</a:t>
            </a:r>
          </a:p>
        </p:txBody>
      </p:sp>
      <p:sp>
        <p:nvSpPr>
          <p:cNvPr id="2" name="TextBox 1" descr="Yes!&#10;"/>
          <p:cNvSpPr txBox="1"/>
          <p:nvPr/>
        </p:nvSpPr>
        <p:spPr>
          <a:xfrm>
            <a:off x="3809999" y="1600200"/>
            <a:ext cx="1066802"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rPr>
              <a:t>Yes!</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ndParaRPr>
          </a:p>
        </p:txBody>
      </p:sp>
    </p:spTree>
    <p:extLst>
      <p:ext uri="{BB962C8B-B14F-4D97-AF65-F5344CB8AC3E}">
        <p14:creationId xmlns:p14="http://schemas.microsoft.com/office/powerpoint/2010/main" val="2280878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79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79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79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79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795">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7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slide #4 #4:  How Long Does It Take to Get Funded?&#10;"/>
          <p:cNvSpPr>
            <a:spLocks noGrp="1"/>
          </p:cNvSpPr>
          <p:nvPr>
            <p:ph type="title" idx="4294967295"/>
          </p:nvPr>
        </p:nvSpPr>
        <p:spPr>
          <a:xfrm>
            <a:off x="14748" y="5257800"/>
            <a:ext cx="9129252" cy="1274763"/>
          </a:xfrm>
          <a:solidFill>
            <a:schemeClr val="accent1">
              <a:lumMod val="75000"/>
            </a:schemeClr>
          </a:solidFill>
        </p:spPr>
        <p:txBody>
          <a:bodyPr>
            <a:normAutofit/>
          </a:bodyPr>
          <a:lstStyle/>
          <a:p>
            <a:pPr indent="0" algn="r" eaLnBrk="1" fontAlgn="auto" hangingPunct="1">
              <a:spcAft>
                <a:spcPts val="0"/>
              </a:spcAft>
              <a:defRPr/>
            </a:pPr>
            <a:r>
              <a:rPr lang="en-US" sz="3600" b="1" dirty="0" smtClean="0">
                <a:solidFill>
                  <a:schemeClr val="bg1">
                    <a:lumMod val="95000"/>
                  </a:schemeClr>
                </a:solidFill>
              </a:rPr>
              <a:t>#4:  How Long Does It Take to Get Funded?</a:t>
            </a:r>
            <a:endParaRPr lang="en-US" sz="3600" b="1" dirty="0">
              <a:solidFill>
                <a:schemeClr val="bg1">
                  <a:lumMod val="95000"/>
                </a:schemeClr>
              </a:solidFill>
            </a:endParaRPr>
          </a:p>
        </p:txBody>
      </p:sp>
      <p:pic>
        <p:nvPicPr>
          <p:cNvPr id="8" name="Picture Placeholder 7" descr="Graphic of seasons changing"/>
          <p:cNvPicPr>
            <a:picLocks noGrp="1" noChangeAspect="1"/>
          </p:cNvPicPr>
          <p:nvPr>
            <p:ph type="pic" idx="4294967295"/>
          </p:nvPr>
        </p:nvPicPr>
        <p:blipFill>
          <a:blip r:embed="rId3" cstate="print"/>
          <a:srcRect t="16071" b="16071"/>
          <a:stretch>
            <a:fillRect/>
          </a:stretch>
        </p:blipFill>
        <p:spPr>
          <a:xfrm>
            <a:off x="0" y="249238"/>
            <a:ext cx="8534400" cy="394176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15084951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graphic shows investigator submits idea to their institution"/>
          <p:cNvGrpSpPr/>
          <p:nvPr/>
        </p:nvGrpSpPr>
        <p:grpSpPr>
          <a:xfrm>
            <a:off x="1539875" y="1981200"/>
            <a:ext cx="3182697" cy="2286000"/>
            <a:chOff x="1539875" y="1981200"/>
            <a:chExt cx="3182697" cy="2286000"/>
          </a:xfrm>
        </p:grpSpPr>
        <p:pic>
          <p:nvPicPr>
            <p:cNvPr id="1026" name="Picture 2" descr="C:\Documents and Settings\schumakerjk\Local Settings\Temporary Internet Files\Content.IE5\LFF06TTL\MC900036334[1].wmf"/>
            <p:cNvPicPr>
              <a:picLocks noChangeAspect="1" noChangeArrowheads="1"/>
            </p:cNvPicPr>
            <p:nvPr/>
          </p:nvPicPr>
          <p:blipFill>
            <a:blip r:embed="rId2" cstate="print"/>
            <a:srcRect/>
            <a:stretch>
              <a:fillRect/>
            </a:stretch>
          </p:blipFill>
          <p:spPr bwMode="auto">
            <a:xfrm>
              <a:off x="2734666" y="1981200"/>
              <a:ext cx="1987906" cy="2286000"/>
            </a:xfrm>
            <a:prstGeom prst="rect">
              <a:avLst/>
            </a:prstGeom>
            <a:noFill/>
            <a:effectLst>
              <a:reflection blurRad="6350" stA="52000" endA="300" endPos="35000" dir="5400000" sy="-100000" algn="bl" rotWithShape="0"/>
            </a:effectLst>
          </p:spPr>
        </p:pic>
        <p:sp>
          <p:nvSpPr>
            <p:cNvPr id="71" name="Freeform 70"/>
            <p:cNvSpPr/>
            <p:nvPr/>
          </p:nvSpPr>
          <p:spPr>
            <a:xfrm>
              <a:off x="1539875" y="2592388"/>
              <a:ext cx="1273175" cy="339725"/>
            </a:xfrm>
            <a:custGeom>
              <a:avLst/>
              <a:gdLst>
                <a:gd name="connsiteX0" fmla="*/ 0 w 1180618"/>
                <a:gd name="connsiteY0" fmla="*/ 81023 h 339525"/>
                <a:gd name="connsiteX1" fmla="*/ 798654 w 1180618"/>
                <a:gd name="connsiteY1" fmla="*/ 34724 h 339525"/>
                <a:gd name="connsiteX2" fmla="*/ 787079 w 1180618"/>
                <a:gd name="connsiteY2" fmla="*/ 289368 h 339525"/>
                <a:gd name="connsiteX3" fmla="*/ 1180618 w 1180618"/>
                <a:gd name="connsiteY3" fmla="*/ 335666 h 339525"/>
                <a:gd name="connsiteX4" fmla="*/ 1180618 w 1180618"/>
                <a:gd name="connsiteY4" fmla="*/ 335666 h 33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618" h="339525">
                  <a:moveTo>
                    <a:pt x="0" y="81023"/>
                  </a:moveTo>
                  <a:cubicBezTo>
                    <a:pt x="333737" y="40511"/>
                    <a:pt x="667474" y="0"/>
                    <a:pt x="798654" y="34724"/>
                  </a:cubicBezTo>
                  <a:cubicBezTo>
                    <a:pt x="929834" y="69448"/>
                    <a:pt x="723418" y="239211"/>
                    <a:pt x="787079" y="289368"/>
                  </a:cubicBezTo>
                  <a:cubicBezTo>
                    <a:pt x="850740" y="339525"/>
                    <a:pt x="1180618" y="335666"/>
                    <a:pt x="1180618" y="335666"/>
                  </a:cubicBezTo>
                  <a:lnTo>
                    <a:pt x="1180618" y="335666"/>
                  </a:lnTo>
                </a:path>
              </a:pathLst>
            </a:custGeom>
            <a:ln w="57150">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nvGrpSpPr>
          <p:cNvPr id="4" name="Group 3" descr="graphc showing institution submitting idea to the NIH, where it goes to the center of scientific review. They assign the app to the IC and study section, which reviews the application for scientific merit. The IC evaluates for relevance, Advisory councils and board recommend action, the IC director makes funding decisions. Grantee instittions then allocate funds to the investigaotr who does the work. &#10;"/>
          <p:cNvGrpSpPr/>
          <p:nvPr/>
        </p:nvGrpSpPr>
        <p:grpSpPr>
          <a:xfrm>
            <a:off x="4542394" y="1206602"/>
            <a:ext cx="4319905" cy="5359196"/>
            <a:chOff x="4606925" y="995423"/>
            <a:chExt cx="4319905" cy="5359196"/>
          </a:xfrm>
        </p:grpSpPr>
        <p:sp>
          <p:nvSpPr>
            <p:cNvPr id="22" name="Rounded Rectangle 21"/>
            <p:cNvSpPr/>
            <p:nvPr/>
          </p:nvSpPr>
          <p:spPr>
            <a:xfrm>
              <a:off x="5292090" y="995423"/>
              <a:ext cx="3634740" cy="5359196"/>
            </a:xfrm>
            <a:prstGeom prst="roundRect">
              <a:avLst>
                <a:gd name="adj" fmla="val 7265"/>
              </a:avLst>
            </a:prstGeom>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ed Rectangle 19" descr="&quot;&quot;"/>
            <p:cNvSpPr/>
            <p:nvPr/>
          </p:nvSpPr>
          <p:spPr>
            <a:xfrm>
              <a:off x="5375246" y="1487065"/>
              <a:ext cx="3472873" cy="895927"/>
            </a:xfrm>
            <a:prstGeom prst="roundRect">
              <a:avLst/>
            </a:prstGeom>
            <a:solidFill>
              <a:srgbClr val="00B0F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6" name="TextBox 20"/>
            <p:cNvSpPr txBox="1">
              <a:spLocks noChangeArrowheads="1"/>
            </p:cNvSpPr>
            <p:nvPr/>
          </p:nvSpPr>
          <p:spPr bwMode="auto">
            <a:xfrm>
              <a:off x="5341938" y="1065213"/>
              <a:ext cx="3460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latin typeface="Georgia" pitchFamily="18" charset="0"/>
                </a:rPr>
                <a:t>National Institutes of Health</a:t>
              </a:r>
            </a:p>
            <a:p>
              <a:pPr eaLnBrk="1" hangingPunct="1"/>
              <a:endParaRPr lang="en-US" dirty="0">
                <a:latin typeface="Georgia" pitchFamily="18" charset="0"/>
              </a:endParaRPr>
            </a:p>
          </p:txBody>
        </p:sp>
        <p:sp>
          <p:nvSpPr>
            <p:cNvPr id="23578" name="TextBox 20"/>
            <p:cNvSpPr txBox="1">
              <a:spLocks noChangeArrowheads="1"/>
            </p:cNvSpPr>
            <p:nvPr/>
          </p:nvSpPr>
          <p:spPr bwMode="auto">
            <a:xfrm>
              <a:off x="5835650" y="1514475"/>
              <a:ext cx="255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t>Center for Scientific Review</a:t>
              </a:r>
            </a:p>
          </p:txBody>
        </p:sp>
        <p:sp>
          <p:nvSpPr>
            <p:cNvPr id="69" name="Freeform 68"/>
            <p:cNvSpPr/>
            <p:nvPr/>
          </p:nvSpPr>
          <p:spPr>
            <a:xfrm>
              <a:off x="4606925" y="1920875"/>
              <a:ext cx="658813" cy="995363"/>
            </a:xfrm>
            <a:custGeom>
              <a:avLst/>
              <a:gdLst>
                <a:gd name="connsiteX0" fmla="*/ 57873 w 544010"/>
                <a:gd name="connsiteY0" fmla="*/ 983848 h 983848"/>
                <a:gd name="connsiteX1" fmla="*/ 266218 w 544010"/>
                <a:gd name="connsiteY1" fmla="*/ 775504 h 983848"/>
                <a:gd name="connsiteX2" fmla="*/ 46299 w 544010"/>
                <a:gd name="connsiteY2" fmla="*/ 150471 h 983848"/>
                <a:gd name="connsiteX3" fmla="*/ 544010 w 544010"/>
                <a:gd name="connsiteY3" fmla="*/ 0 h 983848"/>
                <a:gd name="connsiteX4" fmla="*/ 544010 w 544010"/>
                <a:gd name="connsiteY4" fmla="*/ 0 h 983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010" h="983848">
                  <a:moveTo>
                    <a:pt x="57873" y="983848"/>
                  </a:moveTo>
                  <a:cubicBezTo>
                    <a:pt x="163010" y="949124"/>
                    <a:pt x="268147" y="914400"/>
                    <a:pt x="266218" y="775504"/>
                  </a:cubicBezTo>
                  <a:cubicBezTo>
                    <a:pt x="264289" y="636608"/>
                    <a:pt x="0" y="279722"/>
                    <a:pt x="46299" y="150471"/>
                  </a:cubicBezTo>
                  <a:cubicBezTo>
                    <a:pt x="92598" y="21220"/>
                    <a:pt x="544010" y="0"/>
                    <a:pt x="544010" y="0"/>
                  </a:cubicBezTo>
                  <a:lnTo>
                    <a:pt x="544010" y="0"/>
                  </a:lnTo>
                </a:path>
              </a:pathLst>
            </a:custGeom>
            <a:ln w="57150">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
        <p:nvSpPr>
          <p:cNvPr id="13319" name="TextBox 10" descr="&quot;&quot;&#10;"/>
          <p:cNvSpPr txBox="1">
            <a:spLocks noChangeArrowheads="1"/>
          </p:cNvSpPr>
          <p:nvPr/>
        </p:nvSpPr>
        <p:spPr bwMode="auto">
          <a:xfrm>
            <a:off x="244475" y="4535487"/>
            <a:ext cx="2014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smtClean="0">
                <a:latin typeface="Georgia" pitchFamily="18" charset="0"/>
              </a:rPr>
              <a:t>Performs </a:t>
            </a:r>
            <a:r>
              <a:rPr lang="en-US" dirty="0">
                <a:latin typeface="Georgia" pitchFamily="18" charset="0"/>
              </a:rPr>
              <a:t>the Research </a:t>
            </a:r>
          </a:p>
        </p:txBody>
      </p:sp>
      <p:sp>
        <p:nvSpPr>
          <p:cNvPr id="23564" name="Title 19"/>
          <p:cNvSpPr>
            <a:spLocks noGrp="1"/>
          </p:cNvSpPr>
          <p:nvPr>
            <p:ph type="title"/>
          </p:nvPr>
        </p:nvSpPr>
        <p:spPr>
          <a:xfrm>
            <a:off x="0" y="0"/>
            <a:ext cx="9143999" cy="1143000"/>
          </a:xfrm>
          <a:solidFill>
            <a:srgbClr val="0070C0"/>
          </a:solidFill>
        </p:spPr>
        <p:txBody>
          <a:bodyPr/>
          <a:lstStyle/>
          <a:p>
            <a:pPr algn="r" eaLnBrk="1" hangingPunct="1"/>
            <a:r>
              <a:rPr lang="en-US" b="1" dirty="0" smtClean="0">
                <a:solidFill>
                  <a:srgbClr val="FAFFD9"/>
                </a:solidFill>
              </a:rPr>
              <a:t>How Does a Grant Get Funded?</a:t>
            </a:r>
          </a:p>
        </p:txBody>
      </p:sp>
      <p:sp>
        <p:nvSpPr>
          <p:cNvPr id="18" name="Slide Number Placeholder 17"/>
          <p:cNvSpPr>
            <a:spLocks noGrp="1"/>
          </p:cNvSpPr>
          <p:nvPr>
            <p:ph type="sldNum" sz="quarter" idx="12"/>
          </p:nvPr>
        </p:nvSpPr>
        <p:spPr/>
        <p:txBody>
          <a:bodyPr/>
          <a:lstStyle/>
          <a:p>
            <a:pPr>
              <a:defRPr/>
            </a:pPr>
            <a:fld id="{B6F7ECED-9116-4DD2-B4A9-99AD257A6956}" type="slidenum">
              <a:rPr lang="en-US"/>
              <a:pPr>
                <a:defRPr/>
              </a:pPr>
              <a:t>165</a:t>
            </a:fld>
            <a:endParaRPr lang="en-US"/>
          </a:p>
        </p:txBody>
      </p:sp>
      <p:sp>
        <p:nvSpPr>
          <p:cNvPr id="23567" name="TextBox 9"/>
          <p:cNvSpPr txBox="1">
            <a:spLocks noChangeArrowheads="1"/>
          </p:cNvSpPr>
          <p:nvPr/>
        </p:nvSpPr>
        <p:spPr bwMode="auto">
          <a:xfrm>
            <a:off x="3090863" y="2312988"/>
            <a:ext cx="1279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solidFill>
                  <a:schemeClr val="bg1"/>
                </a:solidFill>
                <a:latin typeface="Georgia" pitchFamily="18" charset="0"/>
              </a:rPr>
              <a:t>Institution</a:t>
            </a:r>
          </a:p>
        </p:txBody>
      </p:sp>
      <p:grpSp>
        <p:nvGrpSpPr>
          <p:cNvPr id="2" name="Group 1" descr="graphic - investigator has great reasearch idea"/>
          <p:cNvGrpSpPr/>
          <p:nvPr/>
        </p:nvGrpSpPr>
        <p:grpSpPr>
          <a:xfrm>
            <a:off x="244475" y="2224088"/>
            <a:ext cx="2041525" cy="2347912"/>
            <a:chOff x="244475" y="2224088"/>
            <a:chExt cx="2041525" cy="2347912"/>
          </a:xfrm>
        </p:grpSpPr>
        <p:pic>
          <p:nvPicPr>
            <p:cNvPr id="4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851830"/>
              <a:ext cx="1447800" cy="1499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Box 4"/>
            <p:cNvSpPr txBox="1">
              <a:spLocks noChangeArrowheads="1"/>
            </p:cNvSpPr>
            <p:nvPr/>
          </p:nvSpPr>
          <p:spPr bwMode="auto">
            <a:xfrm>
              <a:off x="768804" y="4202113"/>
              <a:ext cx="1495425" cy="369887"/>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16200000" scaled="1"/>
              <a:tileRect/>
            </a:gradFill>
            <a:ln w="9525">
              <a:noFill/>
              <a:miter lim="800000"/>
              <a:headEnd/>
              <a:tailEnd/>
            </a:ln>
            <a:effectLst>
              <a:outerShdw blurRad="50800" dist="38100" dir="2700000" algn="tl" rotWithShape="0">
                <a:prstClr val="black">
                  <a:alpha val="40000"/>
                </a:prstClr>
              </a:outerShdw>
            </a:effectLst>
          </p:spPr>
          <p:txBody>
            <a:bodyPr>
              <a:spAutoFit/>
            </a:bodyPr>
            <a:lstStyle/>
            <a:p>
              <a:pPr algn="ctr">
                <a:defRPr/>
              </a:pPr>
              <a:r>
                <a:rPr lang="en-US" dirty="0">
                  <a:solidFill>
                    <a:schemeClr val="bg1"/>
                  </a:solidFill>
                  <a:latin typeface="Georgia" pitchFamily="18" charset="0"/>
                </a:rPr>
                <a:t>Investigator</a:t>
              </a:r>
            </a:p>
          </p:txBody>
        </p:sp>
        <p:sp>
          <p:nvSpPr>
            <p:cNvPr id="13" name="TextBox 10" descr="Graphic showing that investigator comes up with the research idea"/>
            <p:cNvSpPr txBox="1">
              <a:spLocks noChangeArrowheads="1"/>
            </p:cNvSpPr>
            <p:nvPr/>
          </p:nvSpPr>
          <p:spPr bwMode="auto">
            <a:xfrm>
              <a:off x="244475" y="2224088"/>
              <a:ext cx="20145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smtClean="0">
                  <a:latin typeface="Georgia" pitchFamily="18" charset="0"/>
                </a:rPr>
                <a:t>Great </a:t>
              </a:r>
              <a:r>
                <a:rPr lang="en-US" dirty="0">
                  <a:latin typeface="Georgia" pitchFamily="18" charset="0"/>
                </a:rPr>
                <a:t>Research </a:t>
              </a:r>
              <a:r>
                <a:rPr lang="en-US" dirty="0" smtClean="0">
                  <a:latin typeface="Georgia" pitchFamily="18" charset="0"/>
                </a:rPr>
                <a:t>Idea! </a:t>
              </a:r>
              <a:endParaRPr lang="en-US" dirty="0">
                <a:latin typeface="Georgia" pitchFamily="18" charset="0"/>
              </a:endParaRPr>
            </a:p>
          </p:txBody>
        </p:sp>
      </p:grpSp>
      <p:sp>
        <p:nvSpPr>
          <p:cNvPr id="15" name="Rounded Rectangle 14"/>
          <p:cNvSpPr/>
          <p:nvPr/>
        </p:nvSpPr>
        <p:spPr>
          <a:xfrm>
            <a:off x="2878874" y="2687782"/>
            <a:ext cx="1681019" cy="452582"/>
          </a:xfrm>
          <a:prstGeom prst="roundRect">
            <a:avLst/>
          </a:prstGeom>
          <a:solidFill>
            <a:srgbClr val="99FF99"/>
          </a:solidFill>
          <a:ln>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Submits Application</a:t>
            </a:r>
          </a:p>
        </p:txBody>
      </p:sp>
      <p:sp>
        <p:nvSpPr>
          <p:cNvPr id="23579" name="TextBox 22" descr="graphic showingCSR assigns applicaiton to NIH institute or center and study section"/>
          <p:cNvSpPr txBox="1">
            <a:spLocks noChangeArrowheads="1"/>
          </p:cNvSpPr>
          <p:nvPr/>
        </p:nvSpPr>
        <p:spPr bwMode="auto">
          <a:xfrm>
            <a:off x="5502275" y="1981200"/>
            <a:ext cx="3217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rPr>
              <a:t>Assigns to IC &amp; IRG / Study Section</a:t>
            </a:r>
          </a:p>
        </p:txBody>
      </p:sp>
      <p:grpSp>
        <p:nvGrpSpPr>
          <p:cNvPr id="11" name="Group 10" descr="&quot;&quot;"/>
          <p:cNvGrpSpPr/>
          <p:nvPr/>
        </p:nvGrpSpPr>
        <p:grpSpPr>
          <a:xfrm>
            <a:off x="5368295" y="2452233"/>
            <a:ext cx="3472873" cy="895927"/>
            <a:chOff x="5368295" y="2452233"/>
            <a:chExt cx="3472873" cy="895927"/>
          </a:xfrm>
        </p:grpSpPr>
        <p:grpSp>
          <p:nvGrpSpPr>
            <p:cNvPr id="5" name="Group 4"/>
            <p:cNvGrpSpPr/>
            <p:nvPr/>
          </p:nvGrpSpPr>
          <p:grpSpPr>
            <a:xfrm>
              <a:off x="5368295" y="2452233"/>
              <a:ext cx="3472873" cy="895927"/>
              <a:chOff x="5368295" y="2452233"/>
              <a:chExt cx="3472873" cy="895927"/>
            </a:xfrm>
          </p:grpSpPr>
          <p:sp>
            <p:nvSpPr>
              <p:cNvPr id="24" name="Rounded Rectangle 23" descr="graphic showin study section reviews application for scientific merit"/>
              <p:cNvSpPr/>
              <p:nvPr/>
            </p:nvSpPr>
            <p:spPr>
              <a:xfrm>
                <a:off x="5368295" y="2452233"/>
                <a:ext cx="3472873" cy="895927"/>
              </a:xfrm>
              <a:prstGeom prst="roundRect">
                <a:avLst/>
              </a:prstGeom>
              <a:solidFill>
                <a:srgbClr val="00B0F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86" name="TextBox 25" descr="graphic showin study section reviews application for scientific merit"/>
              <p:cNvSpPr txBox="1">
                <a:spLocks noChangeArrowheads="1"/>
              </p:cNvSpPr>
              <p:nvPr/>
            </p:nvSpPr>
            <p:spPr bwMode="auto">
              <a:xfrm>
                <a:off x="6416675" y="2479675"/>
                <a:ext cx="1376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t>Study Section</a:t>
                </a:r>
              </a:p>
            </p:txBody>
          </p:sp>
        </p:grpSp>
        <p:sp>
          <p:nvSpPr>
            <p:cNvPr id="23587" name="TextBox 26"/>
            <p:cNvSpPr txBox="1">
              <a:spLocks noChangeArrowheads="1"/>
            </p:cNvSpPr>
            <p:nvPr/>
          </p:nvSpPr>
          <p:spPr bwMode="auto">
            <a:xfrm>
              <a:off x="5848350" y="2968625"/>
              <a:ext cx="2513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rPr>
                <a:t>Reviews for Scientific Merit</a:t>
              </a:r>
            </a:p>
          </p:txBody>
        </p:sp>
      </p:grpSp>
      <p:grpSp>
        <p:nvGrpSpPr>
          <p:cNvPr id="6" name="Group 5" descr="&quot;&quot;"/>
          <p:cNvGrpSpPr/>
          <p:nvPr/>
        </p:nvGrpSpPr>
        <p:grpSpPr>
          <a:xfrm>
            <a:off x="5368295" y="3412777"/>
            <a:ext cx="3472873" cy="895927"/>
            <a:chOff x="5368295" y="3412777"/>
            <a:chExt cx="3472873" cy="895927"/>
          </a:xfrm>
        </p:grpSpPr>
        <p:sp>
          <p:nvSpPr>
            <p:cNvPr id="28" name="Rounded Rectangle 27" descr="&quot;&quot;"/>
            <p:cNvSpPr/>
            <p:nvPr/>
          </p:nvSpPr>
          <p:spPr>
            <a:xfrm>
              <a:off x="5368295" y="3412777"/>
              <a:ext cx="3472873" cy="895927"/>
            </a:xfrm>
            <a:prstGeom prst="roundRect">
              <a:avLst/>
            </a:prstGeom>
            <a:solidFill>
              <a:srgbClr val="00B0F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94" name="TextBox 29"/>
            <p:cNvSpPr txBox="1">
              <a:spLocks noChangeArrowheads="1"/>
            </p:cNvSpPr>
            <p:nvPr/>
          </p:nvSpPr>
          <p:spPr bwMode="auto">
            <a:xfrm>
              <a:off x="6665913" y="3440113"/>
              <a:ext cx="877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Institute</a:t>
              </a:r>
            </a:p>
          </p:txBody>
        </p:sp>
        <p:sp>
          <p:nvSpPr>
            <p:cNvPr id="23595" name="TextBox 30"/>
            <p:cNvSpPr txBox="1">
              <a:spLocks noChangeArrowheads="1"/>
            </p:cNvSpPr>
            <p:nvPr/>
          </p:nvSpPr>
          <p:spPr bwMode="auto">
            <a:xfrm>
              <a:off x="5983288" y="3886200"/>
              <a:ext cx="2243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rPr>
                <a:t>Evaluates for Relevance</a:t>
              </a:r>
            </a:p>
          </p:txBody>
        </p:sp>
      </p:grpSp>
      <p:grpSp>
        <p:nvGrpSpPr>
          <p:cNvPr id="10" name="Group 9" descr="&quot;&quot;"/>
          <p:cNvGrpSpPr/>
          <p:nvPr/>
        </p:nvGrpSpPr>
        <p:grpSpPr>
          <a:xfrm>
            <a:off x="5372919" y="4368709"/>
            <a:ext cx="3472873" cy="895927"/>
            <a:chOff x="5372919" y="4368709"/>
            <a:chExt cx="3472873" cy="895927"/>
          </a:xfrm>
        </p:grpSpPr>
        <p:grpSp>
          <p:nvGrpSpPr>
            <p:cNvPr id="9" name="Group 8"/>
            <p:cNvGrpSpPr/>
            <p:nvPr/>
          </p:nvGrpSpPr>
          <p:grpSpPr>
            <a:xfrm>
              <a:off x="5372919" y="4368709"/>
              <a:ext cx="3472873" cy="895927"/>
              <a:chOff x="5372919" y="4368709"/>
              <a:chExt cx="3472873" cy="895927"/>
            </a:xfrm>
          </p:grpSpPr>
          <p:sp>
            <p:nvSpPr>
              <p:cNvPr id="32" name="Rounded Rectangle 31" descr="Advisory Councils and Boards recommend action (fund or not fund)"/>
              <p:cNvSpPr/>
              <p:nvPr/>
            </p:nvSpPr>
            <p:spPr>
              <a:xfrm>
                <a:off x="5372919" y="4368709"/>
                <a:ext cx="3472873" cy="895927"/>
              </a:xfrm>
              <a:prstGeom prst="roundRect">
                <a:avLst/>
              </a:prstGeom>
              <a:solidFill>
                <a:srgbClr val="00B0F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02" name="TextBox 33" descr="Advisory Councils and Boards recommend action (fund or not fund)"/>
              <p:cNvSpPr txBox="1">
                <a:spLocks noChangeArrowheads="1"/>
              </p:cNvSpPr>
              <p:nvPr/>
            </p:nvSpPr>
            <p:spPr bwMode="auto">
              <a:xfrm>
                <a:off x="5857875" y="4395788"/>
                <a:ext cx="2503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Advisory Councils &amp; Board</a:t>
                </a:r>
              </a:p>
            </p:txBody>
          </p:sp>
        </p:grpSp>
        <p:sp>
          <p:nvSpPr>
            <p:cNvPr id="23603" name="TextBox 34" descr="Advisory Councils and Boards recommend action (fund or not fund)"/>
            <p:cNvSpPr txBox="1">
              <a:spLocks noChangeArrowheads="1"/>
            </p:cNvSpPr>
            <p:nvPr/>
          </p:nvSpPr>
          <p:spPr bwMode="auto">
            <a:xfrm>
              <a:off x="6129338" y="4876800"/>
              <a:ext cx="1958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a:solidFill>
                    <a:schemeClr val="bg1"/>
                  </a:solidFill>
                </a:rPr>
                <a:t>Recommends Action</a:t>
              </a:r>
            </a:p>
          </p:txBody>
        </p:sp>
      </p:grpSp>
      <p:grpSp>
        <p:nvGrpSpPr>
          <p:cNvPr id="7" name="Group 6" descr="&quot;&quot;"/>
          <p:cNvGrpSpPr/>
          <p:nvPr/>
        </p:nvGrpSpPr>
        <p:grpSpPr>
          <a:xfrm>
            <a:off x="5368307" y="5343113"/>
            <a:ext cx="3472873" cy="895927"/>
            <a:chOff x="5368307" y="5343113"/>
            <a:chExt cx="3472873" cy="895927"/>
          </a:xfrm>
        </p:grpSpPr>
        <p:sp>
          <p:nvSpPr>
            <p:cNvPr id="36" name="Rounded Rectangle 35"/>
            <p:cNvSpPr/>
            <p:nvPr/>
          </p:nvSpPr>
          <p:spPr>
            <a:xfrm>
              <a:off x="5368307" y="5343113"/>
              <a:ext cx="3472873" cy="895927"/>
            </a:xfrm>
            <a:prstGeom prst="roundRect">
              <a:avLst/>
            </a:prstGeom>
            <a:solidFill>
              <a:srgbClr val="00B0F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610" name="TextBox 37"/>
            <p:cNvSpPr txBox="1">
              <a:spLocks noChangeArrowheads="1"/>
            </p:cNvSpPr>
            <p:nvPr/>
          </p:nvSpPr>
          <p:spPr bwMode="auto">
            <a:xfrm>
              <a:off x="6296025" y="5370513"/>
              <a:ext cx="1616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Institute Director</a:t>
              </a:r>
            </a:p>
          </p:txBody>
        </p:sp>
        <p:sp>
          <p:nvSpPr>
            <p:cNvPr id="23611" name="TextBox 38"/>
            <p:cNvSpPr txBox="1">
              <a:spLocks noChangeArrowheads="1"/>
            </p:cNvSpPr>
            <p:nvPr/>
          </p:nvSpPr>
          <p:spPr bwMode="auto">
            <a:xfrm>
              <a:off x="6096000" y="5867400"/>
              <a:ext cx="22797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dirty="0" smtClean="0">
                  <a:solidFill>
                    <a:schemeClr val="bg1"/>
                  </a:solidFill>
                </a:rPr>
                <a:t>Makes Funding Decision</a:t>
              </a:r>
              <a:endParaRPr lang="en-US" sz="1400" b="1" dirty="0">
                <a:solidFill>
                  <a:schemeClr val="bg1"/>
                </a:solidFill>
              </a:endParaRPr>
            </a:p>
          </p:txBody>
        </p:sp>
      </p:grpSp>
      <p:sp>
        <p:nvSpPr>
          <p:cNvPr id="72" name="Freeform 71" descr="graphic showing institution allocates funds to investigator who performs the research"/>
          <p:cNvSpPr/>
          <p:nvPr/>
        </p:nvSpPr>
        <p:spPr>
          <a:xfrm>
            <a:off x="2176461" y="3629024"/>
            <a:ext cx="601663" cy="1178413"/>
          </a:xfrm>
          <a:custGeom>
            <a:avLst/>
            <a:gdLst>
              <a:gd name="connsiteX0" fmla="*/ 844952 w 844952"/>
              <a:gd name="connsiteY0" fmla="*/ 133109 h 1105383"/>
              <a:gd name="connsiteX1" fmla="*/ 520861 w 844952"/>
              <a:gd name="connsiteY1" fmla="*/ 133109 h 1105383"/>
              <a:gd name="connsiteX2" fmla="*/ 659757 w 844952"/>
              <a:gd name="connsiteY2" fmla="*/ 931762 h 1105383"/>
              <a:gd name="connsiteX3" fmla="*/ 0 w 844952"/>
              <a:gd name="connsiteY3" fmla="*/ 1105383 h 1105383"/>
            </a:gdLst>
            <a:ahLst/>
            <a:cxnLst>
              <a:cxn ang="0">
                <a:pos x="connsiteX0" y="connsiteY0"/>
              </a:cxn>
              <a:cxn ang="0">
                <a:pos x="connsiteX1" y="connsiteY1"/>
              </a:cxn>
              <a:cxn ang="0">
                <a:pos x="connsiteX2" y="connsiteY2"/>
              </a:cxn>
              <a:cxn ang="0">
                <a:pos x="connsiteX3" y="connsiteY3"/>
              </a:cxn>
            </a:cxnLst>
            <a:rect l="l" t="t" r="r" b="b"/>
            <a:pathLst>
              <a:path w="844952" h="1105383">
                <a:moveTo>
                  <a:pt x="844952" y="133109"/>
                </a:moveTo>
                <a:cubicBezTo>
                  <a:pt x="698339" y="66554"/>
                  <a:pt x="551727" y="0"/>
                  <a:pt x="520861" y="133109"/>
                </a:cubicBezTo>
                <a:cubicBezTo>
                  <a:pt x="489995" y="266218"/>
                  <a:pt x="746567" y="769716"/>
                  <a:pt x="659757" y="931762"/>
                </a:cubicBezTo>
                <a:cubicBezTo>
                  <a:pt x="572947" y="1093808"/>
                  <a:pt x="286473" y="1099595"/>
                  <a:pt x="0" y="1105383"/>
                </a:cubicBezTo>
              </a:path>
            </a:pathLst>
          </a:custGeom>
          <a:ln w="57150">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8" name="Group 7" descr="graphic showing funds being given to the instittuion, who allocates the funds"/>
          <p:cNvGrpSpPr/>
          <p:nvPr/>
        </p:nvGrpSpPr>
        <p:grpSpPr>
          <a:xfrm>
            <a:off x="2883498" y="3588298"/>
            <a:ext cx="2313977" cy="2187027"/>
            <a:chOff x="2883498" y="3588298"/>
            <a:chExt cx="2313977" cy="2187027"/>
          </a:xfrm>
        </p:grpSpPr>
        <p:sp>
          <p:nvSpPr>
            <p:cNvPr id="16" name="Rounded Rectangle 15" descr="&quot;&quot;"/>
            <p:cNvSpPr/>
            <p:nvPr/>
          </p:nvSpPr>
          <p:spPr>
            <a:xfrm>
              <a:off x="2883498" y="3588298"/>
              <a:ext cx="1681019" cy="452582"/>
            </a:xfrm>
            <a:prstGeom prst="roundRect">
              <a:avLst/>
            </a:prstGeom>
            <a:solidFill>
              <a:srgbClr val="008000"/>
            </a:solidFill>
            <a:ln>
              <a:prstDash val="solid"/>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bg1"/>
                  </a:solidFill>
                </a:rPr>
                <a:t>Allocates Funds</a:t>
              </a:r>
            </a:p>
          </p:txBody>
        </p:sp>
        <p:sp>
          <p:nvSpPr>
            <p:cNvPr id="74" name="Freeform 73"/>
            <p:cNvSpPr/>
            <p:nvPr/>
          </p:nvSpPr>
          <p:spPr>
            <a:xfrm>
              <a:off x="4606925" y="3730625"/>
              <a:ext cx="590550" cy="2044700"/>
            </a:xfrm>
            <a:custGeom>
              <a:avLst/>
              <a:gdLst>
                <a:gd name="connsiteX0" fmla="*/ 590309 w 590309"/>
                <a:gd name="connsiteY0" fmla="*/ 2044861 h 2044861"/>
                <a:gd name="connsiteX1" fmla="*/ 115747 w 590309"/>
                <a:gd name="connsiteY1" fmla="*/ 1743919 h 2044861"/>
                <a:gd name="connsiteX2" fmla="*/ 509286 w 590309"/>
                <a:gd name="connsiteY2" fmla="*/ 285509 h 2044861"/>
                <a:gd name="connsiteX3" fmla="*/ 0 w 590309"/>
                <a:gd name="connsiteY3" fmla="*/ 30866 h 2044861"/>
              </a:gdLst>
              <a:ahLst/>
              <a:cxnLst>
                <a:cxn ang="0">
                  <a:pos x="connsiteX0" y="connsiteY0"/>
                </a:cxn>
                <a:cxn ang="0">
                  <a:pos x="connsiteX1" y="connsiteY1"/>
                </a:cxn>
                <a:cxn ang="0">
                  <a:pos x="connsiteX2" y="connsiteY2"/>
                </a:cxn>
                <a:cxn ang="0">
                  <a:pos x="connsiteX3" y="connsiteY3"/>
                </a:cxn>
              </a:cxnLst>
              <a:rect l="l" t="t" r="r" b="b"/>
              <a:pathLst>
                <a:path w="590309" h="2044861">
                  <a:moveTo>
                    <a:pt x="590309" y="2044861"/>
                  </a:moveTo>
                  <a:cubicBezTo>
                    <a:pt x="359780" y="2041002"/>
                    <a:pt x="129251" y="2037144"/>
                    <a:pt x="115747" y="1743919"/>
                  </a:cubicBezTo>
                  <a:cubicBezTo>
                    <a:pt x="102243" y="1450694"/>
                    <a:pt x="528577" y="571018"/>
                    <a:pt x="509286" y="285509"/>
                  </a:cubicBezTo>
                  <a:cubicBezTo>
                    <a:pt x="489995" y="0"/>
                    <a:pt x="244997" y="15433"/>
                    <a:pt x="0" y="30866"/>
                  </a:cubicBezTo>
                </a:path>
              </a:pathLst>
            </a:custGeom>
            <a:ln w="57150">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extLst>
      <p:ext uri="{BB962C8B-B14F-4D97-AF65-F5344CB8AC3E}">
        <p14:creationId xmlns:p14="http://schemas.microsoft.com/office/powerpoint/2010/main" val="2473816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2"/>
                                        </p:tgtEl>
                                        <p:attrNameLst>
                                          <p:attrName>style.visibility</p:attrName>
                                        </p:attrNameLst>
                                      </p:cBhvr>
                                      <p:to>
                                        <p:strVal val="visible"/>
                                      </p:to>
                                    </p:set>
                                    <p:animEffect transition="in" filter="fade">
                                      <p:cBhvr>
                                        <p:cTn id="54" dur="500"/>
                                        <p:tgtEl>
                                          <p:spTgt spid="7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319"/>
                                        </p:tgtEl>
                                        <p:attrNameLst>
                                          <p:attrName>style.visibility</p:attrName>
                                        </p:attrNameLst>
                                      </p:cBhvr>
                                      <p:to>
                                        <p:strVal val="visible"/>
                                      </p:to>
                                    </p:set>
                                    <p:animEffect transition="in" filter="fade">
                                      <p:cBhvr>
                                        <p:cTn id="59"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5" grpId="0" animBg="1"/>
      <p:bldP spid="7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66800"/>
          </a:xfrm>
          <a:solidFill>
            <a:srgbClr val="0070C0"/>
          </a:solidFill>
        </p:spPr>
        <p:txBody>
          <a:bodyPr/>
          <a:lstStyle/>
          <a:p>
            <a:pPr algn="r">
              <a:defRPr/>
            </a:pPr>
            <a:r>
              <a:rPr lang="en-US" sz="4000" b="1" dirty="0" smtClean="0">
                <a:solidFill>
                  <a:srgbClr val="FAFFD9"/>
                </a:solidFill>
              </a:rPr>
              <a:t>Ready for Award…When?</a:t>
            </a:r>
            <a:endParaRPr lang="en-US" sz="4000" b="1" dirty="0">
              <a:solidFill>
                <a:srgbClr val="FAFFD9"/>
              </a:solidFill>
            </a:endParaRPr>
          </a:p>
        </p:txBody>
      </p:sp>
      <p:sp>
        <p:nvSpPr>
          <p:cNvPr id="36867" name="Content Placeholder 2"/>
          <p:cNvSpPr>
            <a:spLocks noGrp="1"/>
          </p:cNvSpPr>
          <p:nvPr>
            <p:ph idx="4294967295"/>
          </p:nvPr>
        </p:nvSpPr>
        <p:spPr>
          <a:xfrm>
            <a:off x="87086" y="1646238"/>
            <a:ext cx="9056914" cy="3557587"/>
          </a:xfrm>
          <a:prstGeom prst="rect">
            <a:avLst/>
          </a:prstGeom>
        </p:spPr>
        <p:txBody>
          <a:bodyPr/>
          <a:lstStyle/>
          <a:p>
            <a:pPr eaLnBrk="1" hangingPunct="1"/>
            <a:r>
              <a:rPr lang="en-US" dirty="0" smtClean="0"/>
              <a:t>All pre-award issues are resolved</a:t>
            </a:r>
          </a:p>
          <a:p>
            <a:pPr lvl="1" eaLnBrk="1" hangingPunct="1"/>
            <a:r>
              <a:rPr lang="en-US" sz="2400" dirty="0" smtClean="0"/>
              <a:t>Budget Negotiation</a:t>
            </a:r>
          </a:p>
          <a:p>
            <a:pPr lvl="1" eaLnBrk="1" hangingPunct="1"/>
            <a:r>
              <a:rPr lang="en-US" sz="2400" dirty="0" smtClean="0"/>
              <a:t>Certification on Education on Human Subjects</a:t>
            </a:r>
          </a:p>
          <a:p>
            <a:pPr lvl="1" eaLnBrk="1" hangingPunct="1"/>
            <a:r>
              <a:rPr lang="en-US" sz="2400" dirty="0" smtClean="0"/>
              <a:t>Animals &amp; Human Subject Protection Issues</a:t>
            </a:r>
          </a:p>
          <a:p>
            <a:pPr lvl="1" eaLnBrk="1" hangingPunct="1"/>
            <a:r>
              <a:rPr lang="en-US" sz="2400" dirty="0" smtClean="0"/>
              <a:t>Other Support Documentation</a:t>
            </a:r>
          </a:p>
          <a:p>
            <a:pPr lvl="1" eaLnBrk="1" hangingPunct="1">
              <a:buFontTx/>
              <a:buNone/>
            </a:pPr>
            <a:endParaRPr lang="en-US" sz="1600" dirty="0" smtClean="0"/>
          </a:p>
          <a:p>
            <a:pPr eaLnBrk="1" hangingPunct="1"/>
            <a:r>
              <a:rPr lang="en-US" sz="3000" dirty="0" smtClean="0"/>
              <a:t>Application to award takes ~9-10 months</a:t>
            </a:r>
          </a:p>
          <a:p>
            <a:pPr eaLnBrk="1" hangingPunct="1"/>
            <a:endParaRPr lang="en-US" dirty="0" smtClean="0"/>
          </a:p>
        </p:txBody>
      </p:sp>
      <p:pic>
        <p:nvPicPr>
          <p:cNvPr id="6" name="Picture 5" descr="&quot;&quot;"/>
          <p:cNvPicPr>
            <a:picLocks noChangeAspect="1"/>
          </p:cNvPicPr>
          <p:nvPr/>
        </p:nvPicPr>
        <p:blipFill>
          <a:blip r:embed="rId3" cstate="print"/>
          <a:stretch>
            <a:fillRect/>
          </a:stretch>
        </p:blipFill>
        <p:spPr>
          <a:xfrm>
            <a:off x="87086" y="5558709"/>
            <a:ext cx="1905000" cy="1266634"/>
          </a:xfrm>
          <a:prstGeom prst="rect">
            <a:avLst/>
          </a:prstGeom>
          <a:effectLst>
            <a:softEdge rad="317500"/>
          </a:effectLst>
        </p:spPr>
      </p:pic>
      <p:sp>
        <p:nvSpPr>
          <p:cNvPr id="36869" name="TextBox 6" descr="Related sessions:&#10;- Budget Building Blocks for Investigators&#10;- All About Costs&#10;- Working with Program Officials: PreAward &amp; PostAward&#10;"/>
          <p:cNvSpPr txBox="1">
            <a:spLocks noChangeArrowheads="1"/>
          </p:cNvSpPr>
          <p:nvPr/>
        </p:nvSpPr>
        <p:spPr bwMode="auto">
          <a:xfrm>
            <a:off x="4724400" y="5984972"/>
            <a:ext cx="4419600" cy="830997"/>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Nuts and </a:t>
            </a:r>
            <a:r>
              <a:rPr lang="en-US" sz="1200" b="1" dirty="0" smtClean="0"/>
              <a:t>Bolts:</a:t>
            </a:r>
            <a:endParaRPr lang="en-US" sz="1200" b="1" dirty="0"/>
          </a:p>
          <a:p>
            <a:pPr eaLnBrk="1" hangingPunct="1"/>
            <a:r>
              <a:rPr lang="en-US" sz="1200" dirty="0" smtClean="0"/>
              <a:t>- Budget Building Blocks for Investigators</a:t>
            </a:r>
            <a:endParaRPr lang="en-US" sz="1200" dirty="0"/>
          </a:p>
          <a:p>
            <a:pPr eaLnBrk="1" hangingPunct="1"/>
            <a:r>
              <a:rPr lang="en-US" sz="1200" dirty="0" smtClean="0"/>
              <a:t>- All </a:t>
            </a:r>
            <a:r>
              <a:rPr lang="en-US" sz="1200" dirty="0"/>
              <a:t>About Costs</a:t>
            </a:r>
          </a:p>
          <a:p>
            <a:pPr eaLnBrk="1" hangingPunct="1"/>
            <a:r>
              <a:rPr lang="en-US" sz="1200" dirty="0" smtClean="0"/>
              <a:t>- Working </a:t>
            </a:r>
            <a:r>
              <a:rPr lang="en-US" sz="1200" dirty="0"/>
              <a:t>with Program Officials: </a:t>
            </a:r>
            <a:r>
              <a:rPr lang="en-US" sz="1200" dirty="0" err="1"/>
              <a:t>PreAward</a:t>
            </a:r>
            <a:r>
              <a:rPr lang="en-US" sz="1200" dirty="0"/>
              <a:t> &amp; </a:t>
            </a:r>
            <a:r>
              <a:rPr lang="en-US" sz="1200" dirty="0" err="1"/>
              <a:t>PostAward</a:t>
            </a:r>
            <a:endParaRPr lang="en-US" sz="1200" dirty="0"/>
          </a:p>
        </p:txBody>
      </p:sp>
    </p:spTree>
    <p:extLst>
      <p:ext uri="{BB962C8B-B14F-4D97-AF65-F5344CB8AC3E}">
        <p14:creationId xmlns:p14="http://schemas.microsoft.com/office/powerpoint/2010/main" val="8415399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descr="Title: What’s the Right Type of Grant for My Idea (and Me)?"/>
          <p:cNvSpPr>
            <a:spLocks noGrp="1"/>
          </p:cNvSpPr>
          <p:nvPr>
            <p:ph type="title" idx="4294967295"/>
          </p:nvPr>
        </p:nvSpPr>
        <p:spPr>
          <a:xfrm>
            <a:off x="1" y="4600766"/>
            <a:ext cx="9144000" cy="990600"/>
          </a:xfrm>
          <a:solidFill>
            <a:schemeClr val="accent1">
              <a:lumMod val="75000"/>
            </a:schemeClr>
          </a:solidFill>
        </p:spPr>
        <p:txBody>
          <a:bodyPr>
            <a:normAutofit/>
          </a:bodyPr>
          <a:lstStyle/>
          <a:p>
            <a:pPr indent="0" algn="r" eaLnBrk="1" fontAlgn="auto" hangingPunct="1">
              <a:spcAft>
                <a:spcPts val="0"/>
              </a:spcAft>
              <a:defRPr/>
            </a:pPr>
            <a:r>
              <a:rPr lang="en-US" sz="4000" b="1" dirty="0" smtClean="0">
                <a:solidFill>
                  <a:srgbClr val="FAFFD9"/>
                </a:solidFill>
              </a:rPr>
              <a:t>#5:  Which is the Right Type of Grant</a:t>
            </a:r>
            <a:endParaRPr lang="en-US" sz="4000" b="1" dirty="0">
              <a:solidFill>
                <a:srgbClr val="FAFFD9"/>
              </a:solidFill>
            </a:endParaRPr>
          </a:p>
        </p:txBody>
      </p:sp>
      <p:pic>
        <p:nvPicPr>
          <p:cNvPr id="6" name="Picture Placeholder 5" descr="Graphic - person looking down the road at different paths to take for research project, small business, trianing, and center grants"/>
          <p:cNvPicPr>
            <a:picLocks noGrp="1" noChangeAspect="1"/>
          </p:cNvPicPr>
          <p:nvPr>
            <p:ph type="pic" idx="4294967295"/>
          </p:nvPr>
        </p:nvPicPr>
        <p:blipFill>
          <a:blip r:embed="rId3" cstate="print"/>
          <a:srcRect/>
          <a:stretch>
            <a:fillRect/>
          </a:stretch>
        </p:blipFill>
        <p:spPr>
          <a:xfrm>
            <a:off x="0" y="228600"/>
            <a:ext cx="8534400" cy="4343400"/>
          </a:xfrm>
        </p:spPr>
      </p:pic>
      <p:grpSp>
        <p:nvGrpSpPr>
          <p:cNvPr id="2" name="Group 1" descr="Graphic - person looking down the road at different paths to take for research project, small business, trianing, and center grants"/>
          <p:cNvGrpSpPr/>
          <p:nvPr/>
        </p:nvGrpSpPr>
        <p:grpSpPr>
          <a:xfrm>
            <a:off x="3276600" y="304800"/>
            <a:ext cx="5715000" cy="1973997"/>
            <a:chOff x="3276600" y="304800"/>
            <a:chExt cx="5715000" cy="1973997"/>
          </a:xfrm>
        </p:grpSpPr>
        <p:sp>
          <p:nvSpPr>
            <p:cNvPr id="7" name="TextBox 6"/>
            <p:cNvSpPr txBox="1"/>
            <p:nvPr/>
          </p:nvSpPr>
          <p:spPr>
            <a:xfrm>
              <a:off x="3276600" y="381000"/>
              <a:ext cx="1295400" cy="646331"/>
            </a:xfrm>
            <a:prstGeom prst="rect">
              <a:avLst/>
            </a:prstGeom>
            <a:solidFill>
              <a:srgbClr val="FFC000"/>
            </a:solidFill>
            <a:effectLst>
              <a:innerShdw blurRad="63500" dist="50800" dir="8100000">
                <a:prstClr val="black">
                  <a:alpha val="50000"/>
                </a:prstClr>
              </a:inn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t>Research  Projects </a:t>
              </a:r>
            </a:p>
          </p:txBody>
        </p:sp>
        <p:sp>
          <p:nvSpPr>
            <p:cNvPr id="9" name="TextBox 8"/>
            <p:cNvSpPr txBox="1"/>
            <p:nvPr/>
          </p:nvSpPr>
          <p:spPr>
            <a:xfrm>
              <a:off x="4953000" y="304800"/>
              <a:ext cx="1143000" cy="646331"/>
            </a:xfrm>
            <a:prstGeom prst="rect">
              <a:avLst/>
            </a:prstGeom>
            <a:solidFill>
              <a:srgbClr val="FFC000"/>
            </a:solidFill>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dirty="0"/>
                <a:t>Small Business</a:t>
              </a:r>
            </a:p>
          </p:txBody>
        </p:sp>
        <p:sp>
          <p:nvSpPr>
            <p:cNvPr id="11" name="TextBox 10"/>
            <p:cNvSpPr txBox="1"/>
            <p:nvPr/>
          </p:nvSpPr>
          <p:spPr>
            <a:xfrm>
              <a:off x="6553200" y="381000"/>
              <a:ext cx="1638300" cy="923330"/>
            </a:xfrm>
            <a:prstGeom prst="rect">
              <a:avLst/>
            </a:prstGeom>
            <a:solidFill>
              <a:srgbClr val="FFC000"/>
            </a:solidFill>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dirty="0">
                  <a:solidFill>
                    <a:schemeClr val="tx1"/>
                  </a:solidFill>
                </a:rPr>
                <a:t>Training &amp; Career </a:t>
              </a:r>
              <a:r>
                <a:rPr lang="en-US" dirty="0" smtClean="0">
                  <a:solidFill>
                    <a:schemeClr val="tx1"/>
                  </a:solidFill>
                </a:rPr>
                <a:t>Development</a:t>
              </a:r>
              <a:endParaRPr lang="en-US" dirty="0">
                <a:solidFill>
                  <a:schemeClr val="tx1"/>
                </a:solidFill>
              </a:endParaRPr>
            </a:p>
          </p:txBody>
        </p:sp>
        <p:sp>
          <p:nvSpPr>
            <p:cNvPr id="8" name="TextBox 7"/>
            <p:cNvSpPr txBox="1"/>
            <p:nvPr/>
          </p:nvSpPr>
          <p:spPr>
            <a:xfrm>
              <a:off x="7848600" y="1632466"/>
              <a:ext cx="1143000" cy="646331"/>
            </a:xfrm>
            <a:prstGeom prst="rect">
              <a:avLst/>
            </a:prstGeom>
            <a:solidFill>
              <a:srgbClr val="FFC000"/>
            </a:solidFill>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dirty="0" smtClean="0">
                  <a:solidFill>
                    <a:schemeClr val="tx1"/>
                  </a:solidFill>
                </a:rPr>
                <a:t>Research Centers</a:t>
              </a:r>
              <a:endParaRPr lang="en-US" dirty="0">
                <a:solidFill>
                  <a:schemeClr val="tx1"/>
                </a:solidFill>
              </a:endParaRPr>
            </a:p>
          </p:txBody>
        </p:sp>
      </p:grpSp>
      <p:sp>
        <p:nvSpPr>
          <p:cNvPr id="10" name="TextBox 4" descr="Related sessios: - Mapping Your Career with NIH, Part I &amp; II&#10;- Primetime with NIH Program: Understanding RPGs&#10;- Working with Program Officials Preaward &amp; PostAward&#10;"/>
          <p:cNvSpPr txBox="1">
            <a:spLocks noChangeArrowheads="1"/>
          </p:cNvSpPr>
          <p:nvPr/>
        </p:nvSpPr>
        <p:spPr bwMode="auto">
          <a:xfrm>
            <a:off x="4953000" y="5943600"/>
            <a:ext cx="4181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b="1" dirty="0"/>
              <a:t>Nuts and </a:t>
            </a:r>
            <a:r>
              <a:rPr lang="en-US" sz="1200" b="1" dirty="0" smtClean="0"/>
              <a:t>Bolts:</a:t>
            </a:r>
            <a:endParaRPr lang="en-US" sz="1200" b="1" dirty="0"/>
          </a:p>
          <a:p>
            <a:pPr eaLnBrk="1" hangingPunct="1"/>
            <a:r>
              <a:rPr lang="en-US" sz="1200" dirty="0" smtClean="0"/>
              <a:t>- Mapping </a:t>
            </a:r>
            <a:r>
              <a:rPr lang="en-US" sz="1200" dirty="0"/>
              <a:t>Your Career with NIH, Part I &amp; II</a:t>
            </a:r>
          </a:p>
          <a:p>
            <a:pPr eaLnBrk="1" hangingPunct="1"/>
            <a:r>
              <a:rPr lang="en-US" sz="1200" dirty="0" smtClean="0"/>
              <a:t>- Primetime </a:t>
            </a:r>
            <a:r>
              <a:rPr lang="en-US" sz="1200" dirty="0"/>
              <a:t>with NIH Program: Understanding RPGs</a:t>
            </a:r>
          </a:p>
          <a:p>
            <a:pPr eaLnBrk="1" hangingPunct="1"/>
            <a:r>
              <a:rPr lang="en-US" sz="1200" dirty="0" smtClean="0"/>
              <a:t>- Working </a:t>
            </a:r>
            <a:r>
              <a:rPr lang="en-US" sz="1200" dirty="0"/>
              <a:t>with Program Officials </a:t>
            </a:r>
            <a:r>
              <a:rPr lang="en-US" sz="1200" dirty="0" err="1"/>
              <a:t>Preaward</a:t>
            </a:r>
            <a:r>
              <a:rPr lang="en-US" sz="1200" dirty="0"/>
              <a:t> &amp; </a:t>
            </a:r>
            <a:r>
              <a:rPr lang="en-US" sz="1200" dirty="0" err="1"/>
              <a:t>PostAward</a:t>
            </a:r>
            <a:endParaRPr lang="en-US" sz="1200" dirty="0"/>
          </a:p>
        </p:txBody>
      </p:sp>
      <p:pic>
        <p:nvPicPr>
          <p:cNvPr id="12" name="Picture 11" descr="&quot;&quot;"/>
          <p:cNvPicPr>
            <a:picLocks noChangeAspect="1"/>
          </p:cNvPicPr>
          <p:nvPr/>
        </p:nvPicPr>
        <p:blipFill>
          <a:blip r:embed="rId4" cstate="print"/>
          <a:stretch>
            <a:fillRect/>
          </a:stretch>
        </p:blipFill>
        <p:spPr>
          <a:xfrm>
            <a:off x="32657" y="5591366"/>
            <a:ext cx="1905000" cy="1266634"/>
          </a:xfrm>
          <a:prstGeom prst="rect">
            <a:avLst/>
          </a:prstGeom>
          <a:effectLst>
            <a:softEdge rad="317500"/>
          </a:effectLst>
        </p:spPr>
      </p:pic>
    </p:spTree>
    <p:extLst>
      <p:ext uri="{BB962C8B-B14F-4D97-AF65-F5344CB8AC3E}">
        <p14:creationId xmlns:p14="http://schemas.microsoft.com/office/powerpoint/2010/main" val="266086105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slide: #6:  Got Funded…Now What?"/>
          <p:cNvSpPr>
            <a:spLocks noGrp="1"/>
          </p:cNvSpPr>
          <p:nvPr>
            <p:ph type="title" idx="4294967295"/>
          </p:nvPr>
        </p:nvSpPr>
        <p:spPr>
          <a:xfrm>
            <a:off x="12290" y="5029200"/>
            <a:ext cx="9144000" cy="665163"/>
          </a:xfrm>
          <a:solidFill>
            <a:schemeClr val="accent1">
              <a:lumMod val="75000"/>
            </a:schemeClr>
          </a:solidFill>
        </p:spPr>
        <p:txBody>
          <a:bodyPr>
            <a:normAutofit fontScale="90000"/>
          </a:bodyPr>
          <a:lstStyle/>
          <a:p>
            <a:pPr indent="0" algn="r" eaLnBrk="1" fontAlgn="auto" hangingPunct="1">
              <a:spcAft>
                <a:spcPts val="0"/>
              </a:spcAft>
              <a:defRPr/>
            </a:pPr>
            <a:r>
              <a:rPr lang="en-US" b="1" dirty="0" smtClean="0">
                <a:solidFill>
                  <a:srgbClr val="FAFFD9"/>
                </a:solidFill>
              </a:rPr>
              <a:t>#6:  Got Funded…Now What?</a:t>
            </a:r>
            <a:endParaRPr lang="en-US" b="1" dirty="0">
              <a:solidFill>
                <a:srgbClr val="FAFFD9"/>
              </a:solidFill>
            </a:endParaRPr>
          </a:p>
        </p:txBody>
      </p:sp>
      <p:pic>
        <p:nvPicPr>
          <p:cNvPr id="4" name="Picture Placeholder 3" descr="&quot;&quot;&#10;"/>
          <p:cNvPicPr>
            <a:picLocks noGrp="1" noChangeAspect="1"/>
          </p:cNvPicPr>
          <p:nvPr>
            <p:ph type="pic" idx="4294967295"/>
          </p:nvPr>
        </p:nvPicPr>
        <p:blipFill>
          <a:blip r:embed="rId3" cstate="print"/>
          <a:srcRect/>
          <a:stretch>
            <a:fillRect/>
          </a:stretch>
        </p:blipFill>
        <p:spPr>
          <a:xfrm>
            <a:off x="0" y="249238"/>
            <a:ext cx="8534400" cy="4343400"/>
          </a:xfrm>
        </p:spPr>
      </p:pic>
    </p:spTree>
    <p:extLst>
      <p:ext uri="{BB962C8B-B14F-4D97-AF65-F5344CB8AC3E}">
        <p14:creationId xmlns:p14="http://schemas.microsoft.com/office/powerpoint/2010/main" val="1647169566"/>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9497"/>
            <a:ext cx="9144000" cy="1143000"/>
          </a:xfrm>
          <a:solidFill>
            <a:srgbClr val="0070C0"/>
          </a:solidFill>
        </p:spPr>
        <p:txBody>
          <a:bodyPr>
            <a:normAutofit/>
          </a:bodyPr>
          <a:lstStyle/>
          <a:p>
            <a:pPr algn="r" eaLnBrk="1" hangingPunct="1">
              <a:defRPr/>
            </a:pPr>
            <a:r>
              <a:rPr lang="en-US" sz="4000" b="1" dirty="0" smtClean="0">
                <a:solidFill>
                  <a:srgbClr val="FAFFD9"/>
                </a:solidFill>
              </a:rPr>
              <a:t>You Will Receive a Notice of Award (</a:t>
            </a:r>
            <a:r>
              <a:rPr lang="en-US" sz="4000" b="1" dirty="0" err="1" smtClean="0">
                <a:solidFill>
                  <a:srgbClr val="FAFFD9"/>
                </a:solidFill>
              </a:rPr>
              <a:t>NoA</a:t>
            </a:r>
            <a:r>
              <a:rPr lang="en-US" sz="4000" b="1" dirty="0" smtClean="0">
                <a:solidFill>
                  <a:srgbClr val="FAFFD9"/>
                </a:solidFill>
              </a:rPr>
              <a:t>)</a:t>
            </a:r>
          </a:p>
        </p:txBody>
      </p:sp>
      <p:pic>
        <p:nvPicPr>
          <p:cNvPr id="11" name="Picture 8" descr="&quot;&quot;&#10;"/>
          <p:cNvPicPr>
            <a:picLocks noChangeAspect="1" noChangeArrowheads="1"/>
          </p:cNvPicPr>
          <p:nvPr/>
        </p:nvPicPr>
        <p:blipFill>
          <a:blip r:embed="rId3" cstate="print"/>
          <a:srcRect/>
          <a:stretch>
            <a:fillRect/>
          </a:stretch>
        </p:blipFill>
        <p:spPr bwMode="auto">
          <a:xfrm>
            <a:off x="6172200" y="3733800"/>
            <a:ext cx="2830256" cy="3124200"/>
          </a:xfrm>
          <a:prstGeom prst="rect">
            <a:avLst/>
          </a:prstGeom>
          <a:noFill/>
          <a:ln w="9525">
            <a:noFill/>
            <a:miter lim="800000"/>
            <a:headEnd/>
            <a:tailEnd/>
          </a:ln>
          <a:effectLst>
            <a:softEdge rad="635000"/>
          </a:effectLst>
        </p:spPr>
      </p:pic>
      <p:sp>
        <p:nvSpPr>
          <p:cNvPr id="12" name="Rectangle 3"/>
          <p:cNvSpPr txBox="1">
            <a:spLocks noChangeArrowheads="1"/>
          </p:cNvSpPr>
          <p:nvPr/>
        </p:nvSpPr>
        <p:spPr bwMode="auto">
          <a:xfrm>
            <a:off x="228600" y="1284514"/>
            <a:ext cx="6324600" cy="5573486"/>
          </a:xfrm>
          <a:prstGeom prst="rect">
            <a:avLst/>
          </a:prstGeom>
          <a:noFill/>
          <a:ln w="9525">
            <a:noFill/>
            <a:miter lim="800000"/>
            <a:headEnd/>
            <a:tailEnd/>
          </a:ln>
        </p:spPr>
        <p:txBody>
          <a:bodyPr/>
          <a:lstStyle/>
          <a:p>
            <a:pPr marL="457200" indent="-457200" eaLnBrk="0" hangingPunct="0">
              <a:lnSpc>
                <a:spcPct val="90000"/>
              </a:lnSpc>
              <a:buClr>
                <a:schemeClr val="accent1"/>
              </a:buClr>
              <a:buSzPct val="70000"/>
              <a:buFont typeface="Wingdings" panose="05000000000000000000" pitchFamily="2" charset="2"/>
              <a:buChar char="v"/>
              <a:defRPr/>
            </a:pPr>
            <a:endParaRPr lang="en-US" sz="3200" dirty="0" smtClean="0">
              <a:latin typeface="+mn-lt"/>
            </a:endParaRPr>
          </a:p>
          <a:p>
            <a:pPr marL="457200" indent="-457200" eaLnBrk="0" hangingPunct="0">
              <a:lnSpc>
                <a:spcPct val="90000"/>
              </a:lnSpc>
              <a:buClr>
                <a:schemeClr val="accent1"/>
              </a:buClr>
              <a:buSzPct val="70000"/>
              <a:buFont typeface="Wingdings" panose="05000000000000000000" pitchFamily="2" charset="2"/>
              <a:buChar char="v"/>
              <a:defRPr/>
            </a:pPr>
            <a:r>
              <a:rPr lang="en-US" sz="3200" dirty="0" smtClean="0">
                <a:latin typeface="+mn-lt"/>
              </a:rPr>
              <a:t>Legally </a:t>
            </a:r>
            <a:r>
              <a:rPr lang="en-US" sz="3200" dirty="0">
                <a:latin typeface="+mn-lt"/>
              </a:rPr>
              <a:t>binding document</a:t>
            </a:r>
          </a:p>
          <a:p>
            <a:pPr marL="914400" lvl="1" indent="-457200" eaLnBrk="0" hangingPunct="0">
              <a:lnSpc>
                <a:spcPct val="90000"/>
              </a:lnSpc>
              <a:buClr>
                <a:schemeClr val="accent1"/>
              </a:buClr>
              <a:buSzPct val="70000"/>
              <a:buFont typeface="Wingdings" panose="05000000000000000000" pitchFamily="2" charset="2"/>
              <a:buChar char="v"/>
              <a:defRPr/>
            </a:pPr>
            <a:r>
              <a:rPr lang="en-US" sz="2800" dirty="0">
                <a:latin typeface="+mn-lt"/>
              </a:rPr>
              <a:t>Award data and fiscal information</a:t>
            </a:r>
          </a:p>
          <a:p>
            <a:pPr marL="914400" lvl="1" indent="-457200" eaLnBrk="0" hangingPunct="0">
              <a:lnSpc>
                <a:spcPct val="90000"/>
              </a:lnSpc>
              <a:buClr>
                <a:schemeClr val="accent1"/>
              </a:buClr>
              <a:buSzPct val="70000"/>
              <a:buFont typeface="Wingdings" panose="05000000000000000000" pitchFamily="2" charset="2"/>
              <a:buChar char="v"/>
              <a:defRPr/>
            </a:pPr>
            <a:r>
              <a:rPr lang="en-US" sz="2800" dirty="0">
                <a:latin typeface="+mn-lt"/>
              </a:rPr>
              <a:t>Grant payment info</a:t>
            </a:r>
          </a:p>
          <a:p>
            <a:pPr marL="914400" lvl="1" indent="-457200" eaLnBrk="0" hangingPunct="0">
              <a:lnSpc>
                <a:spcPct val="90000"/>
              </a:lnSpc>
              <a:buClr>
                <a:schemeClr val="accent1"/>
              </a:buClr>
              <a:buSzPct val="70000"/>
              <a:buFont typeface="Wingdings" panose="05000000000000000000" pitchFamily="2" charset="2"/>
              <a:buChar char="v"/>
              <a:defRPr/>
            </a:pPr>
            <a:r>
              <a:rPr lang="en-US" sz="2800" dirty="0">
                <a:latin typeface="+mn-lt"/>
              </a:rPr>
              <a:t>Terms and conditions of award</a:t>
            </a:r>
          </a:p>
          <a:p>
            <a:pPr marL="457200" indent="-457200" eaLnBrk="0" hangingPunct="0">
              <a:lnSpc>
                <a:spcPct val="90000"/>
              </a:lnSpc>
              <a:buClr>
                <a:schemeClr val="accent1"/>
              </a:buClr>
              <a:buSzPct val="70000"/>
              <a:buFont typeface="Wingdings" panose="05000000000000000000" pitchFamily="2" charset="2"/>
              <a:buChar char="v"/>
              <a:defRPr/>
            </a:pPr>
            <a:endParaRPr lang="en-US" sz="2800" dirty="0">
              <a:latin typeface="+mn-lt"/>
            </a:endParaRPr>
          </a:p>
          <a:p>
            <a:pPr marL="457200" indent="-457200" eaLnBrk="0" hangingPunct="0">
              <a:lnSpc>
                <a:spcPct val="90000"/>
              </a:lnSpc>
              <a:buClr>
                <a:schemeClr val="accent1"/>
              </a:buClr>
              <a:buSzPct val="70000"/>
              <a:buFont typeface="Wingdings" panose="05000000000000000000" pitchFamily="2" charset="2"/>
              <a:buChar char="v"/>
              <a:defRPr/>
            </a:pPr>
            <a:r>
              <a:rPr lang="en-US" sz="3200" dirty="0">
                <a:latin typeface="+mn-lt"/>
              </a:rPr>
              <a:t>Grantee accepts terms and conditions of award when draws down funds</a:t>
            </a:r>
          </a:p>
          <a:p>
            <a:pPr marL="292100" indent="-292100" eaLnBrk="0" hangingPunct="0">
              <a:lnSpc>
                <a:spcPct val="90000"/>
              </a:lnSpc>
              <a:buClr>
                <a:schemeClr val="accent1"/>
              </a:buClr>
              <a:buSzPct val="70000"/>
              <a:buFont typeface="Arial" pitchFamily="34" charset="0"/>
              <a:buChar char="•"/>
              <a:defRPr/>
            </a:pPr>
            <a:endParaRPr lang="en-US" sz="2800" dirty="0">
              <a:latin typeface="+mn-lt"/>
            </a:endParaRPr>
          </a:p>
          <a:p>
            <a:pPr marL="749300" lvl="1" indent="-292100" eaLnBrk="0" hangingPunct="0">
              <a:lnSpc>
                <a:spcPct val="90000"/>
              </a:lnSpc>
              <a:buClr>
                <a:schemeClr val="accent1"/>
              </a:buClr>
              <a:buSzPct val="70000"/>
              <a:buFont typeface="Arial" pitchFamily="34" charset="0"/>
              <a:buChar char="•"/>
              <a:defRPr/>
            </a:pPr>
            <a:endParaRPr lang="en-US" sz="2800" dirty="0">
              <a:latin typeface="+mn-lt"/>
            </a:endParaRPr>
          </a:p>
        </p:txBody>
      </p:sp>
    </p:spTree>
    <p:extLst>
      <p:ext uri="{BB962C8B-B14F-4D97-AF65-F5344CB8AC3E}">
        <p14:creationId xmlns:p14="http://schemas.microsoft.com/office/powerpoint/2010/main" val="1949762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r" eaLnBrk="1" hangingPunct="1"/>
            <a:r>
              <a:rPr lang="en-US" b="1" dirty="0" smtClean="0">
                <a:ea typeface="ＭＳ Ｐゴシック" pitchFamily="34" charset="-128"/>
              </a:rPr>
              <a:t>To Fulfill Our Mission</a:t>
            </a:r>
          </a:p>
        </p:txBody>
      </p:sp>
      <p:sp>
        <p:nvSpPr>
          <p:cNvPr id="827395" name="Rectangle 3"/>
          <p:cNvSpPr>
            <a:spLocks noGrp="1" noChangeArrowheads="1"/>
          </p:cNvSpPr>
          <p:nvPr>
            <p:ph idx="1"/>
          </p:nvPr>
        </p:nvSpPr>
        <p:spPr>
          <a:xfrm>
            <a:off x="762000" y="1600200"/>
            <a:ext cx="7772400" cy="4572000"/>
          </a:xfrm>
        </p:spPr>
        <p:txBody>
          <a:bodyPr/>
          <a:lstStyle/>
          <a:p>
            <a:pPr lvl="1" eaLnBrk="1" hangingPunct="1"/>
            <a:r>
              <a:rPr lang="en-US" sz="2800" dirty="0" smtClean="0">
                <a:ea typeface="ＭＳ Ｐゴシック" pitchFamily="34" charset="-128"/>
              </a:rPr>
              <a:t>Support research by non-Federal scientists across U.S. and abroad</a:t>
            </a:r>
          </a:p>
          <a:p>
            <a:pPr lvl="1" eaLnBrk="1" hangingPunct="1"/>
            <a:r>
              <a:rPr lang="en-US" sz="2800" dirty="0" smtClean="0">
                <a:ea typeface="ＭＳ Ｐゴシック" pitchFamily="34" charset="-128"/>
              </a:rPr>
              <a:t>Help train research investigators</a:t>
            </a:r>
          </a:p>
          <a:p>
            <a:pPr lvl="1" eaLnBrk="1" hangingPunct="1"/>
            <a:r>
              <a:rPr lang="en-US" sz="2800" dirty="0" smtClean="0">
                <a:ea typeface="ＭＳ Ｐゴシック" pitchFamily="34" charset="-128"/>
              </a:rPr>
              <a:t>Conduct research in our own labs</a:t>
            </a:r>
          </a:p>
          <a:p>
            <a:pPr lvl="1" eaLnBrk="1" hangingPunct="1"/>
            <a:r>
              <a:rPr lang="en-US" sz="2800" dirty="0" smtClean="0">
                <a:ea typeface="ＭＳ Ｐゴシック" pitchFamily="34" charset="-128"/>
              </a:rPr>
              <a:t>Foster communication of medical and health sciences information </a:t>
            </a:r>
          </a:p>
          <a:p>
            <a:pPr lvl="1" eaLnBrk="1" hangingPunct="1"/>
            <a:r>
              <a:rPr lang="en-US" sz="2800" dirty="0" smtClean="0">
                <a:ea typeface="ＭＳ Ｐゴシック" pitchFamily="34" charset="-128"/>
              </a:rPr>
              <a:t>Ensure a continued high return on the public investment in research</a:t>
            </a:r>
          </a:p>
        </p:txBody>
      </p:sp>
    </p:spTree>
    <p:extLst>
      <p:ext uri="{BB962C8B-B14F-4D97-AF65-F5344CB8AC3E}">
        <p14:creationId xmlns:p14="http://schemas.microsoft.com/office/powerpoint/2010/main" val="296790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7395">
                                            <p:txEl>
                                              <p:pRg st="0" end="0"/>
                                            </p:txEl>
                                          </p:spTgt>
                                        </p:tgtEl>
                                        <p:attrNameLst>
                                          <p:attrName>style.visibility</p:attrName>
                                        </p:attrNameLst>
                                      </p:cBhvr>
                                      <p:to>
                                        <p:strVal val="visible"/>
                                      </p:to>
                                    </p:set>
                                    <p:animEffect transition="in" filter="wipe(left)">
                                      <p:cBhvr>
                                        <p:cTn id="7" dur="1000"/>
                                        <p:tgtEl>
                                          <p:spTgt spid="82739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7395">
                                            <p:txEl>
                                              <p:pRg st="1" end="1"/>
                                            </p:txEl>
                                          </p:spTgt>
                                        </p:tgtEl>
                                        <p:attrNameLst>
                                          <p:attrName>style.visibility</p:attrName>
                                        </p:attrNameLst>
                                      </p:cBhvr>
                                      <p:to>
                                        <p:strVal val="visible"/>
                                      </p:to>
                                    </p:set>
                                    <p:animEffect transition="in" filter="wipe(left)">
                                      <p:cBhvr>
                                        <p:cTn id="10" dur="1000"/>
                                        <p:tgtEl>
                                          <p:spTgt spid="82739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27395">
                                            <p:txEl>
                                              <p:pRg st="2" end="2"/>
                                            </p:txEl>
                                          </p:spTgt>
                                        </p:tgtEl>
                                        <p:attrNameLst>
                                          <p:attrName>style.visibility</p:attrName>
                                        </p:attrNameLst>
                                      </p:cBhvr>
                                      <p:to>
                                        <p:strVal val="visible"/>
                                      </p:to>
                                    </p:set>
                                    <p:animEffect transition="in" filter="wipe(left)">
                                      <p:cBhvr>
                                        <p:cTn id="13" dur="1000"/>
                                        <p:tgtEl>
                                          <p:spTgt spid="82739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7395">
                                            <p:txEl>
                                              <p:pRg st="3" end="3"/>
                                            </p:txEl>
                                          </p:spTgt>
                                        </p:tgtEl>
                                        <p:attrNameLst>
                                          <p:attrName>style.visibility</p:attrName>
                                        </p:attrNameLst>
                                      </p:cBhvr>
                                      <p:to>
                                        <p:strVal val="visible"/>
                                      </p:to>
                                    </p:set>
                                    <p:animEffect transition="in" filter="wipe(left)">
                                      <p:cBhvr>
                                        <p:cTn id="16" dur="1000"/>
                                        <p:tgtEl>
                                          <p:spTgt spid="827395">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27395">
                                            <p:txEl>
                                              <p:pRg st="4" end="4"/>
                                            </p:txEl>
                                          </p:spTgt>
                                        </p:tgtEl>
                                        <p:attrNameLst>
                                          <p:attrName>style.visibility</p:attrName>
                                        </p:attrNameLst>
                                      </p:cBhvr>
                                      <p:to>
                                        <p:strVal val="visible"/>
                                      </p:to>
                                    </p:set>
                                    <p:animEffect transition="in" filter="wipe(left)">
                                      <p:cBhvr>
                                        <p:cTn id="19" dur="1000"/>
                                        <p:tgtEl>
                                          <p:spTgt spid="827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5"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914400"/>
          </a:xfrm>
          <a:solidFill>
            <a:srgbClr val="0070C0"/>
          </a:solidFill>
        </p:spPr>
        <p:txBody>
          <a:bodyPr/>
          <a:lstStyle/>
          <a:p>
            <a:pPr algn="r">
              <a:defRPr/>
            </a:pPr>
            <a:r>
              <a:rPr lang="en-US" sz="4000" b="1" dirty="0" smtClean="0">
                <a:solidFill>
                  <a:srgbClr val="FAFFD9"/>
                </a:solidFill>
              </a:rPr>
              <a:t>NIH Grants Policy Statement</a:t>
            </a:r>
            <a:endParaRPr lang="en-US" sz="4000" b="1" dirty="0">
              <a:solidFill>
                <a:srgbClr val="FAFFD9"/>
              </a:solidFill>
            </a:endParaRPr>
          </a:p>
        </p:txBody>
      </p:sp>
      <p:sp>
        <p:nvSpPr>
          <p:cNvPr id="36866" name="Rectangle 8"/>
          <p:cNvSpPr>
            <a:spLocks noGrp="1" noChangeArrowheads="1"/>
          </p:cNvSpPr>
          <p:nvPr>
            <p:ph sz="half" idx="1"/>
          </p:nvPr>
        </p:nvSpPr>
        <p:spPr>
          <a:xfrm>
            <a:off x="1524000" y="6400800"/>
            <a:ext cx="8763000" cy="4572000"/>
          </a:xfrm>
          <a:prstGeom prst="rect">
            <a:avLst/>
          </a:prstGeom>
        </p:spPr>
        <p:txBody>
          <a:bodyPr/>
          <a:lstStyle/>
          <a:p>
            <a:pPr lvl="1" eaLnBrk="1" hangingPunct="1">
              <a:lnSpc>
                <a:spcPct val="80000"/>
              </a:lnSpc>
              <a:buFontTx/>
              <a:buNone/>
            </a:pPr>
            <a:r>
              <a:rPr lang="en-US" sz="2000" b="1" dirty="0" smtClean="0"/>
              <a:t>grants.nih.gov/grants/policy/nihgps_2013</a:t>
            </a:r>
          </a:p>
        </p:txBody>
      </p:sp>
      <p:sp>
        <p:nvSpPr>
          <p:cNvPr id="6" name="Rectangle 3"/>
          <p:cNvSpPr txBox="1">
            <a:spLocks noChangeArrowheads="1"/>
          </p:cNvSpPr>
          <p:nvPr/>
        </p:nvSpPr>
        <p:spPr bwMode="auto">
          <a:xfrm>
            <a:off x="304800" y="1371600"/>
            <a:ext cx="4343400" cy="4038600"/>
          </a:xfrm>
          <a:prstGeom prst="rect">
            <a:avLst/>
          </a:prstGeom>
          <a:noFill/>
          <a:ln w="9525">
            <a:noFill/>
            <a:miter lim="800000"/>
            <a:headEnd/>
            <a:tailEnd/>
          </a:ln>
        </p:spPr>
        <p:txBody>
          <a:bodyPr/>
          <a:lstStyle/>
          <a:p>
            <a:pPr marL="457200" indent="-457200" eaLnBrk="0" hangingPunct="0">
              <a:lnSpc>
                <a:spcPct val="90000"/>
              </a:lnSpc>
              <a:buClr>
                <a:schemeClr val="accent1"/>
              </a:buClr>
              <a:buSzPct val="70000"/>
              <a:buFont typeface="Wingdings" panose="05000000000000000000" pitchFamily="2" charset="2"/>
              <a:buChar char="v"/>
              <a:defRPr/>
            </a:pPr>
            <a:r>
              <a:rPr lang="en-US" sz="3200" dirty="0">
                <a:latin typeface="+mn-lt"/>
              </a:rPr>
              <a:t>Is a term and condition of all grant awards</a:t>
            </a:r>
          </a:p>
          <a:p>
            <a:pPr marL="457200" indent="-457200" eaLnBrk="0" hangingPunct="0">
              <a:lnSpc>
                <a:spcPct val="90000"/>
              </a:lnSpc>
              <a:buClr>
                <a:schemeClr val="accent1"/>
              </a:buClr>
              <a:buSzPct val="70000"/>
              <a:buFont typeface="Wingdings" panose="05000000000000000000" pitchFamily="2" charset="2"/>
              <a:buChar char="v"/>
              <a:defRPr/>
            </a:pPr>
            <a:endParaRPr lang="en-US" sz="2800" dirty="0">
              <a:latin typeface="+mn-lt"/>
            </a:endParaRPr>
          </a:p>
          <a:p>
            <a:pPr marL="457200" indent="-457200" eaLnBrk="0" hangingPunct="0">
              <a:lnSpc>
                <a:spcPct val="90000"/>
              </a:lnSpc>
              <a:buClr>
                <a:schemeClr val="accent1"/>
              </a:buClr>
              <a:buSzPct val="70000"/>
              <a:buFont typeface="Wingdings" panose="05000000000000000000" pitchFamily="2" charset="2"/>
              <a:buChar char="v"/>
              <a:defRPr/>
            </a:pPr>
            <a:r>
              <a:rPr lang="en-US" sz="3200" dirty="0">
                <a:latin typeface="+mn-lt"/>
              </a:rPr>
              <a:t>Explicitly defines roles, responsibilities </a:t>
            </a:r>
          </a:p>
          <a:p>
            <a:pPr marL="457200" indent="-457200" eaLnBrk="0" hangingPunct="0">
              <a:lnSpc>
                <a:spcPct val="90000"/>
              </a:lnSpc>
              <a:buClr>
                <a:schemeClr val="accent1"/>
              </a:buClr>
              <a:buSzPct val="70000"/>
              <a:buFont typeface="Wingdings" panose="05000000000000000000" pitchFamily="2" charset="2"/>
              <a:buChar char="v"/>
              <a:defRPr/>
            </a:pPr>
            <a:endParaRPr lang="en-US" sz="2800" dirty="0">
              <a:latin typeface="+mn-lt"/>
            </a:endParaRPr>
          </a:p>
          <a:p>
            <a:pPr marL="914400" lvl="1" indent="-457200" eaLnBrk="0" hangingPunct="0">
              <a:lnSpc>
                <a:spcPct val="90000"/>
              </a:lnSpc>
              <a:buClr>
                <a:schemeClr val="accent1"/>
              </a:buClr>
              <a:buSzPct val="70000"/>
              <a:buFont typeface="Courier New" panose="02070309020205020404" pitchFamily="49" charset="0"/>
              <a:buChar char="o"/>
              <a:defRPr/>
            </a:pPr>
            <a:endParaRPr lang="en-US" sz="2800" dirty="0">
              <a:latin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4184">
            <a:off x="4964538" y="1638058"/>
            <a:ext cx="3619282" cy="430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01454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1066800"/>
          </a:xfrm>
          <a:solidFill>
            <a:srgbClr val="0070C0"/>
          </a:solidFill>
        </p:spPr>
        <p:txBody>
          <a:bodyPr/>
          <a:lstStyle/>
          <a:p>
            <a:pPr marL="54864" indent="0" algn="r" eaLnBrk="1" fontAlgn="auto" hangingPunct="1">
              <a:spcAft>
                <a:spcPts val="0"/>
              </a:spcAft>
              <a:defRPr/>
            </a:pPr>
            <a:r>
              <a:rPr lang="en-US" sz="4000" b="1" dirty="0" smtClean="0">
                <a:solidFill>
                  <a:srgbClr val="FAFFD9"/>
                </a:solidFill>
              </a:rPr>
              <a:t>Post Award Management</a:t>
            </a:r>
          </a:p>
        </p:txBody>
      </p:sp>
      <p:sp>
        <p:nvSpPr>
          <p:cNvPr id="40963" name="Content Placeholder 2"/>
          <p:cNvSpPr>
            <a:spLocks noGrp="1"/>
          </p:cNvSpPr>
          <p:nvPr>
            <p:ph idx="4294967295"/>
          </p:nvPr>
        </p:nvSpPr>
        <p:spPr>
          <a:xfrm>
            <a:off x="914400" y="1752600"/>
            <a:ext cx="8229600" cy="4525963"/>
          </a:xfrm>
          <a:prstGeom prst="rect">
            <a:avLst/>
          </a:prstGeom>
        </p:spPr>
        <p:txBody>
          <a:bodyPr/>
          <a:lstStyle/>
          <a:p>
            <a:pPr eaLnBrk="1" hangingPunct="1"/>
            <a:r>
              <a:rPr lang="en-US" dirty="0" smtClean="0"/>
              <a:t>Annual progress reporting</a:t>
            </a:r>
          </a:p>
          <a:p>
            <a:pPr eaLnBrk="1" hangingPunct="1"/>
            <a:r>
              <a:rPr lang="en-US" dirty="0" smtClean="0"/>
              <a:t>Annual federal financial reporting</a:t>
            </a:r>
          </a:p>
          <a:p>
            <a:pPr eaLnBrk="1" hangingPunct="1"/>
            <a:r>
              <a:rPr lang="en-US" dirty="0" smtClean="0"/>
              <a:t>Invention reporting</a:t>
            </a:r>
          </a:p>
          <a:p>
            <a:pPr eaLnBrk="1" hangingPunct="1"/>
            <a:r>
              <a:rPr lang="en-US" dirty="0" smtClean="0"/>
              <a:t>Yearly audits (as applicable) </a:t>
            </a:r>
          </a:p>
          <a:p>
            <a:pPr eaLnBrk="1" hangingPunct="1"/>
            <a:r>
              <a:rPr lang="en-US" dirty="0" smtClean="0"/>
              <a:t>Closeout reporting</a:t>
            </a:r>
          </a:p>
        </p:txBody>
      </p:sp>
      <p:pic>
        <p:nvPicPr>
          <p:cNvPr id="4" name="Picture 3" descr="''"/>
          <p:cNvPicPr>
            <a:picLocks noChangeAspect="1"/>
          </p:cNvPicPr>
          <p:nvPr/>
        </p:nvPicPr>
        <p:blipFill>
          <a:blip r:embed="rId3" cstate="print"/>
          <a:stretch>
            <a:fillRect/>
          </a:stretch>
        </p:blipFill>
        <p:spPr>
          <a:xfrm>
            <a:off x="24581" y="5418943"/>
            <a:ext cx="2177470" cy="1447800"/>
          </a:xfrm>
          <a:prstGeom prst="rect">
            <a:avLst/>
          </a:prstGeom>
          <a:effectLst>
            <a:softEdge rad="317500"/>
          </a:effectLst>
        </p:spPr>
      </p:pic>
      <p:sp>
        <p:nvSpPr>
          <p:cNvPr id="40965" name="TextBox 4" descr="related sessions: - After the Award is Made…Then What?&#10;- All About Costs Primer&#10;- Working with Program Officials: PreAward &amp; PostAward&#10;"/>
          <p:cNvSpPr txBox="1">
            <a:spLocks noChangeArrowheads="1"/>
          </p:cNvSpPr>
          <p:nvPr/>
        </p:nvSpPr>
        <p:spPr bwMode="auto">
          <a:xfrm>
            <a:off x="2984090" y="5939714"/>
            <a:ext cx="6172200" cy="830997"/>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Nuts and </a:t>
            </a:r>
            <a:r>
              <a:rPr lang="en-US" sz="1200" b="1" dirty="0" smtClean="0"/>
              <a:t>Bolts:</a:t>
            </a:r>
            <a:endParaRPr lang="en-US" sz="1200" b="1" dirty="0"/>
          </a:p>
          <a:p>
            <a:pPr eaLnBrk="1" hangingPunct="1"/>
            <a:r>
              <a:rPr lang="en-US" sz="1200" dirty="0" smtClean="0"/>
              <a:t>- After </a:t>
            </a:r>
            <a:r>
              <a:rPr lang="en-US" sz="1200" dirty="0"/>
              <a:t>the Award is Made…Then What?</a:t>
            </a:r>
          </a:p>
          <a:p>
            <a:pPr eaLnBrk="1" hangingPunct="1"/>
            <a:r>
              <a:rPr lang="en-US" sz="1200" dirty="0" smtClean="0"/>
              <a:t>- All </a:t>
            </a:r>
            <a:r>
              <a:rPr lang="en-US" sz="1200" dirty="0"/>
              <a:t>About </a:t>
            </a:r>
            <a:r>
              <a:rPr lang="en-US" sz="1200" dirty="0" smtClean="0"/>
              <a:t>Costs Primer</a:t>
            </a:r>
            <a:endParaRPr lang="en-US" sz="1200" dirty="0"/>
          </a:p>
          <a:p>
            <a:pPr eaLnBrk="1" hangingPunct="1"/>
            <a:r>
              <a:rPr lang="en-US" sz="1200" dirty="0" smtClean="0"/>
              <a:t>- Working </a:t>
            </a:r>
            <a:r>
              <a:rPr lang="en-US" sz="1200" dirty="0"/>
              <a:t>with Program Officials: </a:t>
            </a:r>
            <a:r>
              <a:rPr lang="en-US" sz="1200" dirty="0" err="1"/>
              <a:t>PreAward</a:t>
            </a:r>
            <a:r>
              <a:rPr lang="en-US" sz="1200" dirty="0"/>
              <a:t> &amp; </a:t>
            </a:r>
            <a:r>
              <a:rPr lang="en-US" sz="1200" dirty="0" err="1"/>
              <a:t>PostAward</a:t>
            </a:r>
            <a:endParaRPr lang="en-US" sz="1200" dirty="0"/>
          </a:p>
        </p:txBody>
      </p:sp>
    </p:spTree>
    <p:extLst>
      <p:ext uri="{BB962C8B-B14F-4D97-AF65-F5344CB8AC3E}">
        <p14:creationId xmlns:p14="http://schemas.microsoft.com/office/powerpoint/2010/main" val="355530378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181600"/>
            <a:ext cx="9144000" cy="665163"/>
          </a:xfrm>
          <a:solidFill>
            <a:schemeClr val="accent1">
              <a:lumMod val="75000"/>
            </a:schemeClr>
          </a:solidFill>
        </p:spPr>
        <p:txBody>
          <a:bodyPr>
            <a:normAutofit fontScale="90000"/>
          </a:bodyPr>
          <a:lstStyle/>
          <a:p>
            <a:pPr algn="r">
              <a:defRPr/>
            </a:pPr>
            <a:r>
              <a:rPr lang="en-US" b="1" dirty="0" smtClean="0">
                <a:solidFill>
                  <a:schemeClr val="bg1">
                    <a:lumMod val="95000"/>
                  </a:schemeClr>
                </a:solidFill>
              </a:rPr>
              <a:t>#7:  Not Funded!  Now What?</a:t>
            </a:r>
            <a:endParaRPr lang="en-US" b="1" dirty="0">
              <a:solidFill>
                <a:schemeClr val="bg1">
                  <a:lumMod val="95000"/>
                </a:schemeClr>
              </a:solidFill>
            </a:endParaRPr>
          </a:p>
        </p:txBody>
      </p:sp>
      <p:pic>
        <p:nvPicPr>
          <p:cNvPr id="4" name="Picture Placeholder 3" descr="graphic: signoposts saying resubmission avenue and new proposal lane"/>
          <p:cNvPicPr>
            <a:picLocks noGrp="1" noChangeAspect="1"/>
          </p:cNvPicPr>
          <p:nvPr>
            <p:ph type="pic" idx="4294967295"/>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Lst>
          </a:blip>
          <a:srcRect t="11792" b="11792"/>
          <a:stretch>
            <a:fillRect/>
          </a:stretch>
        </p:blipFill>
        <p:spPr>
          <a:xfrm>
            <a:off x="949325" y="325438"/>
            <a:ext cx="8194675" cy="4170362"/>
          </a:xfrm>
        </p:spPr>
      </p:pic>
      <p:sp>
        <p:nvSpPr>
          <p:cNvPr id="41988" name="TextBox 4"/>
          <p:cNvSpPr txBox="1">
            <a:spLocks noChangeArrowheads="1"/>
          </p:cNvSpPr>
          <p:nvPr/>
        </p:nvSpPr>
        <p:spPr bwMode="auto">
          <a:xfrm rot="250829">
            <a:off x="3362825" y="1210357"/>
            <a:ext cx="342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i="1" dirty="0">
                <a:solidFill>
                  <a:schemeClr val="bg1"/>
                </a:solidFill>
              </a:rPr>
              <a:t>RESUBMISSION AVENUE</a:t>
            </a:r>
          </a:p>
        </p:txBody>
      </p:sp>
      <p:sp>
        <p:nvSpPr>
          <p:cNvPr id="7" name="TextBox 6"/>
          <p:cNvSpPr txBox="1"/>
          <p:nvPr/>
        </p:nvSpPr>
        <p:spPr>
          <a:xfrm rot="2329460">
            <a:off x="3834022" y="3280848"/>
            <a:ext cx="3579463" cy="461665"/>
          </a:xfrm>
          <a:prstGeom prst="rect">
            <a:avLst/>
          </a:prstGeom>
          <a:noFill/>
          <a:scene3d>
            <a:camera prst="perspectiveContrastingRightFacing"/>
            <a:lightRig rig="threePt" dir="t"/>
          </a:scene3d>
        </p:spPr>
        <p:txBody>
          <a:bodyPr>
            <a:spAutoFit/>
          </a:bodyPr>
          <a:lstStyle/>
          <a:p>
            <a:pPr>
              <a:defRPr/>
            </a:pPr>
            <a:r>
              <a:rPr lang="en-US" sz="2000" b="1" dirty="0">
                <a:solidFill>
                  <a:schemeClr val="bg1"/>
                </a:solidFill>
              </a:rPr>
              <a:t>NEW</a:t>
            </a:r>
            <a:r>
              <a:rPr lang="en-US" sz="2400" b="1" dirty="0">
                <a:solidFill>
                  <a:schemeClr val="bg1"/>
                </a:solidFill>
              </a:rPr>
              <a:t> </a:t>
            </a:r>
            <a:r>
              <a:rPr lang="en-US" sz="2000" b="1" dirty="0">
                <a:solidFill>
                  <a:schemeClr val="bg1"/>
                </a:solidFill>
              </a:rPr>
              <a:t>PROPOSAL  LANE </a:t>
            </a:r>
            <a:endParaRPr lang="en-US" sz="2000" dirty="0"/>
          </a:p>
        </p:txBody>
      </p:sp>
    </p:spTree>
    <p:extLst>
      <p:ext uri="{BB962C8B-B14F-4D97-AF65-F5344CB8AC3E}">
        <p14:creationId xmlns:p14="http://schemas.microsoft.com/office/powerpoint/2010/main" val="2114077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rgbClr val="0070C0"/>
          </a:solidFill>
        </p:spPr>
        <p:txBody>
          <a:bodyPr/>
          <a:lstStyle/>
          <a:p>
            <a:pPr algn="r">
              <a:defRPr/>
            </a:pPr>
            <a:r>
              <a:rPr lang="en-US" sz="4000" b="1" dirty="0" smtClean="0">
                <a:solidFill>
                  <a:srgbClr val="FAFFD9"/>
                </a:solidFill>
              </a:rPr>
              <a:t>Regroup</a:t>
            </a:r>
            <a:endParaRPr lang="en-US" sz="4000" b="1" dirty="0">
              <a:solidFill>
                <a:srgbClr val="FAFFD9"/>
              </a:solidFill>
            </a:endParaRPr>
          </a:p>
        </p:txBody>
      </p:sp>
      <p:sp>
        <p:nvSpPr>
          <p:cNvPr id="43011" name="Content Placeholder 2"/>
          <p:cNvSpPr>
            <a:spLocks noGrp="1"/>
          </p:cNvSpPr>
          <p:nvPr>
            <p:ph idx="4294967295"/>
          </p:nvPr>
        </p:nvSpPr>
        <p:spPr>
          <a:xfrm>
            <a:off x="381000" y="1284287"/>
            <a:ext cx="8229600" cy="4525963"/>
          </a:xfrm>
          <a:prstGeom prst="rect">
            <a:avLst/>
          </a:prstGeom>
        </p:spPr>
        <p:txBody>
          <a:bodyPr/>
          <a:lstStyle/>
          <a:p>
            <a:r>
              <a:rPr lang="en-US" dirty="0" smtClean="0"/>
              <a:t>Take a deep </a:t>
            </a:r>
            <a:r>
              <a:rPr lang="en-US" dirty="0"/>
              <a:t>b</a:t>
            </a:r>
            <a:r>
              <a:rPr lang="en-US" dirty="0" smtClean="0"/>
              <a:t>reath</a:t>
            </a:r>
          </a:p>
          <a:p>
            <a:r>
              <a:rPr lang="en-US" dirty="0" smtClean="0"/>
              <a:t>Read summary </a:t>
            </a:r>
            <a:r>
              <a:rPr lang="en-US" dirty="0"/>
              <a:t>s</a:t>
            </a:r>
            <a:r>
              <a:rPr lang="en-US" dirty="0" smtClean="0"/>
              <a:t>tatement</a:t>
            </a:r>
          </a:p>
          <a:p>
            <a:r>
              <a:rPr lang="en-US" dirty="0" smtClean="0"/>
              <a:t>Read it again</a:t>
            </a:r>
          </a:p>
          <a:p>
            <a:r>
              <a:rPr lang="en-US" b="1" u="sng" dirty="0" smtClean="0"/>
              <a:t>Talk with your NIH program </a:t>
            </a:r>
            <a:r>
              <a:rPr lang="en-US" b="1" u="sng" dirty="0"/>
              <a:t>o</a:t>
            </a:r>
            <a:r>
              <a:rPr lang="en-US" b="1" u="sng" dirty="0" smtClean="0"/>
              <a:t>fficial</a:t>
            </a:r>
          </a:p>
          <a:p>
            <a:r>
              <a:rPr lang="en-US" dirty="0" smtClean="0"/>
              <a:t>Evaluate </a:t>
            </a:r>
            <a:r>
              <a:rPr lang="en-US" dirty="0"/>
              <a:t>y</a:t>
            </a:r>
            <a:r>
              <a:rPr lang="en-US" dirty="0" smtClean="0"/>
              <a:t>our options</a:t>
            </a:r>
          </a:p>
          <a:p>
            <a:pPr lvl="1"/>
            <a:r>
              <a:rPr lang="en-US" dirty="0" smtClean="0"/>
              <a:t>Revise &amp; submit </a:t>
            </a:r>
            <a:r>
              <a:rPr lang="en-US" dirty="0"/>
              <a:t>a</a:t>
            </a:r>
            <a:r>
              <a:rPr lang="en-US" dirty="0" smtClean="0"/>
              <a:t>gain?</a:t>
            </a:r>
          </a:p>
          <a:p>
            <a:pPr lvl="1"/>
            <a:r>
              <a:rPr lang="en-US" dirty="0" smtClean="0"/>
              <a:t>Submit as New?</a:t>
            </a:r>
          </a:p>
        </p:txBody>
      </p:sp>
      <p:sp>
        <p:nvSpPr>
          <p:cNvPr id="43012" name="TextBox 3" descr="Related sessions:&#10;- After the Award is Made…Then What?&#10;- All About Costs Primer&#10;- Working with Program Officials: PreAward &amp; PostAward&#10;"/>
          <p:cNvSpPr txBox="1">
            <a:spLocks noChangeArrowheads="1"/>
          </p:cNvSpPr>
          <p:nvPr/>
        </p:nvSpPr>
        <p:spPr bwMode="auto">
          <a:xfrm>
            <a:off x="4876800" y="5934670"/>
            <a:ext cx="4267200" cy="923330"/>
          </a:xfrm>
          <a:prstGeom prst="rect">
            <a:avLst/>
          </a:prstGeom>
          <a:solidFill>
            <a:schemeClr val="bg1"/>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b="1" dirty="0"/>
              <a:t>Nuts and Bolts Sessions:</a:t>
            </a:r>
          </a:p>
          <a:p>
            <a:pPr eaLnBrk="1" hangingPunct="1"/>
            <a:r>
              <a:rPr lang="en-US" sz="1200" dirty="0" smtClean="0"/>
              <a:t>- Grant </a:t>
            </a:r>
            <a:r>
              <a:rPr lang="en-US" sz="1200" dirty="0"/>
              <a:t>Writing for Success</a:t>
            </a:r>
          </a:p>
          <a:p>
            <a:pPr eaLnBrk="1" hangingPunct="1"/>
            <a:r>
              <a:rPr lang="en-US" sz="1200" dirty="0" smtClean="0"/>
              <a:t>- Working </a:t>
            </a:r>
            <a:r>
              <a:rPr lang="en-US" sz="1200" dirty="0"/>
              <a:t>with Program Officials: </a:t>
            </a:r>
            <a:r>
              <a:rPr lang="en-US" sz="1200" dirty="0" err="1"/>
              <a:t>PreAward</a:t>
            </a:r>
            <a:r>
              <a:rPr lang="en-US" sz="1200" dirty="0"/>
              <a:t> &amp; </a:t>
            </a:r>
            <a:r>
              <a:rPr lang="en-US" sz="1200" dirty="0" err="1"/>
              <a:t>PostAward</a:t>
            </a:r>
            <a:endParaRPr lang="en-US" sz="1200" dirty="0"/>
          </a:p>
          <a:p>
            <a:pPr eaLnBrk="1" hangingPunct="1"/>
            <a:endParaRPr lang="en-US" dirty="0"/>
          </a:p>
        </p:txBody>
      </p:sp>
      <p:pic>
        <p:nvPicPr>
          <p:cNvPr id="5" name="Picture 4" descr="&quot;&quot;"/>
          <p:cNvPicPr>
            <a:picLocks noChangeAspect="1"/>
          </p:cNvPicPr>
          <p:nvPr/>
        </p:nvPicPr>
        <p:blipFill>
          <a:blip r:embed="rId3" cstate="print"/>
          <a:stretch>
            <a:fillRect/>
          </a:stretch>
        </p:blipFill>
        <p:spPr>
          <a:xfrm>
            <a:off x="0" y="5557342"/>
            <a:ext cx="2054352" cy="1365938"/>
          </a:xfrm>
          <a:prstGeom prst="rect">
            <a:avLst/>
          </a:prstGeom>
          <a:effectLst>
            <a:softEdge rad="317500"/>
          </a:effectLst>
        </p:spPr>
      </p:pic>
    </p:spTree>
    <p:extLst>
      <p:ext uri="{BB962C8B-B14F-4D97-AF65-F5344CB8AC3E}">
        <p14:creationId xmlns:p14="http://schemas.microsoft.com/office/powerpoint/2010/main" val="180602521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535206B-4A4A-47B0-BA21-D142872E963A}" type="slidenum">
              <a:rPr lang="en-US" smtClean="0"/>
              <a:pPr>
                <a:defRPr/>
              </a:pPr>
              <a:t>174</a:t>
            </a:fld>
            <a:endParaRPr lang="en-US" dirty="0"/>
          </a:p>
        </p:txBody>
      </p:sp>
      <p:sp>
        <p:nvSpPr>
          <p:cNvPr id="5" name="Title 1" descr="slide title: #8:  How do I track my application?&#10;"/>
          <p:cNvSpPr txBox="1">
            <a:spLocks/>
          </p:cNvSpPr>
          <p:nvPr/>
        </p:nvSpPr>
        <p:spPr>
          <a:xfrm>
            <a:off x="0" y="1981200"/>
            <a:ext cx="9144000" cy="665163"/>
          </a:xfrm>
          <a:prstGeom prst="rect">
            <a:avLst/>
          </a:prstGeom>
          <a:solidFill>
            <a:srgbClr val="0070C0"/>
          </a:solidFill>
        </p:spPr>
        <p:txBody>
          <a:bodyPr vert="horz" anchor="b">
            <a:noAutofit/>
          </a:bodyPr>
          <a:lst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a:lstStyle>
          <a:p>
            <a:pPr algn="r">
              <a:defRPr/>
            </a:pP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  How Do I Track My Application?</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3730" name="Picture 2" descr="graphic of logo for eRA Commons"/>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90600" y="3933091"/>
            <a:ext cx="7162800" cy="128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43995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2" descr="Ttitle: eRA Common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90500"/>
            <a:ext cx="7908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descr="http://commons.era.nih.gov"/>
          <p:cNvSpPr>
            <a:spLocks noGrp="1"/>
          </p:cNvSpPr>
          <p:nvPr>
            <p:ph type="title"/>
          </p:nvPr>
        </p:nvSpPr>
        <p:spPr bwMode="auto">
          <a:xfrm>
            <a:off x="3048000" y="6324600"/>
            <a:ext cx="7162800" cy="609600"/>
          </a:xfrm>
          <a:noFill/>
          <a:ln>
            <a:noFill/>
            <a:miter lim="800000"/>
            <a:headEnd/>
            <a:tailEnd/>
          </a:ln>
        </p:spPr>
        <p:txBody>
          <a:bodyPr vert="horz" wrap="square" lIns="91440" tIns="45720" rIns="91440" bIns="45720" numCol="1" anchor="t" anchorCtr="0" compatLnSpc="1">
            <a:prstTxWarp prst="textNoShape">
              <a:avLst/>
            </a:prstTxWarp>
            <a:normAutofit/>
          </a:bodyPr>
          <a:lstStyle/>
          <a:p>
            <a:r>
              <a:rPr lang="en-US" sz="2400" dirty="0">
                <a:solidFill>
                  <a:schemeClr val="tx1">
                    <a:lumMod val="85000"/>
                    <a:lumOff val="15000"/>
                  </a:schemeClr>
                </a:solidFill>
              </a:rPr>
              <a:t>C</a:t>
            </a:r>
            <a:r>
              <a:rPr lang="en-US" sz="2400" dirty="0" smtClean="0">
                <a:solidFill>
                  <a:schemeClr val="tx1">
                    <a:lumMod val="85000"/>
                    <a:lumOff val="15000"/>
                  </a:schemeClr>
                </a:solidFill>
              </a:rPr>
              <a:t>ommons.era.nih.gov</a:t>
            </a:r>
          </a:p>
        </p:txBody>
      </p:sp>
      <p:sp>
        <p:nvSpPr>
          <p:cNvPr id="48131" name="Content Placeholder 2"/>
          <p:cNvSpPr>
            <a:spLocks noGrp="1"/>
          </p:cNvSpPr>
          <p:nvPr>
            <p:ph idx="4294967295"/>
          </p:nvPr>
        </p:nvSpPr>
        <p:spPr>
          <a:xfrm>
            <a:off x="228600" y="1524000"/>
            <a:ext cx="8229600" cy="4724400"/>
          </a:xfrm>
          <a:prstGeom prst="rect">
            <a:avLst/>
          </a:prstGeom>
        </p:spPr>
        <p:txBody>
          <a:bodyPr/>
          <a:lstStyle/>
          <a:p>
            <a:pPr>
              <a:buFontTx/>
              <a:buNone/>
            </a:pPr>
            <a:r>
              <a:rPr lang="en-US" sz="2800" b="1" dirty="0" smtClean="0"/>
              <a:t>In Commons you can find:</a:t>
            </a:r>
          </a:p>
          <a:p>
            <a:pPr>
              <a:buFontTx/>
              <a:buNone/>
            </a:pPr>
            <a:r>
              <a:rPr lang="en-US" dirty="0" smtClean="0"/>
              <a:t>	</a:t>
            </a:r>
            <a:r>
              <a:rPr lang="en-US" sz="2400" dirty="0" smtClean="0"/>
              <a:t>Application image	</a:t>
            </a:r>
          </a:p>
          <a:p>
            <a:pPr>
              <a:buFontTx/>
              <a:buNone/>
            </a:pPr>
            <a:r>
              <a:rPr lang="en-US" sz="2400" dirty="0" smtClean="0"/>
              <a:t>	Application status	</a:t>
            </a:r>
          </a:p>
          <a:p>
            <a:pPr>
              <a:buFontTx/>
              <a:buNone/>
            </a:pPr>
            <a:r>
              <a:rPr lang="en-US" sz="2400" dirty="0" smtClean="0"/>
              <a:t>	Assignments (institute, review group)</a:t>
            </a:r>
          </a:p>
          <a:p>
            <a:pPr>
              <a:buNone/>
            </a:pPr>
            <a:r>
              <a:rPr lang="en-US" sz="2400" dirty="0" smtClean="0"/>
              <a:t>	</a:t>
            </a:r>
            <a:r>
              <a:rPr lang="en-US" sz="2400" dirty="0"/>
              <a:t>NIH staff </a:t>
            </a:r>
            <a:r>
              <a:rPr lang="en-US" sz="2400" dirty="0" smtClean="0"/>
              <a:t>contacts (SRO, program, grants </a:t>
            </a:r>
            <a:r>
              <a:rPr lang="en-US" sz="2400" dirty="0"/>
              <a:t>m</a:t>
            </a:r>
            <a:r>
              <a:rPr lang="en-US" sz="2400" dirty="0" smtClean="0"/>
              <a:t>anagement)</a:t>
            </a:r>
            <a:endParaRPr lang="en-US" sz="2400" dirty="0"/>
          </a:p>
          <a:p>
            <a:pPr>
              <a:buNone/>
            </a:pPr>
            <a:r>
              <a:rPr lang="en-US" sz="2400" dirty="0"/>
              <a:t>	Scores</a:t>
            </a:r>
          </a:p>
          <a:p>
            <a:pPr>
              <a:buFontTx/>
              <a:buNone/>
            </a:pPr>
            <a:r>
              <a:rPr lang="en-US" sz="2400" dirty="0" smtClean="0"/>
              <a:t>	Summary statement (PI only)</a:t>
            </a:r>
          </a:p>
          <a:p>
            <a:pPr>
              <a:buFontTx/>
              <a:buNone/>
            </a:pPr>
            <a:r>
              <a:rPr lang="en-US" sz="2400" dirty="0" smtClean="0"/>
              <a:t>	Notice of Award</a:t>
            </a:r>
          </a:p>
          <a:p>
            <a:pPr>
              <a:buFontTx/>
              <a:buNone/>
            </a:pPr>
            <a:r>
              <a:rPr lang="en-US" sz="2400" dirty="0" smtClean="0"/>
              <a:t>	Links to tools for reporting, no cost extensions, etc.</a:t>
            </a:r>
          </a:p>
          <a:p>
            <a:pPr>
              <a:buFontTx/>
              <a:buNone/>
            </a:pPr>
            <a:r>
              <a:rPr lang="en-US" sz="2400" dirty="0" smtClean="0"/>
              <a:t>			and more…</a:t>
            </a:r>
          </a:p>
        </p:txBody>
      </p:sp>
    </p:spTree>
    <p:extLst>
      <p:ext uri="{BB962C8B-B14F-4D97-AF65-F5344CB8AC3E}">
        <p14:creationId xmlns:p14="http://schemas.microsoft.com/office/powerpoint/2010/main" val="379497570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2" descr="COMMONS_logo">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90500"/>
            <a:ext cx="79089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itle 1" descr="https://commons.era.nih.gov"/>
          <p:cNvSpPr>
            <a:spLocks noGrp="1"/>
          </p:cNvSpPr>
          <p:nvPr>
            <p:ph type="title"/>
          </p:nvPr>
        </p:nvSpPr>
        <p:spPr bwMode="auto">
          <a:xfrm>
            <a:off x="3048000" y="6248400"/>
            <a:ext cx="7162800" cy="609600"/>
          </a:xfrm>
          <a:noFill/>
          <a:ln>
            <a:noFill/>
            <a:miter lim="800000"/>
            <a:headEnd/>
            <a:tailEnd/>
          </a:ln>
        </p:spPr>
        <p:txBody>
          <a:bodyPr vert="horz" wrap="square" lIns="91440" tIns="45720" rIns="91440" bIns="45720" numCol="1" anchor="t" anchorCtr="0" compatLnSpc="1">
            <a:prstTxWarp prst="textNoShape">
              <a:avLst/>
            </a:prstTxWarp>
            <a:normAutofit/>
          </a:bodyPr>
          <a:lstStyle/>
          <a:p>
            <a:r>
              <a:rPr lang="en-US" sz="2400" dirty="0" smtClean="0">
                <a:solidFill>
                  <a:schemeClr val="tx1">
                    <a:lumMod val="85000"/>
                    <a:lumOff val="15000"/>
                  </a:schemeClr>
                </a:solidFill>
              </a:rPr>
              <a:t>commons.era.nih.gov</a:t>
            </a:r>
          </a:p>
        </p:txBody>
      </p:sp>
      <p:sp>
        <p:nvSpPr>
          <p:cNvPr id="48131" name="Content Placeholder 2"/>
          <p:cNvSpPr>
            <a:spLocks noGrp="1"/>
          </p:cNvSpPr>
          <p:nvPr>
            <p:ph idx="4294967295"/>
          </p:nvPr>
        </p:nvSpPr>
        <p:spPr>
          <a:xfrm>
            <a:off x="76200" y="2057400"/>
            <a:ext cx="8229600" cy="4191000"/>
          </a:xfrm>
          <a:prstGeom prst="rect">
            <a:avLst/>
          </a:prstGeom>
        </p:spPr>
        <p:txBody>
          <a:bodyPr/>
          <a:lstStyle/>
          <a:p>
            <a:pPr>
              <a:buFontTx/>
              <a:buNone/>
            </a:pPr>
            <a:r>
              <a:rPr lang="en-US" sz="2800" dirty="0" smtClean="0"/>
              <a:t>Work with your institution’s office of sponsored </a:t>
            </a:r>
            <a:r>
              <a:rPr lang="en-US" sz="2800" dirty="0"/>
              <a:t>r</a:t>
            </a:r>
            <a:r>
              <a:rPr lang="en-US" sz="2800" dirty="0" smtClean="0"/>
              <a:t>esearch to be sure you are registered and your account is affiliated with your institution BEFORE you apply.</a:t>
            </a:r>
          </a:p>
          <a:p>
            <a:pPr>
              <a:buFontTx/>
              <a:buNone/>
            </a:pPr>
            <a:endParaRPr lang="en-US" sz="2800" dirty="0"/>
          </a:p>
          <a:p>
            <a:pPr>
              <a:buFontTx/>
              <a:buNone/>
            </a:pPr>
            <a:r>
              <a:rPr lang="en-US" sz="2800" dirty="0" smtClean="0"/>
              <a:t>2 weeks lead time – PI registration in Commons</a:t>
            </a:r>
          </a:p>
          <a:p>
            <a:pPr>
              <a:buFontTx/>
              <a:buNone/>
            </a:pPr>
            <a:r>
              <a:rPr lang="en-US" sz="2800" dirty="0" smtClean="0"/>
              <a:t>6-8 weeks – All institutional registrations and renewals</a:t>
            </a:r>
            <a:endParaRPr lang="en-US" sz="2400" dirty="0" smtClean="0"/>
          </a:p>
        </p:txBody>
      </p:sp>
    </p:spTree>
    <p:extLst>
      <p:ext uri="{BB962C8B-B14F-4D97-AF65-F5344CB8AC3E}">
        <p14:creationId xmlns:p14="http://schemas.microsoft.com/office/powerpoint/2010/main" val="393464877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05400"/>
            <a:ext cx="9144000" cy="1282769"/>
          </a:xfrm>
          <a:solidFill>
            <a:schemeClr val="accent1">
              <a:lumMod val="75000"/>
            </a:schemeClr>
          </a:solidFill>
        </p:spPr>
        <p:txBody>
          <a:bodyPr>
            <a:normAutofit fontScale="90000"/>
          </a:bodyPr>
          <a:lstStyle/>
          <a:p>
            <a:pPr algn="r"/>
            <a:r>
              <a:rPr lang="en-US" b="1" dirty="0" smtClean="0">
                <a:solidFill>
                  <a:srgbClr val="FAFFD9"/>
                </a:solidFill>
              </a:rPr>
              <a:t/>
            </a:r>
            <a:br>
              <a:rPr lang="en-US" b="1" dirty="0" smtClean="0">
                <a:solidFill>
                  <a:srgbClr val="FAFFD9"/>
                </a:solidFill>
              </a:rPr>
            </a:br>
            <a:r>
              <a:rPr lang="en-US" sz="3600" b="1" dirty="0" smtClean="0">
                <a:solidFill>
                  <a:schemeClr val="bg1">
                    <a:lumMod val="95000"/>
                  </a:schemeClr>
                </a:solidFill>
              </a:rPr>
              <a:t>#</a:t>
            </a:r>
            <a:r>
              <a:rPr lang="en-US" sz="3600" b="1" dirty="0">
                <a:solidFill>
                  <a:schemeClr val="bg1">
                    <a:lumMod val="95000"/>
                  </a:schemeClr>
                </a:solidFill>
              </a:rPr>
              <a:t>9</a:t>
            </a:r>
            <a:r>
              <a:rPr lang="en-US" sz="3600" b="1" dirty="0" smtClean="0">
                <a:solidFill>
                  <a:schemeClr val="bg1">
                    <a:lumMod val="95000"/>
                  </a:schemeClr>
                </a:solidFill>
              </a:rPr>
              <a:t>: </a:t>
            </a:r>
            <a:r>
              <a:rPr lang="en-US" sz="3600" b="1" dirty="0">
                <a:solidFill>
                  <a:schemeClr val="bg1">
                    <a:lumMod val="95000"/>
                  </a:schemeClr>
                </a:solidFill>
              </a:rPr>
              <a:t>Where is </a:t>
            </a:r>
            <a:r>
              <a:rPr lang="en-US" sz="3600" b="1" dirty="0" smtClean="0">
                <a:solidFill>
                  <a:schemeClr val="bg1">
                    <a:lumMod val="95000"/>
                  </a:schemeClr>
                </a:solidFill>
              </a:rPr>
              <a:t>My “Go-To</a:t>
            </a:r>
            <a:r>
              <a:rPr lang="en-US" sz="3600" b="1" dirty="0">
                <a:solidFill>
                  <a:schemeClr val="bg1">
                    <a:lumMod val="95000"/>
                  </a:schemeClr>
                </a:solidFill>
              </a:rPr>
              <a:t>” </a:t>
            </a:r>
            <a:r>
              <a:rPr lang="en-US" sz="3600" b="1" dirty="0" smtClean="0">
                <a:solidFill>
                  <a:schemeClr val="bg1">
                    <a:lumMod val="95000"/>
                  </a:schemeClr>
                </a:solidFill>
              </a:rPr>
              <a:t>Place For Information?</a:t>
            </a:r>
            <a:r>
              <a:rPr lang="en-US" sz="3600" b="1" dirty="0">
                <a:solidFill>
                  <a:schemeClr val="bg1">
                    <a:lumMod val="95000"/>
                  </a:schemeClr>
                </a:solidFill>
              </a:rPr>
              <a:t/>
            </a:r>
            <a:br>
              <a:rPr lang="en-US" sz="3600" b="1" dirty="0">
                <a:solidFill>
                  <a:schemeClr val="bg1">
                    <a:lumMod val="95000"/>
                  </a:schemeClr>
                </a:solidFill>
              </a:rPr>
            </a:br>
            <a:endParaRPr lang="en-US" sz="3600" b="1" dirty="0">
              <a:solidFill>
                <a:schemeClr val="bg1">
                  <a:lumMod val="95000"/>
                </a:schemeClr>
              </a:solidFill>
            </a:endParaRPr>
          </a:p>
        </p:txBody>
      </p:sp>
      <p:sp>
        <p:nvSpPr>
          <p:cNvPr id="3" name="Slide Number Placeholder 2"/>
          <p:cNvSpPr>
            <a:spLocks noGrp="1"/>
          </p:cNvSpPr>
          <p:nvPr>
            <p:ph type="sldNum" sz="quarter" idx="12"/>
          </p:nvPr>
        </p:nvSpPr>
        <p:spPr>
          <a:xfrm>
            <a:off x="6836814" y="6324600"/>
            <a:ext cx="2133600" cy="365125"/>
          </a:xfrm>
        </p:spPr>
        <p:txBody>
          <a:bodyPr/>
          <a:lstStyle/>
          <a:p>
            <a:pPr>
              <a:defRPr/>
            </a:pPr>
            <a:fld id="{D535206B-4A4A-47B0-BA21-D142872E963A}" type="slidenum">
              <a:rPr lang="en-US" smtClean="0"/>
              <a:pPr>
                <a:defRPr/>
              </a:pPr>
              <a:t>177</a:t>
            </a:fld>
            <a:endParaRPr lang="en-US" dirty="0"/>
          </a:p>
        </p:txBody>
      </p:sp>
      <p:sp>
        <p:nvSpPr>
          <p:cNvPr id="5" name="Title 1" descr="Title slide#9:  Where is my “go-to” place when I get home?&#10;"/>
          <p:cNvSpPr txBox="1">
            <a:spLocks/>
          </p:cNvSpPr>
          <p:nvPr/>
        </p:nvSpPr>
        <p:spPr>
          <a:xfrm>
            <a:off x="0" y="5464629"/>
            <a:ext cx="8839200" cy="665163"/>
          </a:xfrm>
          <a:prstGeom prst="rect">
            <a:avLst/>
          </a:prstGeom>
        </p:spPr>
        <p:txBody>
          <a:bodyPr vert="horz" anchor="b">
            <a:normAutofit/>
            <a:scene3d>
              <a:camera prst="orthographicFront"/>
              <a:lightRig rig="threePt" dir="t"/>
            </a:scene3d>
            <a:sp3d extrusionH="57150">
              <a:bevelT w="38100" h="38100"/>
            </a:sp3d>
          </a:bodyPr>
          <a:lstStyle>
            <a:lvl1pPr algn="ctr" rtl="0" eaLnBrk="0" fontAlgn="base" hangingPunct="0">
              <a:spcBef>
                <a:spcPct val="0"/>
              </a:spcBef>
              <a:spcAft>
                <a:spcPct val="0"/>
              </a:spcAft>
              <a:defRPr sz="3300" kern="1200">
                <a:solidFill>
                  <a:srgbClr val="88A44D"/>
                </a:solidFill>
                <a:latin typeface="+mj-lt"/>
                <a:ea typeface="+mj-ea"/>
                <a:cs typeface="+mj-cs"/>
              </a:defRPr>
            </a:lvl1pPr>
            <a:lvl2pPr algn="ctr" rtl="0" eaLnBrk="0" fontAlgn="base" hangingPunct="0">
              <a:spcBef>
                <a:spcPct val="0"/>
              </a:spcBef>
              <a:spcAft>
                <a:spcPct val="0"/>
              </a:spcAft>
              <a:defRPr sz="3300">
                <a:solidFill>
                  <a:srgbClr val="88A44D"/>
                </a:solidFill>
                <a:latin typeface="Georgia" pitchFamily="18" charset="0"/>
              </a:defRPr>
            </a:lvl2pPr>
            <a:lvl3pPr algn="ctr" rtl="0" eaLnBrk="0" fontAlgn="base" hangingPunct="0">
              <a:spcBef>
                <a:spcPct val="0"/>
              </a:spcBef>
              <a:spcAft>
                <a:spcPct val="0"/>
              </a:spcAft>
              <a:defRPr sz="3300">
                <a:solidFill>
                  <a:srgbClr val="88A44D"/>
                </a:solidFill>
                <a:latin typeface="Georgia" pitchFamily="18" charset="0"/>
              </a:defRPr>
            </a:lvl3pPr>
            <a:lvl4pPr algn="ctr" rtl="0" eaLnBrk="0" fontAlgn="base" hangingPunct="0">
              <a:spcBef>
                <a:spcPct val="0"/>
              </a:spcBef>
              <a:spcAft>
                <a:spcPct val="0"/>
              </a:spcAft>
              <a:defRPr sz="3300">
                <a:solidFill>
                  <a:srgbClr val="88A44D"/>
                </a:solidFill>
                <a:latin typeface="Georgia" pitchFamily="18" charset="0"/>
              </a:defRPr>
            </a:lvl4pPr>
            <a:lvl5pPr algn="ctr" rtl="0" eaLnBrk="0" fontAlgn="base" hangingPunct="0">
              <a:spcBef>
                <a:spcPct val="0"/>
              </a:spcBef>
              <a:spcAft>
                <a:spcPct val="0"/>
              </a:spcAft>
              <a:defRPr sz="3300">
                <a:solidFill>
                  <a:srgbClr val="88A44D"/>
                </a:solidFill>
                <a:latin typeface="Georgia" pitchFamily="18" charset="0"/>
              </a:defRPr>
            </a:lvl5pPr>
            <a:lvl6pPr marL="457200" algn="ctr" rtl="0" fontAlgn="base">
              <a:spcBef>
                <a:spcPct val="0"/>
              </a:spcBef>
              <a:spcAft>
                <a:spcPct val="0"/>
              </a:spcAft>
              <a:defRPr sz="3300">
                <a:solidFill>
                  <a:srgbClr val="88A44D"/>
                </a:solidFill>
                <a:latin typeface="Georgia" pitchFamily="18" charset="0"/>
              </a:defRPr>
            </a:lvl6pPr>
            <a:lvl7pPr marL="914400" algn="ctr" rtl="0" fontAlgn="base">
              <a:spcBef>
                <a:spcPct val="0"/>
              </a:spcBef>
              <a:spcAft>
                <a:spcPct val="0"/>
              </a:spcAft>
              <a:defRPr sz="3300">
                <a:solidFill>
                  <a:srgbClr val="88A44D"/>
                </a:solidFill>
                <a:latin typeface="Georgia" pitchFamily="18" charset="0"/>
              </a:defRPr>
            </a:lvl7pPr>
            <a:lvl8pPr marL="1371600" algn="ctr" rtl="0" fontAlgn="base">
              <a:spcBef>
                <a:spcPct val="0"/>
              </a:spcBef>
              <a:spcAft>
                <a:spcPct val="0"/>
              </a:spcAft>
              <a:defRPr sz="3300">
                <a:solidFill>
                  <a:srgbClr val="88A44D"/>
                </a:solidFill>
                <a:latin typeface="Georgia" pitchFamily="18" charset="0"/>
              </a:defRPr>
            </a:lvl8pPr>
            <a:lvl9pPr marL="1828800" algn="ctr" rtl="0" fontAlgn="base">
              <a:spcBef>
                <a:spcPct val="0"/>
              </a:spcBef>
              <a:spcAft>
                <a:spcPct val="0"/>
              </a:spcAft>
              <a:defRPr sz="3300">
                <a:solidFill>
                  <a:srgbClr val="88A44D"/>
                </a:solidFill>
                <a:latin typeface="Georgia" pitchFamily="18" charset="0"/>
              </a:defRPr>
            </a:lvl9pPr>
          </a:lstStyle>
          <a:p>
            <a:pPr>
              <a:defRPr/>
            </a:pPr>
            <a:endParaRPr lang="en-US" dirty="0"/>
          </a:p>
        </p:txBody>
      </p:sp>
      <p:grpSp>
        <p:nvGrpSpPr>
          <p:cNvPr id="7" name="Group 6"/>
          <p:cNvGrpSpPr/>
          <p:nvPr/>
        </p:nvGrpSpPr>
        <p:grpSpPr>
          <a:xfrm>
            <a:off x="1900310" y="270822"/>
            <a:ext cx="5562600" cy="4292876"/>
            <a:chOff x="2209800" y="1905000"/>
            <a:chExt cx="5562600" cy="4292876"/>
          </a:xfrm>
        </p:grpSpPr>
        <p:pic>
          <p:nvPicPr>
            <p:cNvPr id="8" name="Picture 6" descr="graphic of cart tipping up the donkey that is pulling it because it is overloaded with NIH grant related inform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905000"/>
              <a:ext cx="5562600" cy="429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rot="2422828">
              <a:off x="5019159" y="4130527"/>
              <a:ext cx="1313180" cy="369332"/>
            </a:xfrm>
            <a:prstGeom prst="rect">
              <a:avLst/>
            </a:prstGeom>
            <a:noFill/>
          </p:spPr>
          <p:txBody>
            <a:bodyPr wrap="none" rtlCol="0">
              <a:spAutoFit/>
            </a:bodyPr>
            <a:lstStyle/>
            <a:p>
              <a:r>
                <a:rPr lang="en-US" dirty="0" smtClean="0"/>
                <a:t>Application</a:t>
              </a:r>
            </a:p>
          </p:txBody>
        </p:sp>
        <p:sp>
          <p:nvSpPr>
            <p:cNvPr id="10" name="TextBox 9"/>
            <p:cNvSpPr txBox="1"/>
            <p:nvPr/>
          </p:nvSpPr>
          <p:spPr>
            <a:xfrm rot="2547511">
              <a:off x="5995867" y="5104133"/>
              <a:ext cx="1767340" cy="584775"/>
            </a:xfrm>
            <a:prstGeom prst="rect">
              <a:avLst/>
            </a:prstGeom>
            <a:noFill/>
          </p:spPr>
          <p:txBody>
            <a:bodyPr wrap="square" rtlCol="0">
              <a:spAutoFit/>
            </a:bodyPr>
            <a:lstStyle/>
            <a:p>
              <a:pPr algn="ctr"/>
              <a:r>
                <a:rPr lang="en-US" sz="1600" dirty="0" smtClean="0">
                  <a:latin typeface="Aharoni" pitchFamily="2" charset="-79"/>
                  <a:cs typeface="Aharoni" pitchFamily="2" charset="-79"/>
                </a:rPr>
                <a:t>Grants Policy </a:t>
              </a:r>
            </a:p>
            <a:p>
              <a:pPr algn="ctr"/>
              <a:r>
                <a:rPr lang="en-US" sz="1600" dirty="0" smtClean="0">
                  <a:latin typeface="Aharoni" pitchFamily="2" charset="-79"/>
                  <a:cs typeface="Aharoni" pitchFamily="2" charset="-79"/>
                </a:rPr>
                <a:t>Statement</a:t>
              </a:r>
              <a:endParaRPr lang="en-US" sz="1600" dirty="0">
                <a:latin typeface="Aharoni" pitchFamily="2" charset="-79"/>
                <a:cs typeface="Aharoni" pitchFamily="2" charset="-79"/>
              </a:endParaRPr>
            </a:p>
          </p:txBody>
        </p:sp>
        <p:sp>
          <p:nvSpPr>
            <p:cNvPr id="11" name="TextBox 10"/>
            <p:cNvSpPr txBox="1"/>
            <p:nvPr/>
          </p:nvSpPr>
          <p:spPr>
            <a:xfrm rot="3469596">
              <a:off x="6772388" y="3749158"/>
              <a:ext cx="668773" cy="369332"/>
            </a:xfrm>
            <a:prstGeom prst="rect">
              <a:avLst/>
            </a:prstGeom>
            <a:noFill/>
          </p:spPr>
          <p:txBody>
            <a:bodyPr wrap="none" rtlCol="0">
              <a:spAutoFit/>
            </a:bodyPr>
            <a:lstStyle/>
            <a:p>
              <a:r>
                <a:rPr lang="en-US" dirty="0" err="1" smtClean="0">
                  <a:latin typeface="Batang" pitchFamily="18" charset="-127"/>
                  <a:ea typeface="Batang" pitchFamily="18" charset="-127"/>
                </a:rPr>
                <a:t>NoA</a:t>
              </a:r>
              <a:endParaRPr lang="en-US" dirty="0">
                <a:latin typeface="Batang" pitchFamily="18" charset="-127"/>
                <a:ea typeface="Batang" pitchFamily="18" charset="-127"/>
              </a:endParaRPr>
            </a:p>
          </p:txBody>
        </p:sp>
        <p:sp>
          <p:nvSpPr>
            <p:cNvPr id="12" name="TextBox 11"/>
            <p:cNvSpPr txBox="1"/>
            <p:nvPr/>
          </p:nvSpPr>
          <p:spPr>
            <a:xfrm rot="3052340">
              <a:off x="5986079" y="3847003"/>
              <a:ext cx="1066800" cy="646331"/>
            </a:xfrm>
            <a:prstGeom prst="rect">
              <a:avLst/>
            </a:prstGeom>
            <a:noFill/>
          </p:spPr>
          <p:txBody>
            <a:bodyPr wrap="square" rtlCol="0">
              <a:spAutoFit/>
            </a:bodyPr>
            <a:lstStyle/>
            <a:p>
              <a:pPr algn="ctr"/>
              <a:r>
                <a:rPr lang="en-US" dirty="0" smtClean="0">
                  <a:latin typeface="Broadway" pitchFamily="82" charset="0"/>
                </a:rPr>
                <a:t>NIH Guide</a:t>
              </a:r>
              <a:endParaRPr lang="en-US" dirty="0">
                <a:latin typeface="Broadway" pitchFamily="82" charset="0"/>
              </a:endParaRPr>
            </a:p>
          </p:txBody>
        </p:sp>
        <p:sp>
          <p:nvSpPr>
            <p:cNvPr id="13" name="TextBox 12"/>
            <p:cNvSpPr txBox="1"/>
            <p:nvPr/>
          </p:nvSpPr>
          <p:spPr>
            <a:xfrm rot="2932093">
              <a:off x="6060911" y="3214921"/>
              <a:ext cx="633507" cy="369332"/>
            </a:xfrm>
            <a:prstGeom prst="rect">
              <a:avLst/>
            </a:prstGeom>
            <a:noFill/>
          </p:spPr>
          <p:txBody>
            <a:bodyPr wrap="none" rtlCol="0">
              <a:spAutoFit/>
            </a:bodyPr>
            <a:lstStyle/>
            <a:p>
              <a:r>
                <a:rPr lang="en-US" dirty="0" smtClean="0"/>
                <a:t>eRA</a:t>
              </a:r>
              <a:endParaRPr lang="en-US" dirty="0"/>
            </a:p>
          </p:txBody>
        </p:sp>
        <p:sp>
          <p:nvSpPr>
            <p:cNvPr id="14" name="TextBox 13"/>
            <p:cNvSpPr txBox="1"/>
            <p:nvPr/>
          </p:nvSpPr>
          <p:spPr>
            <a:xfrm rot="2704622">
              <a:off x="6637672" y="4696576"/>
              <a:ext cx="938206" cy="369332"/>
            </a:xfrm>
            <a:prstGeom prst="rect">
              <a:avLst/>
            </a:prstGeom>
            <a:noFill/>
          </p:spPr>
          <p:txBody>
            <a:bodyPr wrap="none" rtlCol="0">
              <a:spAutoFit/>
            </a:bodyPr>
            <a:lstStyle/>
            <a:p>
              <a:r>
                <a:rPr lang="en-US" dirty="0" smtClean="0">
                  <a:latin typeface="Curlz MT" pitchFamily="82" charset="0"/>
                </a:rPr>
                <a:t>RePORT</a:t>
              </a:r>
              <a:endParaRPr lang="en-US" dirty="0">
                <a:latin typeface="Curlz MT" pitchFamily="82" charset="0"/>
              </a:endParaRPr>
            </a:p>
          </p:txBody>
        </p:sp>
        <p:sp>
          <p:nvSpPr>
            <p:cNvPr id="15" name="TextBox 14"/>
            <p:cNvSpPr txBox="1"/>
            <p:nvPr/>
          </p:nvSpPr>
          <p:spPr>
            <a:xfrm rot="3929986">
              <a:off x="5401433" y="3425977"/>
              <a:ext cx="848309" cy="646331"/>
            </a:xfrm>
            <a:prstGeom prst="rect">
              <a:avLst/>
            </a:prstGeom>
            <a:noFill/>
          </p:spPr>
          <p:txBody>
            <a:bodyPr wrap="none" rtlCol="0">
              <a:spAutoFit/>
            </a:bodyPr>
            <a:lstStyle/>
            <a:p>
              <a:r>
                <a:rPr lang="en-US" dirty="0" smtClean="0">
                  <a:latin typeface="Gungsuh" pitchFamily="18" charset="-127"/>
                  <a:ea typeface="Gungsuh" pitchFamily="18" charset="-127"/>
                </a:rPr>
                <a:t>Web-</a:t>
              </a:r>
            </a:p>
            <a:p>
              <a:r>
                <a:rPr lang="en-US" dirty="0" smtClean="0">
                  <a:latin typeface="Gungsuh" pitchFamily="18" charset="-127"/>
                  <a:ea typeface="Gungsuh" pitchFamily="18" charset="-127"/>
                </a:rPr>
                <a:t>sites</a:t>
              </a:r>
              <a:endParaRPr lang="en-US" dirty="0">
                <a:latin typeface="Gungsuh" pitchFamily="18" charset="-127"/>
                <a:ea typeface="Gungsuh" pitchFamily="18" charset="-127"/>
              </a:endParaRPr>
            </a:p>
          </p:txBody>
        </p:sp>
      </p:grpSp>
    </p:spTree>
    <p:extLst>
      <p:ext uri="{BB962C8B-B14F-4D97-AF65-F5344CB8AC3E}">
        <p14:creationId xmlns:p14="http://schemas.microsoft.com/office/powerpoint/2010/main" val="303183787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 y="-76199"/>
            <a:ext cx="9144000" cy="6934199"/>
            <a:chOff x="-471" y="-76199"/>
            <a:chExt cx="9143999" cy="6934199"/>
          </a:xfrm>
        </p:grpSpPr>
        <p:pic>
          <p:nvPicPr>
            <p:cNvPr id="4" name="Picture 3" descr="screen shot of http://nih.gov, showing that second navidation tab sends to the grants information"/>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471" y="-76199"/>
              <a:ext cx="9143999" cy="6934199"/>
            </a:xfrm>
            <a:prstGeom prst="rect">
              <a:avLst/>
            </a:prstGeom>
          </p:spPr>
        </p:pic>
        <p:sp>
          <p:nvSpPr>
            <p:cNvPr id="10243" name="Text Box 5"/>
            <p:cNvSpPr txBox="1">
              <a:spLocks noChangeArrowheads="1"/>
            </p:cNvSpPr>
            <p:nvPr/>
          </p:nvSpPr>
          <p:spPr bwMode="auto">
            <a:xfrm>
              <a:off x="4266729" y="228600"/>
              <a:ext cx="2743200" cy="830997"/>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b="1" dirty="0" smtClean="0">
                  <a:solidFill>
                    <a:srgbClr val="FF0000"/>
                  </a:solidFill>
                </a:rPr>
                <a:t>Bookmark NIH.gov</a:t>
              </a:r>
              <a:endParaRPr lang="en-US" b="1" dirty="0">
                <a:solidFill>
                  <a:srgbClr val="FF0000"/>
                </a:solidFill>
              </a:endParaRPr>
            </a:p>
          </p:txBody>
        </p:sp>
        <p:sp>
          <p:nvSpPr>
            <p:cNvPr id="191496" name="AutoShape 8"/>
            <p:cNvSpPr>
              <a:spLocks noChangeArrowheads="1"/>
            </p:cNvSpPr>
            <p:nvPr/>
          </p:nvSpPr>
          <p:spPr bwMode="auto">
            <a:xfrm rot="8732810">
              <a:off x="3488127" y="977422"/>
              <a:ext cx="618490" cy="407355"/>
            </a:xfrm>
            <a:prstGeom prst="rightArrow">
              <a:avLst>
                <a:gd name="adj1" fmla="val 50000"/>
                <a:gd name="adj2" fmla="val 75000"/>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8197" name="Oval 19"/>
            <p:cNvSpPr>
              <a:spLocks noChangeArrowheads="1"/>
            </p:cNvSpPr>
            <p:nvPr/>
          </p:nvSpPr>
          <p:spPr bwMode="auto">
            <a:xfrm>
              <a:off x="1752600" y="4953000"/>
              <a:ext cx="2057400" cy="7620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 name="Title 2"/>
          <p:cNvSpPr>
            <a:spLocks noGrp="1"/>
          </p:cNvSpPr>
          <p:nvPr>
            <p:ph type="title"/>
          </p:nvPr>
        </p:nvSpPr>
        <p:spPr>
          <a:xfrm>
            <a:off x="381000" y="6131130"/>
            <a:ext cx="3962400" cy="758825"/>
          </a:xfrm>
        </p:spPr>
        <p:txBody>
          <a:bodyPr>
            <a:normAutofit fontScale="90000"/>
          </a:bodyPr>
          <a:lstStyle/>
          <a:p>
            <a:r>
              <a:rPr lang="en-US" dirty="0" smtClean="0"/>
              <a:t>NIH.GOV</a:t>
            </a:r>
            <a:endParaRPr lang="en-US" dirty="0"/>
          </a:p>
        </p:txBody>
      </p:sp>
    </p:spTree>
    <p:extLst>
      <p:ext uri="{BB962C8B-B14F-4D97-AF65-F5344CB8AC3E}">
        <p14:creationId xmlns:p14="http://schemas.microsoft.com/office/powerpoint/2010/main" val="353459324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Screenshot asking to bookmark http://grants.nih.gov"/>
          <p:cNvGrpSpPr/>
          <p:nvPr/>
        </p:nvGrpSpPr>
        <p:grpSpPr>
          <a:xfrm>
            <a:off x="0" y="457200"/>
            <a:ext cx="9144000" cy="6400800"/>
            <a:chOff x="0" y="0"/>
            <a:chExt cx="9067800" cy="68580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678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ext Box 5"/>
            <p:cNvSpPr txBox="1">
              <a:spLocks noChangeArrowheads="1"/>
            </p:cNvSpPr>
            <p:nvPr/>
          </p:nvSpPr>
          <p:spPr bwMode="auto">
            <a:xfrm>
              <a:off x="4343399" y="1258178"/>
              <a:ext cx="2737644" cy="830997"/>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b="1" dirty="0" smtClean="0">
                  <a:solidFill>
                    <a:srgbClr val="FF0000"/>
                  </a:solidFill>
                </a:rPr>
                <a:t>Bookmark GRANTS.nih.gov</a:t>
              </a:r>
              <a:endParaRPr lang="en-US" b="1" dirty="0">
                <a:solidFill>
                  <a:srgbClr val="FF0000"/>
                </a:solidFill>
              </a:endParaRPr>
            </a:p>
          </p:txBody>
        </p:sp>
      </p:grpSp>
      <p:sp>
        <p:nvSpPr>
          <p:cNvPr id="5" name="Title 4"/>
          <p:cNvSpPr>
            <a:spLocks noGrp="1"/>
          </p:cNvSpPr>
          <p:nvPr>
            <p:ph type="title"/>
          </p:nvPr>
        </p:nvSpPr>
        <p:spPr>
          <a:xfrm>
            <a:off x="76200" y="6324600"/>
            <a:ext cx="9067800" cy="533400"/>
          </a:xfrm>
          <a:solidFill>
            <a:srgbClr val="0070C0"/>
          </a:solidFill>
        </p:spPr>
        <p:txBody>
          <a:bodyPr>
            <a:normAutofit/>
          </a:bodyPr>
          <a:lstStyle/>
          <a:p>
            <a:pPr algn="r"/>
            <a:r>
              <a:rPr lang="en-US" sz="2800" b="1" dirty="0" smtClean="0">
                <a:solidFill>
                  <a:srgbClr val="FAFFD9"/>
                </a:solidFill>
              </a:rPr>
              <a:t>Bookmark Grant.nih.gov</a:t>
            </a:r>
            <a:endParaRPr lang="en-US" sz="2800" b="1" dirty="0">
              <a:solidFill>
                <a:srgbClr val="FAFFD9"/>
              </a:solidFill>
            </a:endParaRPr>
          </a:p>
        </p:txBody>
      </p:sp>
      <p:sp>
        <p:nvSpPr>
          <p:cNvPr id="6" name="Content Placeholder 5"/>
          <p:cNvSpPr>
            <a:spLocks noGrp="1"/>
          </p:cNvSpPr>
          <p:nvPr>
            <p:ph idx="1"/>
          </p:nvPr>
        </p:nvSpPr>
        <p:spPr>
          <a:xfrm>
            <a:off x="76200" y="7375"/>
            <a:ext cx="9067800" cy="449826"/>
          </a:xfrm>
          <a:solidFill>
            <a:schemeClr val="accent1">
              <a:lumMod val="75000"/>
            </a:schemeClr>
          </a:solidFill>
        </p:spPr>
        <p:txBody>
          <a:bodyPr>
            <a:noAutofit/>
          </a:bodyPr>
          <a:lstStyle/>
          <a:p>
            <a:pPr algn="r"/>
            <a:r>
              <a:rPr lang="en-US" b="1" dirty="0" smtClean="0">
                <a:solidFill>
                  <a:schemeClr val="bg1">
                    <a:lumMod val="95000"/>
                  </a:schemeClr>
                </a:solidFill>
              </a:rPr>
              <a:t>NIH.GOV</a:t>
            </a:r>
            <a:endParaRPr lang="en-US" b="1" dirty="0">
              <a:solidFill>
                <a:schemeClr val="bg1">
                  <a:lumMod val="95000"/>
                </a:schemeClr>
              </a:solidFill>
            </a:endParaRPr>
          </a:p>
        </p:txBody>
      </p:sp>
    </p:spTree>
    <p:extLst>
      <p:ext uri="{BB962C8B-B14F-4D97-AF65-F5344CB8AC3E}">
        <p14:creationId xmlns:p14="http://schemas.microsoft.com/office/powerpoint/2010/main" val="8879578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r"/>
            <a:r>
              <a:rPr lang="en-US" dirty="0" smtClean="0">
                <a:ea typeface="ＭＳ Ｐゴシック" pitchFamily="34" charset="-128"/>
              </a:rPr>
              <a:t>NIH Fundamental Tenets</a:t>
            </a:r>
          </a:p>
        </p:txBody>
      </p:sp>
      <p:sp>
        <p:nvSpPr>
          <p:cNvPr id="53251" name="Rectangle 3"/>
          <p:cNvSpPr>
            <a:spLocks noGrp="1" noChangeArrowheads="1"/>
          </p:cNvSpPr>
          <p:nvPr>
            <p:ph idx="1"/>
          </p:nvPr>
        </p:nvSpPr>
        <p:spPr>
          <a:xfrm>
            <a:off x="228600" y="1447800"/>
            <a:ext cx="8686800" cy="4724400"/>
          </a:xfrm>
        </p:spPr>
        <p:txBody>
          <a:bodyPr/>
          <a:lstStyle/>
          <a:p>
            <a:pPr marL="901700" lvl="1" indent="-609600">
              <a:lnSpc>
                <a:spcPct val="80000"/>
              </a:lnSpc>
            </a:pPr>
            <a:r>
              <a:rPr lang="en-US" sz="2200" dirty="0" smtClean="0">
                <a:ea typeface="ＭＳ Ｐゴシック" pitchFamily="34" charset="-128"/>
              </a:rPr>
              <a:t>The only possible source for adequate support of our medical research is the </a:t>
            </a:r>
            <a:r>
              <a:rPr lang="en-US" sz="2200" u="sng" dirty="0" smtClean="0">
                <a:ea typeface="ＭＳ Ｐゴシック" pitchFamily="34" charset="-128"/>
              </a:rPr>
              <a:t>taxing power </a:t>
            </a:r>
            <a:r>
              <a:rPr lang="en-US" sz="2200" dirty="0" smtClean="0">
                <a:ea typeface="ＭＳ Ｐゴシック" pitchFamily="34" charset="-128"/>
              </a:rPr>
              <a:t>of the Federal Government . . . </a:t>
            </a:r>
          </a:p>
          <a:p>
            <a:pPr marL="609600" indent="-609600">
              <a:lnSpc>
                <a:spcPct val="80000"/>
              </a:lnSpc>
            </a:pPr>
            <a:endParaRPr lang="en-US" sz="1200" dirty="0" smtClean="0">
              <a:ea typeface="ＭＳ Ｐゴシック" pitchFamily="34" charset="-128"/>
            </a:endParaRPr>
          </a:p>
          <a:p>
            <a:pPr marL="901700" lvl="1" indent="-609600">
              <a:lnSpc>
                <a:spcPct val="80000"/>
              </a:lnSpc>
            </a:pPr>
            <a:r>
              <a:rPr lang="en-US" sz="2200" dirty="0" smtClean="0">
                <a:ea typeface="ＭＳ Ｐゴシック" pitchFamily="34" charset="-128"/>
              </a:rPr>
              <a:t>Federal government and the politicians must </a:t>
            </a:r>
            <a:r>
              <a:rPr lang="en-US" sz="2200" u="sng" dirty="0" smtClean="0">
                <a:ea typeface="ＭＳ Ｐゴシック" pitchFamily="34" charset="-128"/>
              </a:rPr>
              <a:t>assure complete freedom</a:t>
            </a:r>
            <a:r>
              <a:rPr lang="en-US" sz="2200" dirty="0" smtClean="0">
                <a:ea typeface="ＭＳ Ｐゴシック" pitchFamily="34" charset="-128"/>
              </a:rPr>
              <a:t> for the individual scientists in developing and conducting their research work.</a:t>
            </a:r>
          </a:p>
          <a:p>
            <a:pPr marL="609600" indent="-609600">
              <a:lnSpc>
                <a:spcPct val="80000"/>
              </a:lnSpc>
            </a:pPr>
            <a:endParaRPr lang="en-US" sz="1200" dirty="0" smtClean="0">
              <a:ea typeface="ＭＳ Ｐゴシック" pitchFamily="34" charset="-128"/>
            </a:endParaRPr>
          </a:p>
          <a:p>
            <a:pPr marL="901700" lvl="1" indent="-609600">
              <a:lnSpc>
                <a:spcPct val="80000"/>
              </a:lnSpc>
            </a:pPr>
            <a:r>
              <a:rPr lang="en-US" sz="2200" dirty="0" smtClean="0">
                <a:ea typeface="ＭＳ Ｐゴシック" pitchFamily="34" charset="-128"/>
              </a:rPr>
              <a:t>NIH exemplifies and promotes the </a:t>
            </a:r>
            <a:r>
              <a:rPr lang="en-US" sz="2200" u="sng" dirty="0" smtClean="0">
                <a:ea typeface="ＭＳ Ｐゴシック" pitchFamily="34" charset="-128"/>
              </a:rPr>
              <a:t>highest level of scientific integrity, public accountability, and social responsibility</a:t>
            </a:r>
            <a:r>
              <a:rPr lang="en-US" sz="2200" dirty="0" smtClean="0">
                <a:ea typeface="ＭＳ Ｐゴシック" pitchFamily="34" charset="-128"/>
              </a:rPr>
              <a:t> in the conduct of science</a:t>
            </a:r>
          </a:p>
          <a:p>
            <a:pPr marL="609600" indent="-609600">
              <a:lnSpc>
                <a:spcPct val="80000"/>
              </a:lnSpc>
            </a:pPr>
            <a:endParaRPr lang="en-US" sz="1200" dirty="0" smtClean="0">
              <a:ea typeface="ＭＳ Ｐゴシック" pitchFamily="34" charset="-128"/>
            </a:endParaRPr>
          </a:p>
          <a:p>
            <a:pPr marL="901700" lvl="1" indent="-609600">
              <a:lnSpc>
                <a:spcPct val="80000"/>
              </a:lnSpc>
            </a:pPr>
            <a:r>
              <a:rPr lang="en-US" sz="2200" dirty="0" smtClean="0">
                <a:ea typeface="ＭＳ Ｐゴシック" pitchFamily="34" charset="-128"/>
              </a:rPr>
              <a:t>Reviews should be conducted by outside experts essentially </a:t>
            </a:r>
            <a:r>
              <a:rPr lang="en-US" sz="2200" u="sng" dirty="0" smtClean="0">
                <a:ea typeface="ＭＳ Ｐゴシック" pitchFamily="34" charset="-128"/>
              </a:rPr>
              <a:t>without compensation</a:t>
            </a:r>
            <a:r>
              <a:rPr lang="en-US" sz="2200" dirty="0" smtClean="0">
                <a:ea typeface="ＭＳ Ｐゴシック" pitchFamily="34" charset="-128"/>
              </a:rPr>
              <a:t>.</a:t>
            </a:r>
          </a:p>
          <a:p>
            <a:pPr marL="609600" indent="-609600">
              <a:lnSpc>
                <a:spcPct val="80000"/>
              </a:lnSpc>
            </a:pPr>
            <a:endParaRPr lang="en-US" sz="1200" dirty="0" smtClean="0">
              <a:ea typeface="ＭＳ Ｐゴシック" pitchFamily="34" charset="-128"/>
            </a:endParaRPr>
          </a:p>
          <a:p>
            <a:pPr marL="901700" lvl="1" indent="-609600">
              <a:lnSpc>
                <a:spcPct val="80000"/>
              </a:lnSpc>
            </a:pPr>
            <a:r>
              <a:rPr lang="en-US" sz="2200" dirty="0" smtClean="0">
                <a:ea typeface="ＭＳ Ｐゴシック" pitchFamily="34" charset="-128"/>
              </a:rPr>
              <a:t>Program management and review functions should be separated.</a:t>
            </a:r>
          </a:p>
        </p:txBody>
      </p:sp>
    </p:spTree>
    <p:extLst>
      <p:ext uri="{BB962C8B-B14F-4D97-AF65-F5344CB8AC3E}">
        <p14:creationId xmlns:p14="http://schemas.microsoft.com/office/powerpoint/2010/main" val="3882215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139825"/>
          </a:xfrm>
          <a:solidFill>
            <a:srgbClr val="0070C0"/>
          </a:solidFill>
        </p:spPr>
        <p:txBody>
          <a:bodyPr>
            <a:normAutofit fontScale="90000"/>
          </a:bodyPr>
          <a:lstStyle/>
          <a:p>
            <a:pPr algn="r"/>
            <a:r>
              <a:rPr lang="en-US" b="1" dirty="0">
                <a:solidFill>
                  <a:srgbClr val="FAFFD9"/>
                </a:solidFill>
              </a:rPr>
              <a:t>Trying to </a:t>
            </a:r>
            <a:r>
              <a:rPr lang="en-US" b="1" dirty="0" smtClean="0">
                <a:solidFill>
                  <a:srgbClr val="FAFFD9"/>
                </a:solidFill>
              </a:rPr>
              <a:t>Figure Out the Grants Process?</a:t>
            </a:r>
            <a:endParaRPr lang="en-US" b="1" dirty="0">
              <a:solidFill>
                <a:srgbClr val="FAFFD9"/>
              </a:solidFill>
            </a:endParaRPr>
          </a:p>
        </p:txBody>
      </p:sp>
      <p:pic>
        <p:nvPicPr>
          <p:cNvPr id="12291" name="Picture 7" descr="graphic of man starting at a complicated diagram on a white bo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1143000"/>
            <a:ext cx="91154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665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 highilghting the about grants section, pointing to the over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067800" cy="6248400"/>
          </a:xfrm>
          <a:prstGeom prst="rect">
            <a:avLst/>
          </a:prstGeom>
        </p:spPr>
      </p:pic>
      <p:sp>
        <p:nvSpPr>
          <p:cNvPr id="13316" name="Rectangle 7" descr="&quot;&quot;"/>
          <p:cNvSpPr>
            <a:spLocks noChangeArrowheads="1"/>
          </p:cNvSpPr>
          <p:nvPr/>
        </p:nvSpPr>
        <p:spPr bwMode="auto">
          <a:xfrm>
            <a:off x="76200" y="1828800"/>
            <a:ext cx="2133600" cy="1981200"/>
          </a:xfrm>
          <a:prstGeom prst="rect">
            <a:avLst/>
          </a:prstGeom>
          <a:noFill/>
          <a:ln w="57150" cmpd="thickThin">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 name="Group 11" descr="&quot;&quot;"/>
          <p:cNvGrpSpPr>
            <a:grpSpLocks/>
          </p:cNvGrpSpPr>
          <p:nvPr/>
        </p:nvGrpSpPr>
        <p:grpSpPr bwMode="auto">
          <a:xfrm>
            <a:off x="1714500" y="1065213"/>
            <a:ext cx="5715000" cy="5756275"/>
            <a:chOff x="960" y="575"/>
            <a:chExt cx="3600" cy="3649"/>
          </a:xfrm>
        </p:grpSpPr>
        <p:pic>
          <p:nvPicPr>
            <p:cNvPr id="1331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8" y="575"/>
              <a:ext cx="3572" cy="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Rectangle 8"/>
            <p:cNvSpPr>
              <a:spLocks noChangeArrowheads="1"/>
            </p:cNvSpPr>
            <p:nvPr/>
          </p:nvSpPr>
          <p:spPr bwMode="auto">
            <a:xfrm>
              <a:off x="960" y="576"/>
              <a:ext cx="3600" cy="3648"/>
            </a:xfrm>
            <a:prstGeom prst="rect">
              <a:avLst/>
            </a:prstGeom>
            <a:noFill/>
            <a:ln w="57150" cmpd="thickThin">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7" name="Down Arrow 6" descr="&quot;&quot;"/>
          <p:cNvSpPr>
            <a:spLocks noChangeArrowheads="1"/>
          </p:cNvSpPr>
          <p:nvPr/>
        </p:nvSpPr>
        <p:spPr bwMode="auto">
          <a:xfrm rot="3465579">
            <a:off x="6841227" y="1211489"/>
            <a:ext cx="492125" cy="952500"/>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
        <p:nvSpPr>
          <p:cNvPr id="3" name="Title 2"/>
          <p:cNvSpPr>
            <a:spLocks noGrp="1"/>
          </p:cNvSpPr>
          <p:nvPr>
            <p:ph type="title"/>
          </p:nvPr>
        </p:nvSpPr>
        <p:spPr>
          <a:xfrm>
            <a:off x="0" y="19665"/>
            <a:ext cx="9144000" cy="589935"/>
          </a:xfrm>
          <a:solidFill>
            <a:srgbClr val="0070C0"/>
          </a:solidFill>
        </p:spPr>
        <p:txBody>
          <a:bodyPr>
            <a:normAutofit fontScale="90000"/>
          </a:bodyPr>
          <a:lstStyle/>
          <a:p>
            <a:pPr algn="r"/>
            <a:r>
              <a:rPr lang="en-US" b="1" dirty="0" smtClean="0">
                <a:solidFill>
                  <a:srgbClr val="FAFFD9"/>
                </a:solidFill>
              </a:rPr>
              <a:t>Check Out Grants Process Overview</a:t>
            </a:r>
            <a:endParaRPr lang="en-US" b="1" dirty="0">
              <a:solidFill>
                <a:srgbClr val="FAFFD9"/>
              </a:solidFill>
            </a:endParaRPr>
          </a:p>
        </p:txBody>
      </p:sp>
    </p:spTree>
    <p:extLst>
      <p:ext uri="{BB962C8B-B14F-4D97-AF65-F5344CB8AC3E}">
        <p14:creationId xmlns:p14="http://schemas.microsoft.com/office/powerpoint/2010/main" val="20096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graphic of the grants process at http://grants.nih.gov/grants/grants_process.htm&#10;"/>
          <p:cNvGrpSpPr/>
          <p:nvPr/>
        </p:nvGrpSpPr>
        <p:grpSpPr>
          <a:xfrm>
            <a:off x="0" y="464574"/>
            <a:ext cx="9144000" cy="6324600"/>
            <a:chOff x="-1905000" y="-1317171"/>
            <a:chExt cx="12192000" cy="9467850"/>
          </a:xfrm>
        </p:grpSpPr>
        <p:pic>
          <p:nvPicPr>
            <p:cNvPr id="1026" name="Picture 2" descr="graphic showing the grants process that is available at http://grants.nih.gov/grants/grants_process.htm&#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317171"/>
              <a:ext cx="12192000" cy="946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6" descr="Graphic of the "/>
            <p:cNvSpPr txBox="1">
              <a:spLocks noChangeArrowheads="1"/>
            </p:cNvSpPr>
            <p:nvPr/>
          </p:nvSpPr>
          <p:spPr bwMode="auto">
            <a:xfrm>
              <a:off x="1041400" y="5794824"/>
              <a:ext cx="8940800" cy="691107"/>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b="1" dirty="0" smtClean="0">
                  <a:solidFill>
                    <a:schemeClr val="tx2"/>
                  </a:solidFill>
                  <a:hlinkClick r:id="rId4"/>
                </a:rPr>
                <a:t>grants.nih.gov/grants/grants_process.htm</a:t>
              </a:r>
              <a:endParaRPr lang="en-US" b="1" dirty="0">
                <a:solidFill>
                  <a:schemeClr val="tx2"/>
                </a:solidFill>
              </a:endParaRPr>
            </a:p>
          </p:txBody>
        </p:sp>
      </p:grpSp>
      <p:pic>
        <p:nvPicPr>
          <p:cNvPr id="14341"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2590800"/>
            <a:ext cx="815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0" y="0"/>
            <a:ext cx="9144000" cy="464574"/>
          </a:xfrm>
          <a:solidFill>
            <a:srgbClr val="0070C0"/>
          </a:solidFill>
        </p:spPr>
        <p:txBody>
          <a:bodyPr>
            <a:normAutofit fontScale="90000"/>
          </a:bodyPr>
          <a:lstStyle/>
          <a:p>
            <a:pPr algn="r"/>
            <a:r>
              <a:rPr lang="en-US" sz="2800" b="1" dirty="0" smtClean="0">
                <a:solidFill>
                  <a:srgbClr val="FAFFD9"/>
                </a:solidFill>
              </a:rPr>
              <a:t>Grants Process Overview Chart</a:t>
            </a:r>
            <a:endParaRPr lang="en-US" sz="2800" b="1" dirty="0">
              <a:solidFill>
                <a:srgbClr val="FAFFD9"/>
              </a:solidFill>
            </a:endParaRPr>
          </a:p>
        </p:txBody>
      </p:sp>
    </p:spTree>
    <p:extLst>
      <p:ext uri="{BB962C8B-B14F-4D97-AF65-F5344CB8AC3E}">
        <p14:creationId xmlns:p14="http://schemas.microsoft.com/office/powerpoint/2010/main" val="329228809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3429000" y="838200"/>
            <a:ext cx="4648200" cy="774700"/>
          </a:xfrm>
          <a:prstGeom prst="rect">
            <a:avLst/>
          </a:prstGeom>
          <a:solidFill>
            <a:srgbClr val="FFFF00"/>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2200" b="1">
                <a:solidFill>
                  <a:schemeClr val="tx2"/>
                </a:solidFill>
              </a:rPr>
              <a:t>Find Grants Info at: http://www.grants.nih.gov/</a:t>
            </a:r>
          </a:p>
        </p:txBody>
      </p:sp>
      <p:pic>
        <p:nvPicPr>
          <p:cNvPr id="19459" name="Picture 2" descr="graphic of http://grants.nih.ogv graphic highilghting the about grants section, pointing to the types of grant program link"/>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685800"/>
            <a:ext cx="9144000" cy="58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07" name="Rectangle 7" descr="&quot;&quot;"/>
          <p:cNvSpPr>
            <a:spLocks noChangeArrowheads="1"/>
          </p:cNvSpPr>
          <p:nvPr/>
        </p:nvSpPr>
        <p:spPr bwMode="auto">
          <a:xfrm>
            <a:off x="76200" y="1600200"/>
            <a:ext cx="2133600" cy="1905000"/>
          </a:xfrm>
          <a:prstGeom prst="rect">
            <a:avLst/>
          </a:prstGeom>
          <a:noFill/>
          <a:ln w="57150" cmpd="thickThin">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946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68450" y="913146"/>
            <a:ext cx="5670550" cy="575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descr="&quot;&quot;"/>
          <p:cNvSpPr>
            <a:spLocks noChangeArrowheads="1"/>
          </p:cNvSpPr>
          <p:nvPr/>
        </p:nvSpPr>
        <p:spPr bwMode="auto">
          <a:xfrm>
            <a:off x="1524000" y="914400"/>
            <a:ext cx="5715000" cy="5791200"/>
          </a:xfrm>
          <a:prstGeom prst="rect">
            <a:avLst/>
          </a:prstGeom>
          <a:noFill/>
          <a:ln w="57150" cmpd="thickThin">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Down Arrow 6" descr="&quot;&quot;"/>
          <p:cNvSpPr>
            <a:spLocks noChangeArrowheads="1"/>
          </p:cNvSpPr>
          <p:nvPr/>
        </p:nvSpPr>
        <p:spPr bwMode="auto">
          <a:xfrm rot="3465579">
            <a:off x="6688825" y="2271939"/>
            <a:ext cx="492125" cy="952500"/>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
        <p:nvSpPr>
          <p:cNvPr id="2" name="Title 1"/>
          <p:cNvSpPr>
            <a:spLocks noGrp="1"/>
          </p:cNvSpPr>
          <p:nvPr>
            <p:ph type="title"/>
          </p:nvPr>
        </p:nvSpPr>
        <p:spPr>
          <a:xfrm>
            <a:off x="0" y="0"/>
            <a:ext cx="9144000" cy="758825"/>
          </a:xfrm>
          <a:solidFill>
            <a:srgbClr val="0070C0"/>
          </a:solidFill>
        </p:spPr>
        <p:txBody>
          <a:bodyPr>
            <a:normAutofit/>
          </a:bodyPr>
          <a:lstStyle/>
          <a:p>
            <a:pPr algn="r"/>
            <a:r>
              <a:rPr lang="en-US" sz="3600" b="1" dirty="0" smtClean="0">
                <a:solidFill>
                  <a:srgbClr val="FAFFD9"/>
                </a:solidFill>
              </a:rPr>
              <a:t>Types of Grant Programs Link</a:t>
            </a:r>
            <a:endParaRPr lang="en-US" sz="3600" b="1" dirty="0">
              <a:solidFill>
                <a:srgbClr val="FAFFD9"/>
              </a:solidFill>
            </a:endParaRPr>
          </a:p>
        </p:txBody>
      </p:sp>
    </p:spTree>
    <p:extLst>
      <p:ext uri="{BB962C8B-B14F-4D97-AF65-F5344CB8AC3E}">
        <p14:creationId xmlns:p14="http://schemas.microsoft.com/office/powerpoint/2010/main" val="3133298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1+#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7" grpId="0" animBg="1"/>
      <p:bldP spid="7"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85800"/>
            <a:ext cx="9067799" cy="6172200"/>
            <a:chOff x="304800" y="-900113"/>
            <a:chExt cx="12725400" cy="9586913"/>
          </a:xfrm>
        </p:grpSpPr>
        <p:pic>
          <p:nvPicPr>
            <p:cNvPr id="2048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00113"/>
              <a:ext cx="12725400" cy="958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0483" name="Text Box 5" descr="graphic showing screenshot of types of grant program web page at http://grants.nih.gov/grants/funding/funding_program.htm&#10;"/>
            <p:cNvSpPr txBox="1">
              <a:spLocks noChangeArrowheads="1"/>
            </p:cNvSpPr>
            <p:nvPr/>
          </p:nvSpPr>
          <p:spPr bwMode="auto">
            <a:xfrm>
              <a:off x="2122713" y="6674732"/>
              <a:ext cx="10197945" cy="999282"/>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dirty="0" smtClean="0">
                  <a:solidFill>
                    <a:srgbClr val="FFFF99"/>
                  </a:solidFill>
                  <a:hlinkClick r:id="rId4"/>
                </a:rPr>
                <a:t>grants.nih.gov/grants/funding/funding_program.htm</a:t>
              </a:r>
              <a:endParaRPr lang="en-US" dirty="0">
                <a:solidFill>
                  <a:srgbClr val="FFFF99"/>
                </a:solidFill>
              </a:endParaRPr>
            </a:p>
          </p:txBody>
        </p:sp>
        <p:sp>
          <p:nvSpPr>
            <p:cNvPr id="20485" name="Text Box 5"/>
            <p:cNvSpPr txBox="1">
              <a:spLocks noChangeArrowheads="1"/>
            </p:cNvSpPr>
            <p:nvPr/>
          </p:nvSpPr>
          <p:spPr bwMode="auto">
            <a:xfrm>
              <a:off x="6781800" y="1752600"/>
              <a:ext cx="3040315" cy="3585383"/>
            </a:xfrm>
            <a:prstGeom prst="rect">
              <a:avLst/>
            </a:prstGeom>
            <a:solidFill>
              <a:srgbClr val="FFFF99"/>
            </a:solidFill>
            <a:ln w="25400">
              <a:solidFill>
                <a:schemeClr val="tx1"/>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b="1" dirty="0"/>
                <a:t>What is an R03, F31, X02, </a:t>
              </a:r>
              <a:r>
                <a:rPr lang="en-US" b="1" dirty="0" err="1"/>
                <a:t>etc</a:t>
              </a:r>
              <a:r>
                <a:rPr lang="en-US" b="1" dirty="0"/>
                <a:t>?</a:t>
              </a:r>
            </a:p>
            <a:p>
              <a:pPr eaLnBrk="1" hangingPunct="1"/>
              <a:endParaRPr lang="en-US" b="1" dirty="0"/>
            </a:p>
            <a:p>
              <a:pPr eaLnBrk="1" hangingPunct="1"/>
              <a:r>
                <a:rPr lang="en-US" b="1" dirty="0"/>
                <a:t>Find out here!</a:t>
              </a:r>
            </a:p>
          </p:txBody>
        </p:sp>
      </p:grpSp>
      <p:sp>
        <p:nvSpPr>
          <p:cNvPr id="3" name="Title 2"/>
          <p:cNvSpPr>
            <a:spLocks noGrp="1"/>
          </p:cNvSpPr>
          <p:nvPr>
            <p:ph type="title"/>
          </p:nvPr>
        </p:nvSpPr>
        <p:spPr>
          <a:xfrm>
            <a:off x="0" y="1"/>
            <a:ext cx="9143999" cy="609600"/>
          </a:xfrm>
          <a:solidFill>
            <a:srgbClr val="0070C0"/>
          </a:solidFill>
        </p:spPr>
        <p:txBody>
          <a:bodyPr>
            <a:normAutofit fontScale="90000"/>
          </a:bodyPr>
          <a:lstStyle/>
          <a:p>
            <a:pPr algn="r"/>
            <a:r>
              <a:rPr lang="en-US" sz="3600" b="1" dirty="0" smtClean="0">
                <a:solidFill>
                  <a:srgbClr val="FAFFD9"/>
                </a:solidFill>
              </a:rPr>
              <a:t>Types of Grant Programs Page</a:t>
            </a:r>
            <a:endParaRPr lang="en-US" sz="3600" b="1" dirty="0">
              <a:solidFill>
                <a:srgbClr val="FAFFD9"/>
              </a:solidFill>
            </a:endParaRPr>
          </a:p>
        </p:txBody>
      </p:sp>
    </p:spTree>
    <p:extLst>
      <p:ext uri="{BB962C8B-B14F-4D97-AF65-F5344CB8AC3E}">
        <p14:creationId xmlns:p14="http://schemas.microsoft.com/office/powerpoint/2010/main" val="124912342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a:xfrm>
            <a:off x="152400" y="2286000"/>
            <a:ext cx="8839200" cy="1981200"/>
          </a:xfrm>
          <a:solidFill>
            <a:srgbClr val="0070C0"/>
          </a:solidFill>
        </p:spPr>
        <p:txBody>
          <a:bodyPr>
            <a:normAutofit fontScale="90000"/>
          </a:bodyPr>
          <a:lstStyle/>
          <a:p>
            <a:pPr eaLnBrk="1" hangingPunct="1"/>
            <a:r>
              <a:rPr lang="en-US" dirty="0" smtClean="0">
                <a:solidFill>
                  <a:srgbClr val="3333CC"/>
                </a:solidFill>
              </a:rPr>
              <a:t/>
            </a:r>
            <a:br>
              <a:rPr lang="en-US" dirty="0" smtClean="0">
                <a:solidFill>
                  <a:srgbClr val="3333CC"/>
                </a:solidFill>
              </a:rPr>
            </a:br>
            <a:r>
              <a:rPr lang="en-US" b="1" dirty="0" smtClean="0">
                <a:solidFill>
                  <a:srgbClr val="FAFFD9"/>
                </a:solidFill>
              </a:rPr>
              <a:t>Latest Grants Policy Changes or</a:t>
            </a:r>
            <a:r>
              <a:rPr lang="en-US" b="1" dirty="0">
                <a:solidFill>
                  <a:srgbClr val="FAFFD9"/>
                </a:solidFill>
              </a:rPr>
              <a:t> </a:t>
            </a:r>
            <a:r>
              <a:rPr lang="en-US" b="1" dirty="0" smtClean="0">
                <a:solidFill>
                  <a:srgbClr val="FAFFD9"/>
                </a:solidFill>
              </a:rPr>
              <a:t>Funding Announcements?</a:t>
            </a:r>
            <a:br>
              <a:rPr lang="en-US" b="1" dirty="0" smtClean="0">
                <a:solidFill>
                  <a:srgbClr val="FAFFD9"/>
                </a:solidFill>
              </a:rPr>
            </a:br>
            <a:endParaRPr lang="en-US" b="1" dirty="0" smtClean="0">
              <a:solidFill>
                <a:srgbClr val="FAFFD9"/>
              </a:solidFill>
            </a:endParaRPr>
          </a:p>
        </p:txBody>
      </p:sp>
    </p:spTree>
    <p:extLst>
      <p:ext uri="{BB962C8B-B14F-4D97-AF65-F5344CB8AC3E}">
        <p14:creationId xmlns:p14="http://schemas.microsoft.com/office/powerpoint/2010/main" val="150447948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0" y="-76200"/>
            <a:ext cx="9144000" cy="914400"/>
          </a:xfrm>
          <a:solidFill>
            <a:srgbClr val="0070C0"/>
          </a:solidFill>
        </p:spPr>
        <p:txBody>
          <a:bodyPr>
            <a:normAutofit/>
          </a:bodyPr>
          <a:lstStyle/>
          <a:p>
            <a:pPr algn="r" eaLnBrk="1" hangingPunct="1"/>
            <a:r>
              <a:rPr lang="en-US" sz="2400" b="1" dirty="0" smtClean="0">
                <a:solidFill>
                  <a:srgbClr val="FAFFD9"/>
                </a:solidFill>
              </a:rPr>
              <a:t>Search Grants.gov to Identify Potential Funding Agencies</a:t>
            </a:r>
          </a:p>
        </p:txBody>
      </p:sp>
      <p:pic>
        <p:nvPicPr>
          <p:cNvPr id="22531" name="Picture 12" descr="screenshot of grants.go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532" name="Text Box 3" descr="Search http://www.grants.gov, fed-wide portal for finding grant opportunities&#10;"/>
          <p:cNvSpPr txBox="1">
            <a:spLocks noChangeArrowheads="1"/>
          </p:cNvSpPr>
          <p:nvPr/>
        </p:nvSpPr>
        <p:spPr bwMode="auto">
          <a:xfrm>
            <a:off x="4953000" y="1981200"/>
            <a:ext cx="3505200" cy="1754326"/>
          </a:xfrm>
          <a:prstGeom prst="rect">
            <a:avLst/>
          </a:prstGeom>
          <a:solidFill>
            <a:srgbClr val="FFFF99"/>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b="1" dirty="0" smtClean="0">
                <a:solidFill>
                  <a:schemeClr val="tx2"/>
                </a:solidFill>
                <a:hlinkClick r:id="rId4"/>
              </a:rPr>
              <a:t>www.grants.gov</a:t>
            </a:r>
            <a:r>
              <a:rPr lang="en-US" b="1" dirty="0" smtClean="0">
                <a:solidFill>
                  <a:schemeClr val="tx2"/>
                </a:solidFill>
              </a:rPr>
              <a:t> </a:t>
            </a:r>
            <a:endParaRPr lang="en-US" b="1" dirty="0">
              <a:solidFill>
                <a:schemeClr val="tx2"/>
              </a:solidFill>
            </a:endParaRPr>
          </a:p>
          <a:p>
            <a:pPr algn="ctr">
              <a:spcBef>
                <a:spcPct val="50000"/>
              </a:spcBef>
            </a:pPr>
            <a:r>
              <a:rPr lang="en-US" b="1" dirty="0">
                <a:solidFill>
                  <a:schemeClr val="tx2"/>
                </a:solidFill>
              </a:rPr>
              <a:t>Fed-wide portal for finding grant opportunities</a:t>
            </a:r>
          </a:p>
        </p:txBody>
      </p:sp>
    </p:spTree>
    <p:extLst>
      <p:ext uri="{BB962C8B-B14F-4D97-AF65-F5344CB8AC3E}">
        <p14:creationId xmlns:p14="http://schemas.microsoft.com/office/powerpoint/2010/main" val="201185773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http://grants.nih.gov, highlighting Funding bx as the place to go to find funding opportuniteis in the NIH Guid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651301"/>
            <a:ext cx="9144000" cy="6419426"/>
          </a:xfrm>
          <a:prstGeom prst="rect">
            <a:avLst/>
          </a:prstGeom>
        </p:spPr>
      </p:pic>
      <p:sp>
        <p:nvSpPr>
          <p:cNvPr id="23555" name="Rectangle 4" descr="&quot;&quot;"/>
          <p:cNvSpPr>
            <a:spLocks noChangeArrowheads="1"/>
          </p:cNvSpPr>
          <p:nvPr/>
        </p:nvSpPr>
        <p:spPr bwMode="auto">
          <a:xfrm>
            <a:off x="1828800" y="3810000"/>
            <a:ext cx="4648200" cy="3048000"/>
          </a:xfrm>
          <a:prstGeom prst="rect">
            <a:avLst/>
          </a:prstGeom>
          <a:noFill/>
          <a:ln w="57150" cmpd="tri">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 name="Picture 3" descr="&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362200"/>
            <a:ext cx="6502400" cy="44196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5" name="Text Box 3" descr="&quot;&quot;"/>
          <p:cNvSpPr txBox="1">
            <a:spLocks noChangeArrowheads="1"/>
          </p:cNvSpPr>
          <p:nvPr/>
        </p:nvSpPr>
        <p:spPr bwMode="auto">
          <a:xfrm>
            <a:off x="0" y="4970"/>
            <a:ext cx="9144000" cy="646331"/>
          </a:xfrm>
          <a:prstGeom prst="rect">
            <a:avLst/>
          </a:prstGeom>
          <a:solidFill>
            <a:srgbClr val="92D050"/>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a:spcBef>
                <a:spcPct val="50000"/>
              </a:spcBef>
            </a:pPr>
            <a:r>
              <a:rPr lang="en-US" sz="3600" b="1" dirty="0">
                <a:solidFill>
                  <a:srgbClr val="FAFFD9"/>
                </a:solidFill>
              </a:rPr>
              <a:t>NIH </a:t>
            </a:r>
            <a:r>
              <a:rPr lang="en-US" sz="3600" b="1" dirty="0" smtClean="0">
                <a:solidFill>
                  <a:srgbClr val="FAFFD9"/>
                </a:solidFill>
              </a:rPr>
              <a:t>Guide </a:t>
            </a:r>
            <a:r>
              <a:rPr lang="en-US" sz="3600" b="1" dirty="0" smtClean="0">
                <a:solidFill>
                  <a:srgbClr val="FAFFD9"/>
                </a:solidFill>
                <a:hlinkClick r:id="rId5"/>
              </a:rPr>
              <a:t>Grants.nih.gov</a:t>
            </a:r>
            <a:endParaRPr lang="en-US" sz="3600" b="1" dirty="0">
              <a:solidFill>
                <a:srgbClr val="FAFFD9"/>
              </a:solidFill>
            </a:endParaRPr>
          </a:p>
        </p:txBody>
      </p:sp>
    </p:spTree>
    <p:extLst>
      <p:ext uri="{BB962C8B-B14F-4D97-AF65-F5344CB8AC3E}">
        <p14:creationId xmlns:p14="http://schemas.microsoft.com/office/powerpoint/2010/main" val="15333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76200"/>
            <a:ext cx="9144000" cy="838200"/>
          </a:xfrm>
          <a:solidFill>
            <a:schemeClr val="accent1">
              <a:lumMod val="75000"/>
            </a:schemeClr>
          </a:solidFill>
        </p:spPr>
        <p:txBody>
          <a:bodyPr>
            <a:normAutofit fontScale="90000"/>
          </a:bodyPr>
          <a:lstStyle/>
          <a:p>
            <a:pPr algn="r" eaLnBrk="1" hangingPunct="1"/>
            <a:r>
              <a:rPr lang="en-US" sz="3200" dirty="0">
                <a:solidFill>
                  <a:srgbClr val="FAFFD9"/>
                </a:solidFill>
              </a:rPr>
              <a:t>What </a:t>
            </a:r>
            <a:r>
              <a:rPr lang="en-US" sz="3200" dirty="0" smtClean="0">
                <a:solidFill>
                  <a:srgbClr val="FAFFD9"/>
                </a:solidFill>
              </a:rPr>
              <a:t>is Found In </a:t>
            </a:r>
            <a:r>
              <a:rPr lang="en-US" sz="3200" dirty="0">
                <a:solidFill>
                  <a:srgbClr val="FAFFD9"/>
                </a:solidFill>
              </a:rPr>
              <a:t>t</a:t>
            </a:r>
            <a:r>
              <a:rPr lang="en-US" sz="3200" dirty="0" smtClean="0">
                <a:solidFill>
                  <a:srgbClr val="FAFFD9"/>
                </a:solidFill>
              </a:rPr>
              <a:t>he NIH Guide</a:t>
            </a:r>
            <a:r>
              <a:rPr lang="en-US" sz="3200" dirty="0">
                <a:solidFill>
                  <a:srgbClr val="FAFFD9"/>
                </a:solidFill>
              </a:rPr>
              <a:t> </a:t>
            </a:r>
            <a:r>
              <a:rPr lang="en-US" sz="3200" dirty="0" smtClean="0">
                <a:solidFill>
                  <a:srgbClr val="FAFFD9"/>
                </a:solidFill>
              </a:rPr>
              <a:t>For Grants and Contracts?</a:t>
            </a:r>
            <a:endParaRPr lang="en-US" sz="3200" dirty="0">
              <a:solidFill>
                <a:srgbClr val="FAFFD9"/>
              </a:solidFill>
            </a:endParaRPr>
          </a:p>
        </p:txBody>
      </p:sp>
      <p:sp>
        <p:nvSpPr>
          <p:cNvPr id="24579" name="Rectangle 3"/>
          <p:cNvSpPr>
            <a:spLocks noGrp="1" noChangeArrowheads="1"/>
          </p:cNvSpPr>
          <p:nvPr>
            <p:ph idx="1"/>
          </p:nvPr>
        </p:nvSpPr>
        <p:spPr>
          <a:xfrm>
            <a:off x="0" y="1066800"/>
            <a:ext cx="9144000" cy="5715000"/>
          </a:xfrm>
          <a:prstGeom prst="rect">
            <a:avLst/>
          </a:prstGeom>
        </p:spPr>
        <p:txBody>
          <a:bodyPr>
            <a:normAutofit fontScale="92500" lnSpcReduction="20000"/>
          </a:bodyPr>
          <a:lstStyle/>
          <a:p>
            <a:pPr marL="457200" lvl="1" indent="0" eaLnBrk="1" hangingPunct="1">
              <a:lnSpc>
                <a:spcPct val="80000"/>
              </a:lnSpc>
              <a:buNone/>
            </a:pPr>
            <a:endParaRPr lang="en-US" dirty="0" smtClean="0"/>
          </a:p>
          <a:p>
            <a:pPr marL="457200" lvl="1" indent="0" eaLnBrk="1" hangingPunct="1">
              <a:lnSpc>
                <a:spcPct val="80000"/>
              </a:lnSpc>
              <a:buNone/>
            </a:pPr>
            <a:endParaRPr lang="en-US" dirty="0" smtClean="0"/>
          </a:p>
          <a:p>
            <a:pPr marL="457200" lvl="1" indent="0" eaLnBrk="1" hangingPunct="1">
              <a:lnSpc>
                <a:spcPct val="80000"/>
              </a:lnSpc>
              <a:buNone/>
            </a:pPr>
            <a:r>
              <a:rPr lang="en-US" dirty="0" smtClean="0"/>
              <a:t>NIH &amp; Other HHS Funding Opportunity Announcements (FOAs)</a:t>
            </a:r>
          </a:p>
          <a:p>
            <a:pPr lvl="2">
              <a:lnSpc>
                <a:spcPct val="80000"/>
              </a:lnSpc>
            </a:pPr>
            <a:r>
              <a:rPr lang="en-US" dirty="0" smtClean="0"/>
              <a:t>RFA,PA,PAR,RFP,BAA</a:t>
            </a:r>
          </a:p>
          <a:p>
            <a:pPr lvl="1" eaLnBrk="1" hangingPunct="1">
              <a:lnSpc>
                <a:spcPct val="80000"/>
              </a:lnSpc>
            </a:pPr>
            <a:endParaRPr lang="en-US" dirty="0" smtClean="0"/>
          </a:p>
          <a:p>
            <a:pPr marL="457200" lvl="1" indent="0" eaLnBrk="1" hangingPunct="1">
              <a:lnSpc>
                <a:spcPct val="80000"/>
              </a:lnSpc>
              <a:buNone/>
            </a:pPr>
            <a:r>
              <a:rPr lang="en-US" dirty="0" smtClean="0"/>
              <a:t>NIH Policy Notices</a:t>
            </a:r>
          </a:p>
          <a:p>
            <a:pPr lvl="1" eaLnBrk="1" hangingPunct="1">
              <a:lnSpc>
                <a:spcPct val="80000"/>
              </a:lnSpc>
            </a:pPr>
            <a:endParaRPr lang="en-US" dirty="0"/>
          </a:p>
          <a:p>
            <a:pPr marL="457200" lvl="1" indent="0" eaLnBrk="1" hangingPunct="1">
              <a:lnSpc>
                <a:spcPct val="80000"/>
              </a:lnSpc>
              <a:buNone/>
            </a:pPr>
            <a:r>
              <a:rPr lang="en-US" dirty="0" smtClean="0"/>
              <a:t>Other Notices &amp; Announcements </a:t>
            </a:r>
          </a:p>
          <a:p>
            <a:pPr marL="457200" lvl="1" indent="0" eaLnBrk="1" hangingPunct="1">
              <a:lnSpc>
                <a:spcPct val="80000"/>
              </a:lnSpc>
              <a:buNone/>
            </a:pPr>
            <a:endParaRPr lang="en-US" dirty="0" smtClean="0"/>
          </a:p>
          <a:p>
            <a:pPr lvl="2" eaLnBrk="1" hangingPunct="1">
              <a:lnSpc>
                <a:spcPct val="80000"/>
              </a:lnSpc>
            </a:pPr>
            <a:r>
              <a:rPr lang="en-US" dirty="0"/>
              <a:t>C</a:t>
            </a:r>
            <a:r>
              <a:rPr lang="en-US" dirty="0" smtClean="0"/>
              <a:t>hanges to FOAs </a:t>
            </a:r>
          </a:p>
          <a:p>
            <a:pPr lvl="2" eaLnBrk="1" hangingPunct="1">
              <a:lnSpc>
                <a:spcPct val="80000"/>
              </a:lnSpc>
            </a:pPr>
            <a:r>
              <a:rPr lang="en-US" dirty="0" smtClean="0"/>
              <a:t>Notice of Intent to Publish FOAs</a:t>
            </a:r>
          </a:p>
          <a:p>
            <a:pPr lvl="2" eaLnBrk="1" hangingPunct="1">
              <a:lnSpc>
                <a:spcPct val="80000"/>
              </a:lnSpc>
            </a:pPr>
            <a:r>
              <a:rPr lang="en-US" dirty="0" smtClean="0"/>
              <a:t>Events such as Regional Seminar</a:t>
            </a:r>
          </a:p>
          <a:p>
            <a:pPr lvl="2" eaLnBrk="1" hangingPunct="1">
              <a:lnSpc>
                <a:spcPct val="80000"/>
              </a:lnSpc>
            </a:pPr>
            <a:r>
              <a:rPr lang="en-US" dirty="0" smtClean="0"/>
              <a:t>NIH response to natural disasters or electronic system problems</a:t>
            </a:r>
          </a:p>
          <a:p>
            <a:pPr lvl="2" eaLnBrk="1" hangingPunct="1">
              <a:lnSpc>
                <a:spcPct val="80000"/>
              </a:lnSpc>
            </a:pPr>
            <a:r>
              <a:rPr lang="en-US" dirty="0" smtClean="0"/>
              <a:t>Etc.</a:t>
            </a:r>
          </a:p>
          <a:p>
            <a:pPr eaLnBrk="1" hangingPunct="1">
              <a:lnSpc>
                <a:spcPct val="80000"/>
              </a:lnSpc>
            </a:pPr>
            <a:endParaRPr lang="en-US" sz="2000" dirty="0" smtClean="0"/>
          </a:p>
          <a:p>
            <a:pPr eaLnBrk="1" hangingPunct="1">
              <a:lnSpc>
                <a:spcPct val="80000"/>
              </a:lnSpc>
              <a:buFontTx/>
              <a:buNone/>
            </a:pPr>
            <a:r>
              <a:rPr lang="en-US" sz="2000" dirty="0" smtClean="0"/>
              <a:t>                 </a:t>
            </a:r>
          </a:p>
          <a:p>
            <a:pPr eaLnBrk="1" hangingPunct="1">
              <a:lnSpc>
                <a:spcPct val="80000"/>
              </a:lnSpc>
              <a:buFontTx/>
              <a:buNone/>
            </a:pPr>
            <a:endParaRPr lang="en-US" sz="2000" dirty="0"/>
          </a:p>
          <a:p>
            <a:pPr eaLnBrk="1" hangingPunct="1">
              <a:lnSpc>
                <a:spcPct val="80000"/>
              </a:lnSpc>
              <a:buFontTx/>
              <a:buNone/>
            </a:pPr>
            <a:r>
              <a:rPr lang="en-US" sz="2000" dirty="0" smtClean="0"/>
              <a:t>Sign up for the email</a:t>
            </a:r>
            <a:endParaRPr lang="en-US" sz="2000" dirty="0"/>
          </a:p>
          <a:p>
            <a:pPr marL="0" indent="0" eaLnBrk="1" hangingPunct="1">
              <a:lnSpc>
                <a:spcPct val="80000"/>
              </a:lnSpc>
              <a:buNone/>
            </a:pPr>
            <a:endParaRPr lang="en-US" sz="2000" dirty="0" smtClean="0"/>
          </a:p>
          <a:p>
            <a:pPr eaLnBrk="1" hangingPunct="1">
              <a:lnSpc>
                <a:spcPct val="80000"/>
              </a:lnSpc>
              <a:buFontTx/>
              <a:buNone/>
            </a:pPr>
            <a:endParaRPr lang="en-US" sz="2000" dirty="0" smtClean="0"/>
          </a:p>
          <a:p>
            <a:pPr eaLnBrk="1" hangingPunct="1">
              <a:lnSpc>
                <a:spcPct val="80000"/>
              </a:lnSpc>
              <a:buFontTx/>
              <a:buNone/>
            </a:pPr>
            <a:endParaRPr lang="en-US" sz="2000" dirty="0" smtClean="0"/>
          </a:p>
          <a:p>
            <a:pPr eaLnBrk="1" hangingPunct="1">
              <a:lnSpc>
                <a:spcPct val="80000"/>
              </a:lnSpc>
            </a:pPr>
            <a:endParaRPr lang="en-US" sz="2000" dirty="0" smtClean="0"/>
          </a:p>
          <a:p>
            <a:pPr eaLnBrk="1" hangingPunct="1">
              <a:lnSpc>
                <a:spcPct val="80000"/>
              </a:lnSpc>
              <a:buFontTx/>
              <a:buNone/>
            </a:pPr>
            <a:endParaRPr lang="en-US" sz="2000" dirty="0" smtClean="0"/>
          </a:p>
        </p:txBody>
      </p:sp>
    </p:spTree>
    <p:extLst>
      <p:ext uri="{BB962C8B-B14F-4D97-AF65-F5344CB8AC3E}">
        <p14:creationId xmlns:p14="http://schemas.microsoft.com/office/powerpoint/2010/main" val="174743245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59075" name="AutoShape 3" descr="&quot;&quot;"/>
          <p:cNvSpPr>
            <a:spLocks noChangeArrowheads="1"/>
          </p:cNvSpPr>
          <p:nvPr/>
        </p:nvSpPr>
        <p:spPr bwMode="auto">
          <a:xfrm flipH="1">
            <a:off x="838200" y="5791200"/>
            <a:ext cx="533400" cy="533400"/>
          </a:xfrm>
          <a:prstGeom prst="curvedLeftArrow">
            <a:avLst>
              <a:gd name="adj1" fmla="val 20000"/>
              <a:gd name="adj2" fmla="val 40000"/>
              <a:gd name="adj3" fmla="val 33333"/>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29700" name="Text Box 5" descr="NIH Guide is published daily.&#10;&#10;Subscribe to listserv to receive table of contents each Friday…&#10;&#10;or subscribe to our RSS feed or follow us on Twitter&#10;"/>
          <p:cNvSpPr txBox="1">
            <a:spLocks noChangeArrowheads="1"/>
          </p:cNvSpPr>
          <p:nvPr/>
        </p:nvSpPr>
        <p:spPr bwMode="auto">
          <a:xfrm>
            <a:off x="5257800" y="2971800"/>
            <a:ext cx="3657600" cy="3785652"/>
          </a:xfrm>
          <a:prstGeom prst="rect">
            <a:avLst/>
          </a:prstGeom>
          <a:solidFill>
            <a:srgbClr val="FFFF99"/>
          </a:solidFill>
          <a:ln w="25400">
            <a:solidFill>
              <a:srgbClr val="FF0000"/>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dirty="0"/>
              <a:t>NIH Guide is published daily.</a:t>
            </a:r>
          </a:p>
          <a:p>
            <a:endParaRPr lang="en-US" dirty="0"/>
          </a:p>
          <a:p>
            <a:r>
              <a:rPr lang="en-US" dirty="0">
                <a:solidFill>
                  <a:srgbClr val="FF0000"/>
                </a:solidFill>
              </a:rPr>
              <a:t>Subscribe to listserv </a:t>
            </a:r>
            <a:r>
              <a:rPr lang="en-US" dirty="0"/>
              <a:t>to receive table of contents each Friday…</a:t>
            </a:r>
          </a:p>
          <a:p>
            <a:endParaRPr lang="en-US" dirty="0"/>
          </a:p>
          <a:p>
            <a:r>
              <a:rPr lang="en-US" dirty="0"/>
              <a:t>or subscribe to our RSS feed or follow us on Twitter</a:t>
            </a:r>
          </a:p>
        </p:txBody>
      </p:sp>
    </p:spTree>
    <p:extLst>
      <p:ext uri="{BB962C8B-B14F-4D97-AF65-F5344CB8AC3E}">
        <p14:creationId xmlns:p14="http://schemas.microsoft.com/office/powerpoint/2010/main" val="2765186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59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165588" y="152400"/>
            <a:ext cx="8991600" cy="652463"/>
          </a:xfrm>
        </p:spPr>
        <p:txBody>
          <a:bodyPr anchor="t"/>
          <a:lstStyle/>
          <a:p>
            <a:pPr algn="r"/>
            <a:r>
              <a:rPr lang="en-US" sz="4000" b="1" dirty="0" smtClean="0">
                <a:ea typeface="ＭＳ Ｐゴシック" pitchFamily="34" charset="-128"/>
              </a:rPr>
              <a:t>Balanced National Biomedical Research Portfolio</a:t>
            </a:r>
          </a:p>
        </p:txBody>
      </p:sp>
      <p:grpSp>
        <p:nvGrpSpPr>
          <p:cNvPr id="2" name="Group 3"/>
          <p:cNvGrpSpPr>
            <a:grpSpLocks/>
          </p:cNvGrpSpPr>
          <p:nvPr/>
        </p:nvGrpSpPr>
        <p:grpSpPr bwMode="auto">
          <a:xfrm>
            <a:off x="152399" y="1447800"/>
            <a:ext cx="4920855" cy="4952999"/>
            <a:chOff x="693" y="901"/>
            <a:chExt cx="2808" cy="2775"/>
          </a:xfrm>
        </p:grpSpPr>
        <p:sp>
          <p:nvSpPr>
            <p:cNvPr id="54288" name="Text Box 4"/>
            <p:cNvSpPr txBox="1">
              <a:spLocks noChangeArrowheads="1"/>
            </p:cNvSpPr>
            <p:nvPr/>
          </p:nvSpPr>
          <p:spPr bwMode="auto">
            <a:xfrm>
              <a:off x="1601" y="3394"/>
              <a:ext cx="1067"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dirty="0">
                  <a:solidFill>
                    <a:prstClr val="black"/>
                  </a:solidFill>
                  <a:cs typeface="Arial" pitchFamily="34" charset="0"/>
                </a:rPr>
                <a:t>NIH - $30B</a:t>
              </a:r>
            </a:p>
          </p:txBody>
        </p:sp>
        <p:grpSp>
          <p:nvGrpSpPr>
            <p:cNvPr id="54289" name="Group 5"/>
            <p:cNvGrpSpPr>
              <a:grpSpLocks/>
            </p:cNvGrpSpPr>
            <p:nvPr/>
          </p:nvGrpSpPr>
          <p:grpSpPr bwMode="auto">
            <a:xfrm>
              <a:off x="693" y="901"/>
              <a:ext cx="2808" cy="2614"/>
              <a:chOff x="2952" y="87"/>
              <a:chExt cx="2808" cy="2614"/>
            </a:xfrm>
          </p:grpSpPr>
          <p:pic>
            <p:nvPicPr>
              <p:cNvPr id="86039" name="Picture 6" descr="blur"/>
              <p:cNvPicPr>
                <a:picLocks noChangeAspect="1" noChangeArrowheads="1"/>
              </p:cNvPicPr>
              <p:nvPr/>
            </p:nvPicPr>
            <p:blipFill>
              <a:blip r:embed="rId3"/>
              <a:srcRect/>
              <a:stretch>
                <a:fillRect/>
              </a:stretch>
            </p:blipFill>
            <p:spPr bwMode="auto">
              <a:xfrm rot="-8686742">
                <a:off x="3554" y="87"/>
                <a:ext cx="172" cy="2614"/>
              </a:xfrm>
              <a:prstGeom prst="rect">
                <a:avLst/>
              </a:prstGeom>
              <a:noFill/>
              <a:ln>
                <a:noFill/>
              </a:ln>
              <a:effectLst>
                <a:outerShdw blurRad="63500" dist="28398" dir="14606097"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7" name="AutoShape 7"/>
              <p:cNvSpPr>
                <a:spLocks noChangeArrowheads="1"/>
              </p:cNvSpPr>
              <p:nvPr/>
            </p:nvSpPr>
            <p:spPr bwMode="auto">
              <a:xfrm rot="10800000" flipH="1" flipV="1">
                <a:off x="2952" y="400"/>
                <a:ext cx="2808" cy="2016"/>
              </a:xfrm>
              <a:prstGeom prst="triangle">
                <a:avLst>
                  <a:gd name="adj" fmla="val 50000"/>
                </a:avLst>
              </a:prstGeom>
              <a:solidFill>
                <a:srgbClr val="FF6600"/>
              </a:solidFill>
              <a:ln w="9525">
                <a:solidFill>
                  <a:schemeClr val="tx1"/>
                </a:solidFill>
                <a:miter lim="800000"/>
                <a:headEnd/>
                <a:tailEnd/>
              </a:ln>
            </p:spPr>
            <p:txBody>
              <a:bodyPr wrap="none" anchor="ctr"/>
              <a:lstStyle/>
              <a:p>
                <a:pPr algn="ctr">
                  <a:spcBef>
                    <a:spcPct val="20000"/>
                  </a:spcBef>
                </a:pPr>
                <a:endParaRPr lang="en-US" sz="2000" b="1">
                  <a:solidFill>
                    <a:prstClr val="black"/>
                  </a:solidFill>
                  <a:latin typeface="Bodoni MT" pitchFamily="18" charset="0"/>
                  <a:cs typeface="Arial" pitchFamily="34" charset="0"/>
                </a:endParaRPr>
              </a:p>
            </p:txBody>
          </p:sp>
        </p:grpSp>
        <p:sp>
          <p:nvSpPr>
            <p:cNvPr id="54290" name="AutoShape 8"/>
            <p:cNvSpPr>
              <a:spLocks noChangeArrowheads="1"/>
            </p:cNvSpPr>
            <p:nvPr/>
          </p:nvSpPr>
          <p:spPr bwMode="auto">
            <a:xfrm>
              <a:off x="1567" y="1241"/>
              <a:ext cx="1058" cy="760"/>
            </a:xfrm>
            <a:prstGeom prst="triangle">
              <a:avLst>
                <a:gd name="adj" fmla="val 50000"/>
              </a:avLst>
            </a:prstGeom>
            <a:gradFill rotWithShape="1">
              <a:gsLst>
                <a:gs pos="0">
                  <a:srgbClr val="FFCC00"/>
                </a:gs>
                <a:gs pos="100000">
                  <a:srgbClr val="FF66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spcBef>
                  <a:spcPct val="20000"/>
                </a:spcBef>
              </a:pPr>
              <a:endParaRPr lang="en-US" sz="2000" b="1">
                <a:solidFill>
                  <a:prstClr val="black"/>
                </a:solidFill>
                <a:latin typeface="Bodoni MT" pitchFamily="18" charset="0"/>
                <a:cs typeface="Arial" pitchFamily="34" charset="0"/>
              </a:endParaRPr>
            </a:p>
          </p:txBody>
        </p:sp>
        <p:sp>
          <p:nvSpPr>
            <p:cNvPr id="54291" name="Text Box 9"/>
            <p:cNvSpPr txBox="1">
              <a:spLocks noChangeArrowheads="1"/>
            </p:cNvSpPr>
            <p:nvPr/>
          </p:nvSpPr>
          <p:spPr bwMode="auto">
            <a:xfrm>
              <a:off x="1784" y="1517"/>
              <a:ext cx="61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400" b="1">
                  <a:solidFill>
                    <a:srgbClr val="020202"/>
                  </a:solidFill>
                  <a:cs typeface="Arial" pitchFamily="34" charset="0"/>
                </a:rPr>
                <a:t>Clinical </a:t>
              </a:r>
            </a:p>
            <a:p>
              <a:pPr algn="ctr" eaLnBrk="1" hangingPunct="1"/>
              <a:r>
                <a:rPr lang="en-US" sz="1400" b="1">
                  <a:solidFill>
                    <a:srgbClr val="020202"/>
                  </a:solidFill>
                  <a:cs typeface="Arial" pitchFamily="34" charset="0"/>
                </a:rPr>
                <a:t>Research</a:t>
              </a:r>
            </a:p>
          </p:txBody>
        </p:sp>
        <p:sp>
          <p:nvSpPr>
            <p:cNvPr id="54292" name="Freeform 10"/>
            <p:cNvSpPr>
              <a:spLocks/>
            </p:cNvSpPr>
            <p:nvPr/>
          </p:nvSpPr>
          <p:spPr bwMode="auto">
            <a:xfrm>
              <a:off x="1273" y="1849"/>
              <a:ext cx="1643" cy="567"/>
            </a:xfrm>
            <a:custGeom>
              <a:avLst/>
              <a:gdLst>
                <a:gd name="T0" fmla="*/ 4 w 2127"/>
                <a:gd name="T1" fmla="*/ 1 h 850"/>
                <a:gd name="T2" fmla="*/ 3 w 2127"/>
                <a:gd name="T3" fmla="*/ 1 h 850"/>
                <a:gd name="T4" fmla="*/ 3 w 2127"/>
                <a:gd name="T5" fmla="*/ 1 h 850"/>
                <a:gd name="T6" fmla="*/ 2 w 2127"/>
                <a:gd name="T7" fmla="*/ 1 h 850"/>
                <a:gd name="T8" fmla="*/ 2 w 2127"/>
                <a:gd name="T9" fmla="*/ 1 h 850"/>
                <a:gd name="T10" fmla="*/ 0 w 2127"/>
                <a:gd name="T11" fmla="*/ 1 h 850"/>
                <a:gd name="T12" fmla="*/ 15 w 2127"/>
                <a:gd name="T13" fmla="*/ 1 h 850"/>
                <a:gd name="T14" fmla="*/ 15 w 2127"/>
                <a:gd name="T15" fmla="*/ 1 h 850"/>
                <a:gd name="T16" fmla="*/ 15 w 2127"/>
                <a:gd name="T17" fmla="*/ 1 h 850"/>
                <a:gd name="T18" fmla="*/ 15 w 2127"/>
                <a:gd name="T19" fmla="*/ 1 h 850"/>
                <a:gd name="T20" fmla="*/ 13 w 2127"/>
                <a:gd name="T21" fmla="*/ 1 h 850"/>
                <a:gd name="T22" fmla="*/ 13 w 2127"/>
                <a:gd name="T23" fmla="*/ 1 h 850"/>
                <a:gd name="T24" fmla="*/ 13 w 2127"/>
                <a:gd name="T25" fmla="*/ 1 h 850"/>
                <a:gd name="T26" fmla="*/ 12 w 2127"/>
                <a:gd name="T27" fmla="*/ 1 h 850"/>
                <a:gd name="T28" fmla="*/ 12 w 2127"/>
                <a:gd name="T29" fmla="*/ 0 h 850"/>
                <a:gd name="T30" fmla="*/ 4 w 2127"/>
                <a:gd name="T31" fmla="*/ 1 h 8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27"/>
                <a:gd name="T49" fmla="*/ 0 h 850"/>
                <a:gd name="T50" fmla="*/ 2127 w 2127"/>
                <a:gd name="T51" fmla="*/ 850 h 8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27" h="850">
                  <a:moveTo>
                    <a:pt x="487" y="6"/>
                  </a:moveTo>
                  <a:lnTo>
                    <a:pt x="451" y="68"/>
                  </a:lnTo>
                  <a:lnTo>
                    <a:pt x="374" y="202"/>
                  </a:lnTo>
                  <a:lnTo>
                    <a:pt x="180" y="538"/>
                  </a:lnTo>
                  <a:lnTo>
                    <a:pt x="31" y="797"/>
                  </a:lnTo>
                  <a:lnTo>
                    <a:pt x="0" y="850"/>
                  </a:lnTo>
                  <a:lnTo>
                    <a:pt x="2127" y="850"/>
                  </a:lnTo>
                  <a:lnTo>
                    <a:pt x="2063" y="740"/>
                  </a:lnTo>
                  <a:lnTo>
                    <a:pt x="1995" y="622"/>
                  </a:lnTo>
                  <a:lnTo>
                    <a:pt x="1927" y="505"/>
                  </a:lnTo>
                  <a:lnTo>
                    <a:pt x="1833" y="342"/>
                  </a:lnTo>
                  <a:lnTo>
                    <a:pt x="1787" y="263"/>
                  </a:lnTo>
                  <a:lnTo>
                    <a:pt x="1691" y="97"/>
                  </a:lnTo>
                  <a:lnTo>
                    <a:pt x="1647" y="21"/>
                  </a:lnTo>
                  <a:lnTo>
                    <a:pt x="1635" y="0"/>
                  </a:lnTo>
                  <a:lnTo>
                    <a:pt x="487" y="6"/>
                  </a:lnTo>
                  <a:close/>
                </a:path>
              </a:pathLst>
            </a:custGeom>
            <a:gradFill rotWithShape="1">
              <a:gsLst>
                <a:gs pos="0">
                  <a:srgbClr val="FFCC00"/>
                </a:gs>
                <a:gs pos="100000">
                  <a:srgbClr val="FF66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4293" name="Freeform 11"/>
            <p:cNvSpPr>
              <a:spLocks/>
            </p:cNvSpPr>
            <p:nvPr/>
          </p:nvSpPr>
          <p:spPr bwMode="auto">
            <a:xfrm>
              <a:off x="705" y="2419"/>
              <a:ext cx="2790" cy="800"/>
            </a:xfrm>
            <a:custGeom>
              <a:avLst/>
              <a:gdLst>
                <a:gd name="T0" fmla="*/ 5 w 3609"/>
                <a:gd name="T1" fmla="*/ 0 h 1297"/>
                <a:gd name="T2" fmla="*/ 9 w 3609"/>
                <a:gd name="T3" fmla="*/ 1 h 1297"/>
                <a:gd name="T4" fmla="*/ 15 w 3609"/>
                <a:gd name="T5" fmla="*/ 1 h 1297"/>
                <a:gd name="T6" fmla="*/ 20 w 3609"/>
                <a:gd name="T7" fmla="*/ 1 h 1297"/>
                <a:gd name="T8" fmla="*/ 22 w 3609"/>
                <a:gd name="T9" fmla="*/ 1 h 1297"/>
                <a:gd name="T10" fmla="*/ 22 w 3609"/>
                <a:gd name="T11" fmla="*/ 1 h 1297"/>
                <a:gd name="T12" fmla="*/ 25 w 3609"/>
                <a:gd name="T13" fmla="*/ 1 h 1297"/>
                <a:gd name="T14" fmla="*/ 27 w 3609"/>
                <a:gd name="T15" fmla="*/ 1 h 1297"/>
                <a:gd name="T16" fmla="*/ 28 w 3609"/>
                <a:gd name="T17" fmla="*/ 1 h 1297"/>
                <a:gd name="T18" fmla="*/ 15 w 3609"/>
                <a:gd name="T19" fmla="*/ 1 h 1297"/>
                <a:gd name="T20" fmla="*/ 0 w 3609"/>
                <a:gd name="T21" fmla="*/ 1 h 1297"/>
                <a:gd name="T22" fmla="*/ 2 w 3609"/>
                <a:gd name="T23" fmla="*/ 1 h 1297"/>
                <a:gd name="T24" fmla="*/ 2 w 3609"/>
                <a:gd name="T25" fmla="*/ 1 h 1297"/>
                <a:gd name="T26" fmla="*/ 4 w 3609"/>
                <a:gd name="T27" fmla="*/ 1 h 1297"/>
                <a:gd name="T28" fmla="*/ 5 w 3609"/>
                <a:gd name="T29" fmla="*/ 1 h 1297"/>
                <a:gd name="T30" fmla="*/ 5 w 3609"/>
                <a:gd name="T31" fmla="*/ 1 h 1297"/>
                <a:gd name="T32" fmla="*/ 5 w 3609"/>
                <a:gd name="T33" fmla="*/ 1 h 1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9"/>
                <a:gd name="T52" fmla="*/ 0 h 1297"/>
                <a:gd name="T53" fmla="*/ 3609 w 3609"/>
                <a:gd name="T54" fmla="*/ 1297 h 1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9" h="1297">
                  <a:moveTo>
                    <a:pt x="739" y="0"/>
                  </a:moveTo>
                  <a:lnTo>
                    <a:pt x="1176" y="9"/>
                  </a:lnTo>
                  <a:lnTo>
                    <a:pt x="2044" y="9"/>
                  </a:lnTo>
                  <a:lnTo>
                    <a:pt x="2654" y="9"/>
                  </a:lnTo>
                  <a:lnTo>
                    <a:pt x="2865" y="9"/>
                  </a:lnTo>
                  <a:lnTo>
                    <a:pt x="3019" y="276"/>
                  </a:lnTo>
                  <a:lnTo>
                    <a:pt x="3316" y="790"/>
                  </a:lnTo>
                  <a:lnTo>
                    <a:pt x="3542" y="1181"/>
                  </a:lnTo>
                  <a:lnTo>
                    <a:pt x="3609" y="1297"/>
                  </a:lnTo>
                  <a:lnTo>
                    <a:pt x="2092" y="1297"/>
                  </a:lnTo>
                  <a:lnTo>
                    <a:pt x="0" y="1297"/>
                  </a:lnTo>
                  <a:lnTo>
                    <a:pt x="122" y="1085"/>
                  </a:lnTo>
                  <a:lnTo>
                    <a:pt x="321" y="741"/>
                  </a:lnTo>
                  <a:lnTo>
                    <a:pt x="465" y="492"/>
                  </a:lnTo>
                  <a:lnTo>
                    <a:pt x="638" y="193"/>
                  </a:lnTo>
                  <a:lnTo>
                    <a:pt x="710" y="68"/>
                  </a:lnTo>
                  <a:lnTo>
                    <a:pt x="746" y="5"/>
                  </a:lnTo>
                </a:path>
              </a:pathLst>
            </a:custGeom>
            <a:gradFill rotWithShape="1">
              <a:gsLst>
                <a:gs pos="0">
                  <a:srgbClr val="FFCC00"/>
                </a:gs>
                <a:gs pos="100000">
                  <a:srgbClr val="FF66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4294" name="Text Box 12"/>
            <p:cNvSpPr txBox="1">
              <a:spLocks noChangeArrowheads="1"/>
            </p:cNvSpPr>
            <p:nvPr/>
          </p:nvSpPr>
          <p:spPr bwMode="auto">
            <a:xfrm>
              <a:off x="1507" y="2657"/>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b="1">
                  <a:solidFill>
                    <a:srgbClr val="EEECE1"/>
                  </a:solidFill>
                  <a:cs typeface="Arial" pitchFamily="34" charset="0"/>
                </a:rPr>
                <a:t>Basic Research</a:t>
              </a:r>
            </a:p>
          </p:txBody>
        </p:sp>
        <p:sp>
          <p:nvSpPr>
            <p:cNvPr id="54295" name="Text Box 13"/>
            <p:cNvSpPr txBox="1">
              <a:spLocks noChangeArrowheads="1"/>
            </p:cNvSpPr>
            <p:nvPr/>
          </p:nvSpPr>
          <p:spPr bwMode="auto">
            <a:xfrm>
              <a:off x="1627" y="1965"/>
              <a:ext cx="91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a:solidFill>
                    <a:srgbClr val="020202"/>
                  </a:solidFill>
                  <a:cs typeface="Arial" pitchFamily="34" charset="0"/>
                </a:rPr>
                <a:t>Translational</a:t>
              </a:r>
            </a:p>
            <a:p>
              <a:pPr algn="ctr" eaLnBrk="1" hangingPunct="1"/>
              <a:r>
                <a:rPr lang="en-US" sz="1600" b="1">
                  <a:solidFill>
                    <a:srgbClr val="020202"/>
                  </a:solidFill>
                  <a:cs typeface="Arial" pitchFamily="34" charset="0"/>
                </a:rPr>
                <a:t> Research</a:t>
              </a:r>
            </a:p>
          </p:txBody>
        </p:sp>
      </p:grpSp>
      <p:grpSp>
        <p:nvGrpSpPr>
          <p:cNvPr id="4" name="Group 14"/>
          <p:cNvGrpSpPr>
            <a:grpSpLocks/>
          </p:cNvGrpSpPr>
          <p:nvPr/>
        </p:nvGrpSpPr>
        <p:grpSpPr bwMode="auto">
          <a:xfrm>
            <a:off x="3962400" y="1447800"/>
            <a:ext cx="4724400" cy="4813636"/>
            <a:chOff x="2605" y="729"/>
            <a:chExt cx="2892" cy="2718"/>
          </a:xfrm>
        </p:grpSpPr>
        <p:sp>
          <p:nvSpPr>
            <p:cNvPr id="54277" name="Text Box 15"/>
            <p:cNvSpPr txBox="1">
              <a:spLocks noChangeArrowheads="1"/>
            </p:cNvSpPr>
            <p:nvPr/>
          </p:nvSpPr>
          <p:spPr bwMode="auto">
            <a:xfrm>
              <a:off x="3285" y="3214"/>
              <a:ext cx="157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b="1">
                  <a:solidFill>
                    <a:prstClr val="black"/>
                  </a:solidFill>
                  <a:cs typeface="Arial" pitchFamily="34" charset="0"/>
                </a:rPr>
                <a:t>Private Sector - $59B</a:t>
              </a:r>
            </a:p>
          </p:txBody>
        </p:sp>
        <p:grpSp>
          <p:nvGrpSpPr>
            <p:cNvPr id="54278" name="Group 16"/>
            <p:cNvGrpSpPr>
              <a:grpSpLocks/>
            </p:cNvGrpSpPr>
            <p:nvPr/>
          </p:nvGrpSpPr>
          <p:grpSpPr bwMode="auto">
            <a:xfrm>
              <a:off x="2605" y="729"/>
              <a:ext cx="2892" cy="2614"/>
              <a:chOff x="2557" y="543"/>
              <a:chExt cx="2892" cy="2614"/>
            </a:xfrm>
          </p:grpSpPr>
          <p:grpSp>
            <p:nvGrpSpPr>
              <p:cNvPr id="54279" name="Group 17"/>
              <p:cNvGrpSpPr>
                <a:grpSpLocks/>
              </p:cNvGrpSpPr>
              <p:nvPr/>
            </p:nvGrpSpPr>
            <p:grpSpPr bwMode="auto">
              <a:xfrm rot="10800000">
                <a:off x="2557" y="543"/>
                <a:ext cx="2808" cy="2614"/>
                <a:chOff x="3111" y="87"/>
                <a:chExt cx="2808" cy="2614"/>
              </a:xfrm>
            </p:grpSpPr>
            <p:pic>
              <p:nvPicPr>
                <p:cNvPr id="86029" name="Picture 18" descr="blur"/>
                <p:cNvPicPr>
                  <a:picLocks noChangeAspect="1" noChangeArrowheads="1"/>
                </p:cNvPicPr>
                <p:nvPr/>
              </p:nvPicPr>
              <p:blipFill>
                <a:blip r:embed="rId3"/>
                <a:srcRect/>
                <a:stretch>
                  <a:fillRect/>
                </a:stretch>
              </p:blipFill>
              <p:spPr bwMode="auto">
                <a:xfrm rot="-8686742">
                  <a:off x="3554" y="87"/>
                  <a:ext cx="175" cy="2614"/>
                </a:xfrm>
                <a:prstGeom prst="rect">
                  <a:avLst/>
                </a:prstGeom>
                <a:noFill/>
                <a:ln>
                  <a:noFill/>
                </a:ln>
                <a:effectLst>
                  <a:outerShdw blurRad="63500" dist="28398" dir="14606097"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AutoShape 19"/>
                <p:cNvSpPr>
                  <a:spLocks noChangeArrowheads="1"/>
                </p:cNvSpPr>
                <p:nvPr/>
              </p:nvSpPr>
              <p:spPr bwMode="auto">
                <a:xfrm rot="10800000" flipH="1" flipV="1">
                  <a:off x="3111" y="374"/>
                  <a:ext cx="2808" cy="2016"/>
                </a:xfrm>
                <a:prstGeom prst="triangle">
                  <a:avLst>
                    <a:gd name="adj" fmla="val 50000"/>
                  </a:avLst>
                </a:prstGeom>
                <a:gradFill rotWithShape="1">
                  <a:gsLst>
                    <a:gs pos="0">
                      <a:srgbClr val="00CC00"/>
                    </a:gs>
                    <a:gs pos="100000">
                      <a:srgbClr val="009900"/>
                    </a:gs>
                  </a:gsLst>
                  <a:lin ang="5400000" scaled="1"/>
                </a:gradFill>
                <a:ln w="9525">
                  <a:solidFill>
                    <a:schemeClr val="tx1"/>
                  </a:solidFill>
                  <a:miter lim="800000"/>
                  <a:headEnd/>
                  <a:tailEnd/>
                </a:ln>
              </p:spPr>
              <p:txBody>
                <a:bodyPr wrap="none" anchor="ctr"/>
                <a:lstStyle/>
                <a:p>
                  <a:pPr algn="ctr">
                    <a:spcBef>
                      <a:spcPct val="20000"/>
                    </a:spcBef>
                  </a:pPr>
                  <a:endParaRPr lang="en-US" sz="2000" b="1">
                    <a:solidFill>
                      <a:prstClr val="black"/>
                    </a:solidFill>
                    <a:latin typeface="Bodoni MT" pitchFamily="18" charset="0"/>
                    <a:cs typeface="Arial" pitchFamily="34" charset="0"/>
                  </a:endParaRPr>
                </a:p>
              </p:txBody>
            </p:sp>
          </p:grpSp>
          <p:sp>
            <p:nvSpPr>
              <p:cNvPr id="54280" name="Freeform 20"/>
              <p:cNvSpPr>
                <a:spLocks/>
              </p:cNvSpPr>
              <p:nvPr/>
            </p:nvSpPr>
            <p:spPr bwMode="auto">
              <a:xfrm rot="10800000">
                <a:off x="2797" y="872"/>
                <a:ext cx="2652" cy="804"/>
              </a:xfrm>
              <a:custGeom>
                <a:avLst/>
                <a:gdLst>
                  <a:gd name="T0" fmla="*/ 2 w 3609"/>
                  <a:gd name="T1" fmla="*/ 0 h 1297"/>
                  <a:gd name="T2" fmla="*/ 3 w 3609"/>
                  <a:gd name="T3" fmla="*/ 1 h 1297"/>
                  <a:gd name="T4" fmla="*/ 6 w 3609"/>
                  <a:gd name="T5" fmla="*/ 1 h 1297"/>
                  <a:gd name="T6" fmla="*/ 7 w 3609"/>
                  <a:gd name="T7" fmla="*/ 1 h 1297"/>
                  <a:gd name="T8" fmla="*/ 8 w 3609"/>
                  <a:gd name="T9" fmla="*/ 1 h 1297"/>
                  <a:gd name="T10" fmla="*/ 8 w 3609"/>
                  <a:gd name="T11" fmla="*/ 1 h 1297"/>
                  <a:gd name="T12" fmla="*/ 10 w 3609"/>
                  <a:gd name="T13" fmla="*/ 1 h 1297"/>
                  <a:gd name="T14" fmla="*/ 10 w 3609"/>
                  <a:gd name="T15" fmla="*/ 1 h 1297"/>
                  <a:gd name="T16" fmla="*/ 10 w 3609"/>
                  <a:gd name="T17" fmla="*/ 1 h 1297"/>
                  <a:gd name="T18" fmla="*/ 6 w 3609"/>
                  <a:gd name="T19" fmla="*/ 1 h 1297"/>
                  <a:gd name="T20" fmla="*/ 0 w 3609"/>
                  <a:gd name="T21" fmla="*/ 1 h 1297"/>
                  <a:gd name="T22" fmla="*/ 1 w 3609"/>
                  <a:gd name="T23" fmla="*/ 1 h 1297"/>
                  <a:gd name="T24" fmla="*/ 1 w 3609"/>
                  <a:gd name="T25" fmla="*/ 1 h 1297"/>
                  <a:gd name="T26" fmla="*/ 1 w 3609"/>
                  <a:gd name="T27" fmla="*/ 1 h 1297"/>
                  <a:gd name="T28" fmla="*/ 1 w 3609"/>
                  <a:gd name="T29" fmla="*/ 1 h 1297"/>
                  <a:gd name="T30" fmla="*/ 2 w 3609"/>
                  <a:gd name="T31" fmla="*/ 1 h 1297"/>
                  <a:gd name="T32" fmla="*/ 2 w 3609"/>
                  <a:gd name="T33" fmla="*/ 1 h 12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9"/>
                  <a:gd name="T52" fmla="*/ 0 h 1297"/>
                  <a:gd name="T53" fmla="*/ 3609 w 3609"/>
                  <a:gd name="T54" fmla="*/ 1297 h 12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9" h="1297">
                    <a:moveTo>
                      <a:pt x="739" y="0"/>
                    </a:moveTo>
                    <a:lnTo>
                      <a:pt x="1176" y="9"/>
                    </a:lnTo>
                    <a:lnTo>
                      <a:pt x="2044" y="9"/>
                    </a:lnTo>
                    <a:lnTo>
                      <a:pt x="2654" y="9"/>
                    </a:lnTo>
                    <a:lnTo>
                      <a:pt x="2865" y="9"/>
                    </a:lnTo>
                    <a:lnTo>
                      <a:pt x="3019" y="276"/>
                    </a:lnTo>
                    <a:lnTo>
                      <a:pt x="3316" y="790"/>
                    </a:lnTo>
                    <a:lnTo>
                      <a:pt x="3542" y="1181"/>
                    </a:lnTo>
                    <a:lnTo>
                      <a:pt x="3609" y="1297"/>
                    </a:lnTo>
                    <a:lnTo>
                      <a:pt x="2092" y="1297"/>
                    </a:lnTo>
                    <a:lnTo>
                      <a:pt x="0" y="1297"/>
                    </a:lnTo>
                    <a:lnTo>
                      <a:pt x="122" y="1085"/>
                    </a:lnTo>
                    <a:lnTo>
                      <a:pt x="321" y="741"/>
                    </a:lnTo>
                    <a:lnTo>
                      <a:pt x="465" y="492"/>
                    </a:lnTo>
                    <a:lnTo>
                      <a:pt x="638" y="193"/>
                    </a:lnTo>
                    <a:lnTo>
                      <a:pt x="710" y="68"/>
                    </a:lnTo>
                    <a:lnTo>
                      <a:pt x="746" y="5"/>
                    </a:lnTo>
                  </a:path>
                </a:pathLst>
              </a:custGeom>
              <a:gradFill rotWithShape="1">
                <a:gsLst>
                  <a:gs pos="0">
                    <a:srgbClr val="009900"/>
                  </a:gs>
                  <a:gs pos="100000">
                    <a:srgbClr val="CC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4281" name="Text Box 21"/>
              <p:cNvSpPr txBox="1">
                <a:spLocks noChangeArrowheads="1"/>
              </p:cNvSpPr>
              <p:nvPr/>
            </p:nvSpPr>
            <p:spPr bwMode="auto">
              <a:xfrm>
                <a:off x="3310" y="1058"/>
                <a:ext cx="14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a:solidFill>
                      <a:srgbClr val="020202"/>
                    </a:solidFill>
                    <a:cs typeface="Arial" pitchFamily="34" charset="0"/>
                  </a:rPr>
                  <a:t>Clinical Research</a:t>
                </a:r>
                <a:r>
                  <a:rPr lang="en-US" sz="2000" b="1" dirty="0">
                    <a:solidFill>
                      <a:prstClr val="black"/>
                    </a:solidFill>
                    <a:cs typeface="Arial" pitchFamily="34" charset="0"/>
                  </a:rPr>
                  <a:t> </a:t>
                </a:r>
              </a:p>
            </p:txBody>
          </p:sp>
          <p:sp>
            <p:nvSpPr>
              <p:cNvPr id="54282" name="Freeform 22"/>
              <p:cNvSpPr>
                <a:spLocks/>
              </p:cNvSpPr>
              <p:nvPr/>
            </p:nvSpPr>
            <p:spPr bwMode="auto">
              <a:xfrm rot="10800000">
                <a:off x="3293" y="1602"/>
                <a:ext cx="1664" cy="565"/>
              </a:xfrm>
              <a:custGeom>
                <a:avLst/>
                <a:gdLst>
                  <a:gd name="T0" fmla="*/ 5 w 2127"/>
                  <a:gd name="T1" fmla="*/ 1 h 850"/>
                  <a:gd name="T2" fmla="*/ 4 w 2127"/>
                  <a:gd name="T3" fmla="*/ 1 h 850"/>
                  <a:gd name="T4" fmla="*/ 4 w 2127"/>
                  <a:gd name="T5" fmla="*/ 1 h 850"/>
                  <a:gd name="T6" fmla="*/ 2 w 2127"/>
                  <a:gd name="T7" fmla="*/ 1 h 850"/>
                  <a:gd name="T8" fmla="*/ 2 w 2127"/>
                  <a:gd name="T9" fmla="*/ 1 h 850"/>
                  <a:gd name="T10" fmla="*/ 0 w 2127"/>
                  <a:gd name="T11" fmla="*/ 1 h 850"/>
                  <a:gd name="T12" fmla="*/ 20 w 2127"/>
                  <a:gd name="T13" fmla="*/ 1 h 850"/>
                  <a:gd name="T14" fmla="*/ 20 w 2127"/>
                  <a:gd name="T15" fmla="*/ 1 h 850"/>
                  <a:gd name="T16" fmla="*/ 19 w 2127"/>
                  <a:gd name="T17" fmla="*/ 1 h 850"/>
                  <a:gd name="T18" fmla="*/ 18 w 2127"/>
                  <a:gd name="T19" fmla="*/ 1 h 850"/>
                  <a:gd name="T20" fmla="*/ 17 w 2127"/>
                  <a:gd name="T21" fmla="*/ 1 h 850"/>
                  <a:gd name="T22" fmla="*/ 16 w 2127"/>
                  <a:gd name="T23" fmla="*/ 1 h 850"/>
                  <a:gd name="T24" fmla="*/ 16 w 2127"/>
                  <a:gd name="T25" fmla="*/ 1 h 850"/>
                  <a:gd name="T26" fmla="*/ 16 w 2127"/>
                  <a:gd name="T27" fmla="*/ 1 h 850"/>
                  <a:gd name="T28" fmla="*/ 16 w 2127"/>
                  <a:gd name="T29" fmla="*/ 0 h 850"/>
                  <a:gd name="T30" fmla="*/ 5 w 2127"/>
                  <a:gd name="T31" fmla="*/ 1 h 8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27"/>
                  <a:gd name="T49" fmla="*/ 0 h 850"/>
                  <a:gd name="T50" fmla="*/ 2127 w 2127"/>
                  <a:gd name="T51" fmla="*/ 850 h 8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27" h="850">
                    <a:moveTo>
                      <a:pt x="487" y="6"/>
                    </a:moveTo>
                    <a:lnTo>
                      <a:pt x="451" y="68"/>
                    </a:lnTo>
                    <a:lnTo>
                      <a:pt x="374" y="202"/>
                    </a:lnTo>
                    <a:lnTo>
                      <a:pt x="180" y="538"/>
                    </a:lnTo>
                    <a:lnTo>
                      <a:pt x="31" y="797"/>
                    </a:lnTo>
                    <a:lnTo>
                      <a:pt x="0" y="850"/>
                    </a:lnTo>
                    <a:lnTo>
                      <a:pt x="2127" y="850"/>
                    </a:lnTo>
                    <a:lnTo>
                      <a:pt x="2063" y="740"/>
                    </a:lnTo>
                    <a:lnTo>
                      <a:pt x="1995" y="622"/>
                    </a:lnTo>
                    <a:lnTo>
                      <a:pt x="1927" y="505"/>
                    </a:lnTo>
                    <a:lnTo>
                      <a:pt x="1833" y="342"/>
                    </a:lnTo>
                    <a:lnTo>
                      <a:pt x="1787" y="263"/>
                    </a:lnTo>
                    <a:lnTo>
                      <a:pt x="1691" y="97"/>
                    </a:lnTo>
                    <a:lnTo>
                      <a:pt x="1647" y="21"/>
                    </a:lnTo>
                    <a:lnTo>
                      <a:pt x="1635" y="0"/>
                    </a:lnTo>
                    <a:lnTo>
                      <a:pt x="487" y="6"/>
                    </a:lnTo>
                    <a:close/>
                  </a:path>
                </a:pathLst>
              </a:custGeom>
              <a:gradFill rotWithShape="1">
                <a:gsLst>
                  <a:gs pos="0">
                    <a:srgbClr val="009900"/>
                  </a:gs>
                  <a:gs pos="100000">
                    <a:srgbClr val="CCFF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4283" name="AutoShape 23"/>
              <p:cNvSpPr>
                <a:spLocks noChangeArrowheads="1"/>
              </p:cNvSpPr>
              <p:nvPr/>
            </p:nvSpPr>
            <p:spPr bwMode="auto">
              <a:xfrm rot="10800000">
                <a:off x="3617" y="2084"/>
                <a:ext cx="1013" cy="723"/>
              </a:xfrm>
              <a:prstGeom prst="triangle">
                <a:avLst>
                  <a:gd name="adj" fmla="val 50000"/>
                </a:avLst>
              </a:prstGeom>
              <a:gradFill rotWithShape="1">
                <a:gsLst>
                  <a:gs pos="0">
                    <a:srgbClr val="009900"/>
                  </a:gs>
                  <a:gs pos="100000">
                    <a:srgbClr val="CCFF99"/>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algn="ctr"/>
                <a:endParaRPr lang="en-US">
                  <a:solidFill>
                    <a:prstClr val="black"/>
                  </a:solidFill>
                  <a:cs typeface="Arial" pitchFamily="34" charset="0"/>
                </a:endParaRPr>
              </a:p>
            </p:txBody>
          </p:sp>
          <p:sp>
            <p:nvSpPr>
              <p:cNvPr id="54284" name="Text Box 24"/>
              <p:cNvSpPr txBox="1">
                <a:spLocks noChangeArrowheads="1"/>
              </p:cNvSpPr>
              <p:nvPr/>
            </p:nvSpPr>
            <p:spPr bwMode="auto">
              <a:xfrm>
                <a:off x="3749" y="2150"/>
                <a:ext cx="7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200" b="1">
                    <a:solidFill>
                      <a:srgbClr val="020202"/>
                    </a:solidFill>
                    <a:cs typeface="Arial" pitchFamily="34" charset="0"/>
                  </a:rPr>
                  <a:t>Basic </a:t>
                </a:r>
              </a:p>
              <a:p>
                <a:pPr algn="ctr" eaLnBrk="1" hangingPunct="1"/>
                <a:r>
                  <a:rPr lang="en-US" sz="1200" b="1">
                    <a:solidFill>
                      <a:srgbClr val="020202"/>
                    </a:solidFill>
                    <a:cs typeface="Arial" pitchFamily="34" charset="0"/>
                  </a:rPr>
                  <a:t>Research</a:t>
                </a:r>
              </a:p>
            </p:txBody>
          </p:sp>
          <p:sp>
            <p:nvSpPr>
              <p:cNvPr id="54285" name="Text Box 25"/>
              <p:cNvSpPr txBox="1">
                <a:spLocks noChangeArrowheads="1"/>
              </p:cNvSpPr>
              <p:nvPr/>
            </p:nvSpPr>
            <p:spPr bwMode="auto">
              <a:xfrm>
                <a:off x="3619" y="1658"/>
                <a:ext cx="105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1600" b="1" dirty="0">
                    <a:solidFill>
                      <a:srgbClr val="020202"/>
                    </a:solidFill>
                    <a:cs typeface="Arial" pitchFamily="34" charset="0"/>
                  </a:rPr>
                  <a:t>Translational Research</a:t>
                </a:r>
              </a:p>
            </p:txBody>
          </p:sp>
        </p:grpSp>
      </p:grpSp>
    </p:spTree>
    <p:extLst>
      <p:ext uri="{BB962C8B-B14F-4D97-AF65-F5344CB8AC3E}">
        <p14:creationId xmlns:p14="http://schemas.microsoft.com/office/powerpoint/2010/main" val="342483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533400" y="76200"/>
            <a:ext cx="8229600" cy="6354763"/>
          </a:xfrm>
          <a:prstGeom prst="rect">
            <a:avLst/>
          </a:prstGeom>
          <a:solidFill>
            <a:schemeClr val="accent1">
              <a:lumMod val="75000"/>
            </a:schemeClr>
          </a:solidFill>
        </p:spPr>
        <p:txBody>
          <a:bodyPr/>
          <a:lstStyle/>
          <a:p>
            <a:pPr marL="566738" indent="-566738" algn="r" eaLnBrk="1" hangingPunct="1">
              <a:buFontTx/>
              <a:buNone/>
            </a:pPr>
            <a:r>
              <a:rPr lang="en-US" sz="3200" b="1" dirty="0" smtClean="0">
                <a:solidFill>
                  <a:srgbClr val="FAFFD9"/>
                </a:solidFill>
              </a:rPr>
              <a:t>When are applications due?</a:t>
            </a:r>
          </a:p>
        </p:txBody>
      </p:sp>
      <p:pic>
        <p:nvPicPr>
          <p:cNvPr id="3074" name="Picture 2" descr="&quot;&quo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1600200"/>
            <a:ext cx="464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15768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609600"/>
            <a:ext cx="9144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3251971" y="2231571"/>
            <a:ext cx="5116817" cy="3178629"/>
            <a:chOff x="3251971" y="2231571"/>
            <a:chExt cx="5116817" cy="3178629"/>
          </a:xfrm>
        </p:grpSpPr>
        <p:pic>
          <p:nvPicPr>
            <p:cNvPr id="13315" name="Picture 3" descr="screenshot of http:/grants.nih.gov highlighting forms and deadlines section, potining to link for due dates and submission polici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51971" y="2231571"/>
              <a:ext cx="5116817" cy="317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251971" y="2231571"/>
              <a:ext cx="5116817" cy="31786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0" y="0"/>
            <a:ext cx="9144000" cy="609600"/>
          </a:xfrm>
          <a:solidFill>
            <a:schemeClr val="accent1">
              <a:lumMod val="75000"/>
            </a:schemeClr>
          </a:solidFill>
        </p:spPr>
        <p:txBody>
          <a:bodyPr>
            <a:normAutofit fontScale="90000"/>
          </a:bodyPr>
          <a:lstStyle/>
          <a:p>
            <a:pPr algn="r"/>
            <a:r>
              <a:rPr lang="en-US" b="1" dirty="0" smtClean="0">
                <a:solidFill>
                  <a:srgbClr val="FAFFD9"/>
                </a:solidFill>
              </a:rPr>
              <a:t>DUE DATES</a:t>
            </a:r>
            <a:endParaRPr lang="en-US" b="1" dirty="0">
              <a:solidFill>
                <a:srgbClr val="FAFFD9"/>
              </a:solidFill>
            </a:endParaRPr>
          </a:p>
        </p:txBody>
      </p:sp>
      <p:sp>
        <p:nvSpPr>
          <p:cNvPr id="4" name="Slide Number Placeholder 3"/>
          <p:cNvSpPr>
            <a:spLocks noGrp="1"/>
          </p:cNvSpPr>
          <p:nvPr>
            <p:ph type="sldNum" sz="quarter" idx="12"/>
          </p:nvPr>
        </p:nvSpPr>
        <p:spPr>
          <a:xfrm>
            <a:off x="4343400" y="1027113"/>
            <a:ext cx="457200" cy="441325"/>
          </a:xfrm>
          <a:prstGeom prst="rect">
            <a:avLst/>
          </a:prstGeom>
        </p:spPr>
        <p:txBody>
          <a:bodyPr/>
          <a:lstStyle/>
          <a:p>
            <a:pPr>
              <a:defRPr/>
            </a:pPr>
            <a:fld id="{41303DC8-D049-4606-B080-DDC65A2B61F5}" type="slidenum">
              <a:rPr lang="en-US" smtClean="0"/>
              <a:pPr>
                <a:defRPr/>
              </a:pPr>
              <a:t>191</a:t>
            </a:fld>
            <a:endParaRPr lang="en-US" dirty="0"/>
          </a:p>
        </p:txBody>
      </p:sp>
      <p:sp>
        <p:nvSpPr>
          <p:cNvPr id="6" name="Rectangle 4"/>
          <p:cNvSpPr>
            <a:spLocks noChangeArrowheads="1"/>
          </p:cNvSpPr>
          <p:nvPr/>
        </p:nvSpPr>
        <p:spPr bwMode="auto">
          <a:xfrm>
            <a:off x="76200" y="4724400"/>
            <a:ext cx="2133600" cy="1524000"/>
          </a:xfrm>
          <a:prstGeom prst="rect">
            <a:avLst/>
          </a:prstGeom>
          <a:noFill/>
          <a:ln w="57150" cmpd="tri">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Down Arrow 7"/>
          <p:cNvSpPr>
            <a:spLocks noChangeArrowheads="1"/>
          </p:cNvSpPr>
          <p:nvPr/>
        </p:nvSpPr>
        <p:spPr bwMode="auto">
          <a:xfrm rot="3465579">
            <a:off x="8060426" y="3055710"/>
            <a:ext cx="492125" cy="952500"/>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Tree>
    <p:extLst>
      <p:ext uri="{BB962C8B-B14F-4D97-AF65-F5344CB8AC3E}">
        <p14:creationId xmlns:p14="http://schemas.microsoft.com/office/powerpoint/2010/main" val="426782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192</a:t>
            </a:fld>
            <a:endParaRPr lang="en-US" dirty="0"/>
          </a:p>
        </p:txBody>
      </p:sp>
      <p:pic>
        <p:nvPicPr>
          <p:cNvPr id="14338" name="Picture 2" descr="applicaiton due date table at http://grants.nih.gov/grants/funding/submissionschedule.htm shows that we have three standard receipt dates a year that varies for each type of grant. Scrolling down the page gives timelines for each &quot;round&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descr="&quot;&quot;"/>
          <p:cNvSpPr txBox="1">
            <a:spLocks noChangeArrowheads="1"/>
          </p:cNvSpPr>
          <p:nvPr/>
        </p:nvSpPr>
        <p:spPr bwMode="auto">
          <a:xfrm>
            <a:off x="1676400" y="1828800"/>
            <a:ext cx="3352800" cy="830997"/>
          </a:xfrm>
          <a:prstGeom prst="rect">
            <a:avLst/>
          </a:prstGeom>
          <a:solidFill>
            <a:srgbClr val="FFFF99"/>
          </a:solidFill>
          <a:ln w="25400">
            <a:solidFill>
              <a:srgbClr val="FF0000"/>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dirty="0" smtClean="0"/>
              <a:t>Standard receipt dates for each type of grant</a:t>
            </a:r>
            <a:endParaRPr lang="en-US" dirty="0"/>
          </a:p>
        </p:txBody>
      </p:sp>
      <p:sp>
        <p:nvSpPr>
          <p:cNvPr id="8" name="Down Arrow 7" descr="&quot;&quot;"/>
          <p:cNvSpPr>
            <a:spLocks noChangeArrowheads="1"/>
          </p:cNvSpPr>
          <p:nvPr/>
        </p:nvSpPr>
        <p:spPr bwMode="auto">
          <a:xfrm rot="18814254">
            <a:off x="6217880" y="306082"/>
            <a:ext cx="297411" cy="674350"/>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
        <p:nvSpPr>
          <p:cNvPr id="9" name="Down Arrow 8" descr="&quot;&quot;"/>
          <p:cNvSpPr>
            <a:spLocks noChangeArrowheads="1"/>
          </p:cNvSpPr>
          <p:nvPr/>
        </p:nvSpPr>
        <p:spPr bwMode="auto">
          <a:xfrm rot="17337227">
            <a:off x="6614057" y="-148480"/>
            <a:ext cx="297411" cy="1307838"/>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
        <p:nvSpPr>
          <p:cNvPr id="10" name="Down Arrow 9" descr="&quot;&quot;"/>
          <p:cNvSpPr>
            <a:spLocks noChangeArrowheads="1"/>
          </p:cNvSpPr>
          <p:nvPr/>
        </p:nvSpPr>
        <p:spPr bwMode="auto">
          <a:xfrm rot="17109905">
            <a:off x="7136806" y="-736738"/>
            <a:ext cx="297411" cy="2384252"/>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
        <p:nvSpPr>
          <p:cNvPr id="7" name="Text Box 5" descr="&quot;&quot;"/>
          <p:cNvSpPr txBox="1">
            <a:spLocks noChangeArrowheads="1"/>
          </p:cNvSpPr>
          <p:nvPr/>
        </p:nvSpPr>
        <p:spPr bwMode="auto">
          <a:xfrm>
            <a:off x="2808513" y="76200"/>
            <a:ext cx="3352800" cy="830997"/>
          </a:xfrm>
          <a:prstGeom prst="rect">
            <a:avLst/>
          </a:prstGeom>
          <a:solidFill>
            <a:srgbClr val="FFFF99"/>
          </a:solidFill>
          <a:ln w="25400">
            <a:solidFill>
              <a:srgbClr val="FF0000"/>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dirty="0" smtClean="0"/>
              <a:t>3 standard receipt dates a year. </a:t>
            </a:r>
            <a:endParaRPr lang="en-US" dirty="0"/>
          </a:p>
        </p:txBody>
      </p:sp>
      <p:sp>
        <p:nvSpPr>
          <p:cNvPr id="11" name="Text Box 5" descr="&quot;&quot;"/>
          <p:cNvSpPr txBox="1">
            <a:spLocks noChangeArrowheads="1"/>
          </p:cNvSpPr>
          <p:nvPr/>
        </p:nvSpPr>
        <p:spPr bwMode="auto">
          <a:xfrm>
            <a:off x="3046442" y="5181600"/>
            <a:ext cx="3352800" cy="1200329"/>
          </a:xfrm>
          <a:prstGeom prst="rect">
            <a:avLst/>
          </a:prstGeom>
          <a:solidFill>
            <a:srgbClr val="FFFF99"/>
          </a:solidFill>
          <a:ln w="25400">
            <a:solidFill>
              <a:srgbClr val="FF0000"/>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dirty="0" smtClean="0"/>
              <a:t>Scroll further on page for timelines for each “round”</a:t>
            </a:r>
            <a:endParaRPr lang="en-US" dirty="0"/>
          </a:p>
        </p:txBody>
      </p:sp>
      <p:sp>
        <p:nvSpPr>
          <p:cNvPr id="12" name="Down Arrow 11" descr="&quot;&quot;"/>
          <p:cNvSpPr>
            <a:spLocks noChangeArrowheads="1"/>
          </p:cNvSpPr>
          <p:nvPr/>
        </p:nvSpPr>
        <p:spPr bwMode="auto">
          <a:xfrm>
            <a:off x="4574136" y="6384894"/>
            <a:ext cx="297411" cy="337175"/>
          </a:xfrm>
          <a:prstGeom prst="downArrow">
            <a:avLst>
              <a:gd name="adj1" fmla="val 50000"/>
              <a:gd name="adj2" fmla="val 50027"/>
            </a:avLst>
          </a:prstGeom>
          <a:solidFill>
            <a:srgbClr val="FF0000"/>
          </a:solidFill>
          <a:ln w="12700" algn="ctr">
            <a:solidFill>
              <a:schemeClr val="tx1"/>
            </a:solidFill>
            <a:round/>
            <a:headEnd type="none" w="sm" len="sm"/>
            <a:tailEnd type="none" w="sm" len="sm"/>
          </a:ln>
        </p:spPr>
        <p:txBody>
          <a:bodyPr/>
          <a:lstStyle/>
          <a:p>
            <a:endParaRPr lang="en-US"/>
          </a:p>
        </p:txBody>
      </p:sp>
    </p:spTree>
    <p:extLst>
      <p:ext uri="{BB962C8B-B14F-4D97-AF65-F5344CB8AC3E}">
        <p14:creationId xmlns:p14="http://schemas.microsoft.com/office/powerpoint/2010/main" val="143933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descr="http://grants.nih.gov/grants/funding/submissionschedule.htm shows review dates and earliers start date by submission round."/>
          <p:cNvSpPr>
            <a:spLocks noGrp="1"/>
          </p:cNvSpPr>
          <p:nvPr>
            <p:ph type="title"/>
          </p:nvPr>
        </p:nvSpPr>
        <p:spPr>
          <a:xfrm>
            <a:off x="0" y="2458"/>
            <a:ext cx="9133113" cy="759542"/>
          </a:xfrm>
          <a:solidFill>
            <a:schemeClr val="accent1">
              <a:lumMod val="75000"/>
            </a:schemeClr>
          </a:solidFill>
        </p:spPr>
        <p:txBody>
          <a:bodyPr>
            <a:normAutofit/>
          </a:bodyPr>
          <a:lstStyle/>
          <a:p>
            <a:pPr algn="r"/>
            <a:r>
              <a:rPr lang="en-US" sz="3200" b="1" dirty="0">
                <a:solidFill>
                  <a:srgbClr val="FAFFD9"/>
                </a:solidFill>
              </a:rPr>
              <a:t>grants.nih.gov/grants/funding/</a:t>
            </a:r>
            <a:r>
              <a:rPr lang="en-US" sz="3200" b="1" dirty="0" err="1">
                <a:solidFill>
                  <a:srgbClr val="FAFFD9"/>
                </a:solidFill>
              </a:rPr>
              <a:t>submissionschedule</a:t>
            </a:r>
            <a:endParaRPr lang="en-US" sz="3200" b="1" dirty="0">
              <a:solidFill>
                <a:srgbClr val="FAFFD9"/>
              </a:solidFill>
            </a:endParaRPr>
          </a:p>
        </p:txBody>
      </p:sp>
      <p:sp>
        <p:nvSpPr>
          <p:cNvPr id="3" name="Content Placeholder 2"/>
          <p:cNvSpPr>
            <a:spLocks noGrp="1"/>
          </p:cNvSpPr>
          <p:nvPr>
            <p:ph idx="1"/>
          </p:nvPr>
        </p:nvSpPr>
        <p:spPr/>
        <p:txBody>
          <a:bodyPr/>
          <a:lstStyle/>
          <a:p>
            <a:endParaRPr lang="en-US" dirty="0"/>
          </a:p>
        </p:txBody>
      </p:sp>
      <p:grpSp>
        <p:nvGrpSpPr>
          <p:cNvPr id="5" name="Group 4" descr="http://grants.nih.gov/grants/funding/submissionschedule.htm shows review dates and earliers start date by submission round."/>
          <p:cNvGrpSpPr/>
          <p:nvPr/>
        </p:nvGrpSpPr>
        <p:grpSpPr>
          <a:xfrm>
            <a:off x="469886" y="1703392"/>
            <a:ext cx="8229600" cy="3124200"/>
            <a:chOff x="71438" y="1828800"/>
            <a:chExt cx="7740423" cy="1857375"/>
          </a:xfrm>
        </p:grpSpPr>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8" y="1828800"/>
              <a:ext cx="30003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8875" y="2399620"/>
              <a:ext cx="214312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6686" y="2399620"/>
              <a:ext cx="1847850"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3111" y="2418670"/>
              <a:ext cx="14287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 Box 5" descr="http://grants.nih.gov/grants/funding/submissionschedule.htm shows review dates and earliers start date by submission round."/>
          <p:cNvSpPr txBox="1">
            <a:spLocks noChangeArrowheads="1"/>
          </p:cNvSpPr>
          <p:nvPr/>
        </p:nvSpPr>
        <p:spPr bwMode="auto">
          <a:xfrm>
            <a:off x="4800600" y="1371600"/>
            <a:ext cx="3352800" cy="1200329"/>
          </a:xfrm>
          <a:prstGeom prst="rect">
            <a:avLst/>
          </a:prstGeom>
          <a:solidFill>
            <a:srgbClr val="FFFF99"/>
          </a:solidFill>
          <a:ln w="25400">
            <a:solidFill>
              <a:srgbClr val="FF0000"/>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dirty="0" smtClean="0"/>
              <a:t>Review dates and earliest start date by submission round</a:t>
            </a:r>
            <a:endParaRPr lang="en-US" dirty="0"/>
          </a:p>
        </p:txBody>
      </p:sp>
    </p:spTree>
    <p:extLst>
      <p:ext uri="{BB962C8B-B14F-4D97-AF65-F5344CB8AC3E}">
        <p14:creationId xmlns:p14="http://schemas.microsoft.com/office/powerpoint/2010/main" val="32569786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990599"/>
          </a:xfrm>
          <a:solidFill>
            <a:schemeClr val="accent1">
              <a:lumMod val="75000"/>
            </a:schemeClr>
          </a:solidFill>
        </p:spPr>
        <p:txBody>
          <a:bodyPr>
            <a:normAutofit/>
          </a:bodyPr>
          <a:lstStyle/>
          <a:p>
            <a:pPr algn="r"/>
            <a:r>
              <a:rPr lang="en-US" b="1" dirty="0" smtClean="0">
                <a:solidFill>
                  <a:srgbClr val="FAFFD9"/>
                </a:solidFill>
              </a:rPr>
              <a:t>Submission Policy Page</a:t>
            </a:r>
            <a:endParaRPr lang="en-US" b="1" dirty="0">
              <a:solidFill>
                <a:srgbClr val="FAFFD9"/>
              </a:solidFill>
            </a:endParaRPr>
          </a:p>
        </p:txBody>
      </p:sp>
      <p:sp>
        <p:nvSpPr>
          <p:cNvPr id="5" name="Title 1"/>
          <p:cNvSpPr>
            <a:spLocks noGrp="1"/>
          </p:cNvSpPr>
          <p:nvPr>
            <p:ph idx="1"/>
          </p:nvPr>
        </p:nvSpPr>
        <p:spPr>
          <a:xfrm>
            <a:off x="228600" y="1600200"/>
            <a:ext cx="8503920" cy="4721352"/>
          </a:xfrm>
        </p:spPr>
        <p:txBody>
          <a:bodyPr>
            <a:normAutofit fontScale="75000" lnSpcReduction="20000"/>
          </a:bodyPr>
          <a:lstStyle/>
          <a:p>
            <a:pPr marL="0" indent="0">
              <a:buNone/>
            </a:pPr>
            <a:r>
              <a:rPr lang="en-US" dirty="0" smtClean="0"/>
              <a:t>Answers common questions on:</a:t>
            </a:r>
          </a:p>
          <a:p>
            <a:pPr marL="0" indent="0">
              <a:buNone/>
            </a:pPr>
            <a:endParaRPr lang="en-US" dirty="0" smtClean="0"/>
          </a:p>
          <a:p>
            <a:r>
              <a:rPr lang="en-US" dirty="0" smtClean="0"/>
              <a:t>On time submission</a:t>
            </a:r>
          </a:p>
          <a:p>
            <a:r>
              <a:rPr lang="en-US" dirty="0" smtClean="0"/>
              <a:t>Standard due dates falling on a weekend or holiday</a:t>
            </a:r>
          </a:p>
          <a:p>
            <a:r>
              <a:rPr lang="en-US" dirty="0" smtClean="0"/>
              <a:t>Late applications</a:t>
            </a:r>
          </a:p>
          <a:p>
            <a:r>
              <a:rPr lang="en-US" dirty="0" smtClean="0"/>
              <a:t>Post submission application materials</a:t>
            </a:r>
          </a:p>
          <a:p>
            <a:r>
              <a:rPr lang="en-US" dirty="0" smtClean="0"/>
              <a:t>Time limits for resubmitting application</a:t>
            </a:r>
          </a:p>
          <a:p>
            <a:r>
              <a:rPr lang="en-US" dirty="0" smtClean="0"/>
              <a:t>Resubmission timelines for new investigator R01 applications</a:t>
            </a:r>
          </a:p>
          <a:p>
            <a:r>
              <a:rPr lang="en-US" dirty="0" smtClean="0"/>
              <a:t>Etc…</a:t>
            </a:r>
          </a:p>
          <a:p>
            <a:endParaRPr lang="en-US" dirty="0" smtClean="0"/>
          </a:p>
          <a:p>
            <a:pPr marL="0" indent="0">
              <a:buNone/>
            </a:pPr>
            <a:endParaRPr lang="en-US" dirty="0"/>
          </a:p>
          <a:p>
            <a:pPr marL="0" indent="0">
              <a:buNone/>
            </a:pPr>
            <a:r>
              <a:rPr lang="en-US" b="1" dirty="0" smtClean="0">
                <a:solidFill>
                  <a:schemeClr val="tx2"/>
                </a:solidFill>
              </a:rPr>
              <a:t>grants.nih.gov/grants/funding/submissionpolicies.htm</a:t>
            </a:r>
            <a:endParaRPr lang="en-US" b="1" dirty="0">
              <a:solidFill>
                <a:schemeClr val="tx2"/>
              </a:solidFill>
            </a:endParaRPr>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194</a:t>
            </a:fld>
            <a:endParaRPr lang="en-US" dirty="0"/>
          </a:p>
        </p:txBody>
      </p:sp>
    </p:spTree>
    <p:extLst>
      <p:ext uri="{BB962C8B-B14F-4D97-AF65-F5344CB8AC3E}">
        <p14:creationId xmlns:p14="http://schemas.microsoft.com/office/powerpoint/2010/main" val="140865652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1">
              <a:lumMod val="75000"/>
            </a:schemeClr>
          </a:solidFill>
        </p:spPr>
        <p:txBody>
          <a:bodyPr>
            <a:normAutofit/>
          </a:bodyPr>
          <a:lstStyle/>
          <a:p>
            <a:pPr algn="r"/>
            <a:r>
              <a:rPr lang="en-US" sz="3600" b="1" dirty="0" smtClean="0">
                <a:solidFill>
                  <a:schemeClr val="bg1">
                    <a:lumMod val="95000"/>
                  </a:schemeClr>
                </a:solidFill>
              </a:rPr>
              <a:t>How to Do </a:t>
            </a:r>
            <a:r>
              <a:rPr lang="en-US" sz="3600" b="1" dirty="0">
                <a:solidFill>
                  <a:schemeClr val="bg1">
                    <a:lumMod val="95000"/>
                  </a:schemeClr>
                </a:solidFill>
              </a:rPr>
              <a:t>T</a:t>
            </a:r>
            <a:r>
              <a:rPr lang="en-US" sz="3600" b="1" dirty="0" smtClean="0">
                <a:solidFill>
                  <a:schemeClr val="bg1">
                    <a:lumMod val="95000"/>
                  </a:schemeClr>
                </a:solidFill>
              </a:rPr>
              <a:t>he Right Thing</a:t>
            </a:r>
            <a:endParaRPr lang="en-US" b="1" dirty="0">
              <a:solidFill>
                <a:schemeClr val="bg1">
                  <a:lumMod val="95000"/>
                </a:schemeClr>
              </a:solidFill>
            </a:endParaRPr>
          </a:p>
        </p:txBody>
      </p:sp>
      <p:pic>
        <p:nvPicPr>
          <p:cNvPr id="34819" name="Picture 7" descr="&quot;&quo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321" y="1752600"/>
            <a:ext cx="428625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28344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Grants Policy section of http://grants.nih.gov has info on grants policy, peer review, human subjects, public access and mo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8"/>
            <a:ext cx="9144000" cy="6399212"/>
          </a:xfrm>
          <a:prstGeom prst="rect">
            <a:avLst/>
          </a:prstGeom>
        </p:spPr>
      </p:pic>
      <p:sp>
        <p:nvSpPr>
          <p:cNvPr id="35844" name="Rectangle 4" descr="&quot;&quot;"/>
          <p:cNvSpPr>
            <a:spLocks noChangeArrowheads="1"/>
          </p:cNvSpPr>
          <p:nvPr/>
        </p:nvSpPr>
        <p:spPr bwMode="auto">
          <a:xfrm>
            <a:off x="0" y="5486400"/>
            <a:ext cx="1981200" cy="1371600"/>
          </a:xfrm>
          <a:prstGeom prst="rect">
            <a:avLst/>
          </a:prstGeom>
          <a:noFill/>
          <a:ln w="57150" cmpd="tri">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 name="Picture 3" descr="&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6962" y="1194569"/>
            <a:ext cx="3962400" cy="5663431"/>
          </a:xfrm>
          <a:prstGeom prst="rect">
            <a:avLst/>
          </a:prstGeom>
          <a:ln w="88900" cap="sq" cmpd="thickThin">
            <a:solidFill>
              <a:srgbClr val="FF0000"/>
            </a:solidFill>
            <a:prstDash val="solid"/>
            <a:miter lim="800000"/>
          </a:ln>
          <a:effectLst>
            <a:innerShdw blurRad="76200">
              <a:srgbClr val="000000"/>
            </a:innerShdw>
          </a:effectLst>
        </p:spPr>
      </p:pic>
      <p:sp>
        <p:nvSpPr>
          <p:cNvPr id="35843" name="Text Box 3" descr="&quot;&quot;"/>
          <p:cNvSpPr txBox="1">
            <a:spLocks noChangeArrowheads="1"/>
          </p:cNvSpPr>
          <p:nvPr/>
        </p:nvSpPr>
        <p:spPr bwMode="auto">
          <a:xfrm>
            <a:off x="5501175" y="635334"/>
            <a:ext cx="3505200" cy="379412"/>
          </a:xfrm>
          <a:prstGeom prst="rect">
            <a:avLst/>
          </a:prstGeom>
          <a:solidFill>
            <a:srgbClr val="FFFF00"/>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800" b="1" dirty="0">
                <a:solidFill>
                  <a:schemeClr val="tx2"/>
                </a:solidFill>
                <a:hlinkClick r:id="rId5"/>
              </a:rPr>
              <a:t>http://www.grants.nih.gov/</a:t>
            </a:r>
            <a:endParaRPr lang="en-US" sz="1800" b="1" dirty="0">
              <a:solidFill>
                <a:schemeClr val="tx2"/>
              </a:solidFill>
            </a:endParaRPr>
          </a:p>
        </p:txBody>
      </p:sp>
      <p:sp>
        <p:nvSpPr>
          <p:cNvPr id="6" name="Right Arrow 5" descr="&quot;&quot;"/>
          <p:cNvSpPr/>
          <p:nvPr/>
        </p:nvSpPr>
        <p:spPr>
          <a:xfrm rot="8472502">
            <a:off x="4670061" y="1509792"/>
            <a:ext cx="1179998" cy="4933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descr="&quot;&quot;"/>
          <p:cNvSpPr/>
          <p:nvPr/>
        </p:nvSpPr>
        <p:spPr>
          <a:xfrm rot="8472502">
            <a:off x="4894973" y="2296424"/>
            <a:ext cx="1179998" cy="4933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descr="&quot;&quot;"/>
          <p:cNvSpPr/>
          <p:nvPr/>
        </p:nvSpPr>
        <p:spPr>
          <a:xfrm rot="8472502">
            <a:off x="5129790" y="3668023"/>
            <a:ext cx="1179998" cy="4933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descr="&quot;&quot;"/>
          <p:cNvSpPr/>
          <p:nvPr/>
        </p:nvSpPr>
        <p:spPr>
          <a:xfrm rot="8472502">
            <a:off x="4903802" y="4887224"/>
            <a:ext cx="1179998" cy="4933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9144000" cy="457199"/>
          </a:xfrm>
          <a:solidFill>
            <a:schemeClr val="accent1">
              <a:lumMod val="75000"/>
            </a:schemeClr>
          </a:solidFill>
        </p:spPr>
        <p:txBody>
          <a:bodyPr>
            <a:noAutofit/>
          </a:bodyPr>
          <a:lstStyle/>
          <a:p>
            <a:pPr algn="r"/>
            <a:r>
              <a:rPr lang="en-US" sz="2800" b="1" dirty="0" smtClean="0">
                <a:solidFill>
                  <a:schemeClr val="bg1">
                    <a:lumMod val="95000"/>
                  </a:schemeClr>
                </a:solidFill>
              </a:rPr>
              <a:t>Grants Policy Resources</a:t>
            </a:r>
            <a:endParaRPr lang="en-US" sz="2800" b="1" dirty="0">
              <a:solidFill>
                <a:schemeClr val="bg1">
                  <a:lumMod val="95000"/>
                </a:schemeClr>
              </a:solidFill>
            </a:endParaRPr>
          </a:p>
        </p:txBody>
      </p:sp>
    </p:spTree>
    <p:extLst>
      <p:ext uri="{BB962C8B-B14F-4D97-AF65-F5344CB8AC3E}">
        <p14:creationId xmlns:p14="http://schemas.microsoft.com/office/powerpoint/2010/main" val="27137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0" grpId="0" animBg="1"/>
      <p:bldP spid="10" grpId="1" animBg="1"/>
      <p:bldP spid="11" grpId="0" animBg="1"/>
      <p:bldP spid="11" grpId="1"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on http://grants.nih.gov the global resources section has somewhere to find help, centralized FAQs, and gllossary and acrony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Rectangle 4"/>
          <p:cNvSpPr>
            <a:spLocks noChangeArrowheads="1"/>
          </p:cNvSpPr>
          <p:nvPr/>
        </p:nvSpPr>
        <p:spPr bwMode="auto">
          <a:xfrm>
            <a:off x="6629400" y="4953000"/>
            <a:ext cx="2362200" cy="1828800"/>
          </a:xfrm>
          <a:prstGeom prst="rect">
            <a:avLst/>
          </a:prstGeom>
          <a:noFill/>
          <a:ln w="57150" cmpd="tri">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16" name="Text Box 3"/>
          <p:cNvSpPr txBox="1">
            <a:spLocks noChangeArrowheads="1"/>
          </p:cNvSpPr>
          <p:nvPr/>
        </p:nvSpPr>
        <p:spPr bwMode="auto">
          <a:xfrm>
            <a:off x="6477000" y="762000"/>
            <a:ext cx="2667000" cy="461665"/>
          </a:xfrm>
          <a:prstGeom prst="rect">
            <a:avLst/>
          </a:prstGeom>
          <a:solidFill>
            <a:srgbClr val="FFFF00"/>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b="1" dirty="0" smtClean="0">
                <a:solidFill>
                  <a:schemeClr val="tx2"/>
                </a:solidFill>
              </a:rPr>
              <a:t>grants.nih.gov</a:t>
            </a:r>
            <a:endParaRPr lang="en-US" b="1" dirty="0">
              <a:solidFill>
                <a:schemeClr val="tx2"/>
              </a:solidFill>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5739197"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ight Arrow 5"/>
          <p:cNvSpPr/>
          <p:nvPr/>
        </p:nvSpPr>
        <p:spPr>
          <a:xfrm rot="8472502">
            <a:off x="4596391" y="2620466"/>
            <a:ext cx="1179998" cy="493311"/>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466659"/>
          </a:xfrm>
          <a:solidFill>
            <a:schemeClr val="accent1">
              <a:lumMod val="75000"/>
            </a:schemeClr>
          </a:solidFill>
        </p:spPr>
        <p:txBody>
          <a:bodyPr>
            <a:normAutofit fontScale="90000"/>
          </a:bodyPr>
          <a:lstStyle/>
          <a:p>
            <a:pPr algn="r"/>
            <a:r>
              <a:rPr lang="en-US" sz="3200" b="1" dirty="0" smtClean="0">
                <a:solidFill>
                  <a:schemeClr val="bg1">
                    <a:lumMod val="95000"/>
                  </a:schemeClr>
                </a:solidFill>
              </a:rPr>
              <a:t>Global Resources</a:t>
            </a:r>
            <a:endParaRPr lang="en-US" sz="3200" b="1" dirty="0">
              <a:solidFill>
                <a:schemeClr val="bg1">
                  <a:lumMod val="95000"/>
                </a:schemeClr>
              </a:solidFill>
            </a:endParaRPr>
          </a:p>
        </p:txBody>
      </p:sp>
    </p:spTree>
    <p:extLst>
      <p:ext uri="{BB962C8B-B14F-4D97-AF65-F5344CB8AC3E}">
        <p14:creationId xmlns:p14="http://schemas.microsoft.com/office/powerpoint/2010/main" val="26963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9497"/>
            <a:ext cx="9144000" cy="1143000"/>
          </a:xfrm>
          <a:solidFill>
            <a:schemeClr val="accent1">
              <a:lumMod val="75000"/>
            </a:schemeClr>
          </a:solidFill>
        </p:spPr>
        <p:txBody>
          <a:bodyPr>
            <a:normAutofit/>
          </a:bodyPr>
          <a:lstStyle/>
          <a:p>
            <a:pPr lvl="0" algn="r"/>
            <a:r>
              <a:rPr lang="en-US" sz="3600" b="1" dirty="0" smtClean="0">
                <a:solidFill>
                  <a:schemeClr val="bg1">
                    <a:lumMod val="95000"/>
                  </a:schemeClr>
                </a:solidFill>
              </a:rPr>
              <a:t>Who speaks </a:t>
            </a:r>
            <a:r>
              <a:rPr lang="en-US" sz="3600" b="1" dirty="0" err="1" smtClean="0">
                <a:solidFill>
                  <a:schemeClr val="bg1">
                    <a:lumMod val="95000"/>
                  </a:schemeClr>
                </a:solidFill>
              </a:rPr>
              <a:t>acronymese</a:t>
            </a:r>
            <a:r>
              <a:rPr lang="en-US" sz="3600" b="1" dirty="0" smtClean="0">
                <a:solidFill>
                  <a:schemeClr val="bg1">
                    <a:lumMod val="95000"/>
                  </a:schemeClr>
                </a:solidFill>
              </a:rPr>
              <a:t>?!</a:t>
            </a:r>
            <a:endParaRPr lang="en-US" b="1" dirty="0">
              <a:solidFill>
                <a:schemeClr val="bg1">
                  <a:lumMod val="95000"/>
                </a:schemeClr>
              </a:solidFill>
            </a:endParaRPr>
          </a:p>
        </p:txBody>
      </p:sp>
      <p:sp>
        <p:nvSpPr>
          <p:cNvPr id="37890" name="Rectangle 3"/>
          <p:cNvSpPr>
            <a:spLocks noGrp="1" noChangeArrowheads="1"/>
          </p:cNvSpPr>
          <p:nvPr>
            <p:ph type="body" idx="4294967295"/>
          </p:nvPr>
        </p:nvSpPr>
        <p:spPr>
          <a:xfrm>
            <a:off x="3962400" y="1676400"/>
            <a:ext cx="4876800" cy="4449763"/>
          </a:xfrm>
          <a:prstGeom prst="rect">
            <a:avLst/>
          </a:prstGeom>
        </p:spPr>
        <p:txBody>
          <a:bodyPr/>
          <a:lstStyle/>
          <a:p>
            <a:pPr lvl="2" eaLnBrk="1" hangingPunct="1">
              <a:buFontTx/>
              <a:buNone/>
            </a:pPr>
            <a:endParaRPr lang="en-US" dirty="0">
              <a:solidFill>
                <a:schemeClr val="accent2"/>
              </a:solidFill>
            </a:endParaRPr>
          </a:p>
          <a:p>
            <a:pPr lvl="2" eaLnBrk="1" hangingPunct="1">
              <a:buFontTx/>
              <a:buNone/>
            </a:pPr>
            <a:endParaRPr lang="en-US" sz="2400" i="1" dirty="0" smtClean="0">
              <a:solidFill>
                <a:schemeClr val="accent2"/>
              </a:solidFill>
            </a:endParaRPr>
          </a:p>
          <a:p>
            <a:pPr lvl="2" eaLnBrk="1" hangingPunct="1">
              <a:buFontTx/>
              <a:buNone/>
            </a:pPr>
            <a:r>
              <a:rPr lang="en-US" sz="2400" i="1" dirty="0" smtClean="0"/>
              <a:t>NIH FOAs (RFAs, PAs, PARs) issued by 0ur ICs (NIAID, NCI, NIAAA, NIDA, NCI, NICHD, etc.) for AREA, SBIR and other programs reflect updates to GWAS, multiple PI, EPR and other policies.</a:t>
            </a:r>
          </a:p>
        </p:txBody>
      </p:sp>
      <p:pic>
        <p:nvPicPr>
          <p:cNvPr id="37891" name="Picture 7" descr="graphic of a Life-Preser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447800"/>
            <a:ext cx="342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91433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rot="837356">
            <a:off x="4467237" y="5752773"/>
            <a:ext cx="2257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dirty="0">
                <a:solidFill>
                  <a:srgbClr val="FF0000"/>
                </a:solidFill>
              </a:rPr>
              <a:t>Success rates</a:t>
            </a:r>
          </a:p>
        </p:txBody>
      </p:sp>
      <p:pic>
        <p:nvPicPr>
          <p:cNvPr id="6" name="Picture 5" descr="graphic RePORT opens the black box to award trends, grntees in your area, workforce data, staff contacts, success rates and mo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7870" y="4314037"/>
            <a:ext cx="3185214" cy="233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TextBox 2"/>
          <p:cNvSpPr txBox="1">
            <a:spLocks noChangeArrowheads="1"/>
          </p:cNvSpPr>
          <p:nvPr/>
        </p:nvSpPr>
        <p:spPr bwMode="auto">
          <a:xfrm rot="2699155">
            <a:off x="341546" y="2719266"/>
            <a:ext cx="3466989" cy="79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dirty="0">
                <a:solidFill>
                  <a:srgbClr val="FF0000"/>
                </a:solidFill>
              </a:rPr>
              <a:t>Which ICs fund</a:t>
            </a:r>
          </a:p>
          <a:p>
            <a:r>
              <a:rPr lang="en-US" b="1" dirty="0">
                <a:solidFill>
                  <a:srgbClr val="FF0000"/>
                </a:solidFill>
              </a:rPr>
              <a:t> research  like yours</a:t>
            </a:r>
          </a:p>
        </p:txBody>
      </p:sp>
      <p:sp>
        <p:nvSpPr>
          <p:cNvPr id="8" name="TextBox 3"/>
          <p:cNvSpPr txBox="1">
            <a:spLocks noChangeArrowheads="1"/>
          </p:cNvSpPr>
          <p:nvPr/>
        </p:nvSpPr>
        <p:spPr bwMode="auto">
          <a:xfrm rot="19496135">
            <a:off x="4090310" y="2941509"/>
            <a:ext cx="4272768" cy="43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solidFill>
                  <a:srgbClr val="FF0000"/>
                </a:solidFill>
              </a:rPr>
              <a:t>NIH-funded workforce data</a:t>
            </a:r>
          </a:p>
        </p:txBody>
      </p:sp>
      <p:sp>
        <p:nvSpPr>
          <p:cNvPr id="9" name="TextBox 4"/>
          <p:cNvSpPr txBox="1">
            <a:spLocks noChangeArrowheads="1"/>
          </p:cNvSpPr>
          <p:nvPr/>
        </p:nvSpPr>
        <p:spPr bwMode="auto">
          <a:xfrm rot="18436841">
            <a:off x="3566916" y="2501433"/>
            <a:ext cx="3348776" cy="4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solidFill>
                  <a:srgbClr val="FF0000"/>
                </a:solidFill>
              </a:rPr>
              <a:t>Potential collaborators</a:t>
            </a:r>
          </a:p>
        </p:txBody>
      </p:sp>
      <p:sp>
        <p:nvSpPr>
          <p:cNvPr id="10" name="TextBox 5"/>
          <p:cNvSpPr txBox="1">
            <a:spLocks noChangeArrowheads="1"/>
          </p:cNvSpPr>
          <p:nvPr/>
        </p:nvSpPr>
        <p:spPr bwMode="auto">
          <a:xfrm rot="20816034">
            <a:off x="4737899" y="4593976"/>
            <a:ext cx="4061847" cy="4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dirty="0">
                <a:solidFill>
                  <a:srgbClr val="FF0000"/>
                </a:solidFill>
              </a:rPr>
              <a:t>NIH grantees in your area</a:t>
            </a:r>
          </a:p>
        </p:txBody>
      </p:sp>
      <p:sp>
        <p:nvSpPr>
          <p:cNvPr id="11" name="TextBox 7"/>
          <p:cNvSpPr txBox="1">
            <a:spLocks noChangeArrowheads="1"/>
          </p:cNvSpPr>
          <p:nvPr/>
        </p:nvSpPr>
        <p:spPr bwMode="auto">
          <a:xfrm rot="3384380">
            <a:off x="1648123" y="2321625"/>
            <a:ext cx="3020701" cy="86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solidFill>
                  <a:srgbClr val="FF0000"/>
                </a:solidFill>
              </a:rPr>
              <a:t>Organizational</a:t>
            </a:r>
          </a:p>
          <a:p>
            <a:r>
              <a:rPr lang="en-US" b="1">
                <a:solidFill>
                  <a:srgbClr val="FF0000"/>
                </a:solidFill>
              </a:rPr>
              <a:t> funding information</a:t>
            </a:r>
          </a:p>
        </p:txBody>
      </p:sp>
      <p:sp>
        <p:nvSpPr>
          <p:cNvPr id="12" name="TextBox 8"/>
          <p:cNvSpPr txBox="1">
            <a:spLocks noChangeArrowheads="1"/>
          </p:cNvSpPr>
          <p:nvPr/>
        </p:nvSpPr>
        <p:spPr bwMode="auto">
          <a:xfrm rot="1678940">
            <a:off x="188562" y="3379951"/>
            <a:ext cx="1257277" cy="79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dirty="0">
                <a:solidFill>
                  <a:srgbClr val="FF0000"/>
                </a:solidFill>
              </a:rPr>
              <a:t>Award</a:t>
            </a:r>
          </a:p>
          <a:p>
            <a:r>
              <a:rPr lang="en-US" b="1" dirty="0">
                <a:solidFill>
                  <a:srgbClr val="FF0000"/>
                </a:solidFill>
              </a:rPr>
              <a:t> trends</a:t>
            </a:r>
          </a:p>
        </p:txBody>
      </p:sp>
      <p:sp>
        <p:nvSpPr>
          <p:cNvPr id="13" name="TextBox 3"/>
          <p:cNvSpPr txBox="1">
            <a:spLocks noChangeArrowheads="1"/>
          </p:cNvSpPr>
          <p:nvPr/>
        </p:nvSpPr>
        <p:spPr bwMode="auto">
          <a:xfrm rot="20104604">
            <a:off x="4701647" y="3921196"/>
            <a:ext cx="2908381" cy="43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r>
              <a:rPr lang="en-US" b="1">
                <a:solidFill>
                  <a:srgbClr val="FF0000"/>
                </a:solidFill>
              </a:rPr>
              <a:t>NIH staff contacts</a:t>
            </a:r>
          </a:p>
        </p:txBody>
      </p:sp>
      <p:sp>
        <p:nvSpPr>
          <p:cNvPr id="4" name="Title 3"/>
          <p:cNvSpPr>
            <a:spLocks noGrp="1"/>
          </p:cNvSpPr>
          <p:nvPr>
            <p:ph type="title"/>
          </p:nvPr>
        </p:nvSpPr>
        <p:spPr>
          <a:xfrm>
            <a:off x="0" y="0"/>
            <a:ext cx="9144000" cy="838200"/>
          </a:xfrm>
          <a:solidFill>
            <a:schemeClr val="accent1">
              <a:lumMod val="75000"/>
            </a:schemeClr>
          </a:solidFill>
        </p:spPr>
        <p:txBody>
          <a:bodyPr>
            <a:normAutofit/>
          </a:bodyPr>
          <a:lstStyle/>
          <a:p>
            <a:pPr lvl="0" algn="r"/>
            <a:r>
              <a:rPr lang="en-US" sz="3600" b="1" dirty="0" smtClean="0">
                <a:solidFill>
                  <a:schemeClr val="bg1">
                    <a:lumMod val="95000"/>
                  </a:schemeClr>
                </a:solidFill>
              </a:rPr>
              <a:t>How to Get the NIH Funding Facts</a:t>
            </a:r>
            <a:endParaRPr lang="en-US" b="1" dirty="0">
              <a:solidFill>
                <a:schemeClr val="bg1">
                  <a:lumMod val="95000"/>
                </a:schemeClr>
              </a:solidFill>
            </a:endParaRPr>
          </a:p>
        </p:txBody>
      </p:sp>
    </p:spTree>
    <p:extLst>
      <p:ext uri="{BB962C8B-B14F-4D97-AF65-F5344CB8AC3E}">
        <p14:creationId xmlns:p14="http://schemas.microsoft.com/office/powerpoint/2010/main" val="2607896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title"/>
          </p:nvPr>
        </p:nvSpPr>
        <p:spPr>
          <a:xfrm>
            <a:off x="152400" y="152400"/>
            <a:ext cx="8839200" cy="1066800"/>
          </a:xfrm>
        </p:spPr>
        <p:txBody>
          <a:bodyPr/>
          <a:lstStyle/>
          <a:p>
            <a:pPr algn="r" eaLnBrk="1" hangingPunct="1"/>
            <a:r>
              <a:rPr lang="en-US" dirty="0" smtClean="0">
                <a:latin typeface="+mj-lt"/>
                <a:ea typeface="ＭＳ Ｐゴシック" pitchFamily="34" charset="-128"/>
              </a:rPr>
              <a:t>Presenter</a:t>
            </a:r>
            <a:r>
              <a:rPr lang="en-US" dirty="0" smtClean="0">
                <a:ea typeface="ＭＳ Ｐゴシック" pitchFamily="34" charset="-128"/>
              </a:rPr>
              <a:t> </a:t>
            </a:r>
          </a:p>
        </p:txBody>
      </p:sp>
      <p:sp>
        <p:nvSpPr>
          <p:cNvPr id="43011" name="Rectangle 2"/>
          <p:cNvSpPr>
            <a:spLocks noGrp="1" noChangeArrowheads="1"/>
          </p:cNvSpPr>
          <p:nvPr>
            <p:ph idx="1"/>
          </p:nvPr>
        </p:nvSpPr>
        <p:spPr>
          <a:xfrm>
            <a:off x="152400" y="1524000"/>
            <a:ext cx="8915400" cy="4572000"/>
          </a:xfrm>
        </p:spPr>
        <p:txBody>
          <a:bodyPr/>
          <a:lstStyle/>
          <a:p>
            <a:pPr marL="174625" indent="630238" algn="ctr" eaLnBrk="1" hangingPunct="1">
              <a:lnSpc>
                <a:spcPct val="80000"/>
              </a:lnSpc>
              <a:buFontTx/>
              <a:buNone/>
            </a:pPr>
            <a:endParaRPr lang="en-US" b="1" dirty="0" smtClean="0">
              <a:ea typeface="ＭＳ Ｐゴシック" pitchFamily="34" charset="-128"/>
            </a:endParaRPr>
          </a:p>
          <a:p>
            <a:pPr marL="174625" indent="630238" algn="ctr" eaLnBrk="1" hangingPunct="1">
              <a:lnSpc>
                <a:spcPct val="80000"/>
              </a:lnSpc>
              <a:buFontTx/>
              <a:buNone/>
            </a:pPr>
            <a:endParaRPr lang="en-US" b="1" dirty="0">
              <a:ea typeface="ＭＳ Ｐゴシック" pitchFamily="34" charset="-128"/>
            </a:endParaRPr>
          </a:p>
          <a:p>
            <a:pPr marL="174625" indent="630238" eaLnBrk="1" hangingPunct="1">
              <a:lnSpc>
                <a:spcPct val="80000"/>
              </a:lnSpc>
              <a:buFontTx/>
              <a:buNone/>
            </a:pPr>
            <a:r>
              <a:rPr lang="en-US" b="1" dirty="0" smtClean="0">
                <a:ea typeface="ＭＳ Ｐゴシック" pitchFamily="34" charset="-128"/>
              </a:rPr>
              <a:t>	Denise Russo, PhD      </a:t>
            </a:r>
          </a:p>
          <a:p>
            <a:pPr marL="174625" indent="630238" eaLnBrk="1" hangingPunct="1">
              <a:lnSpc>
                <a:spcPct val="80000"/>
              </a:lnSpc>
              <a:buFontTx/>
              <a:buNone/>
            </a:pPr>
            <a:endParaRPr lang="en-US" sz="2400" dirty="0" smtClean="0"/>
          </a:p>
          <a:p>
            <a:pPr marL="174625" indent="630238" eaLnBrk="1" hangingPunct="1">
              <a:lnSpc>
                <a:spcPct val="80000"/>
              </a:lnSpc>
              <a:buFontTx/>
              <a:buNone/>
            </a:pPr>
            <a:r>
              <a:rPr lang="en-US" sz="2400" dirty="0" smtClean="0"/>
              <a:t>	Deputy, Maternal &amp; Pediatric </a:t>
            </a:r>
            <a:r>
              <a:rPr lang="en-US" sz="2400" dirty="0"/>
              <a:t>Infectious Disease Branch </a:t>
            </a:r>
            <a:br>
              <a:rPr lang="en-US" sz="2400" dirty="0"/>
            </a:br>
            <a:r>
              <a:rPr lang="en-US" sz="2400" dirty="0" smtClean="0"/>
              <a:t>	</a:t>
            </a:r>
            <a:r>
              <a:rPr lang="en-US" sz="2400" i="1" dirty="0" smtClean="0"/>
              <a:t>EKSNICHD/NIH</a:t>
            </a:r>
            <a:r>
              <a:rPr lang="en-US" sz="2400" dirty="0" smtClean="0"/>
              <a:t> </a:t>
            </a:r>
            <a:r>
              <a:rPr lang="en-US" sz="2400" dirty="0"/>
              <a:t/>
            </a:r>
            <a:br>
              <a:rPr lang="en-US" sz="2400" dirty="0"/>
            </a:br>
            <a:r>
              <a:rPr lang="en-US" sz="2400" dirty="0" smtClean="0"/>
              <a:t>	6100 </a:t>
            </a:r>
            <a:r>
              <a:rPr lang="en-US" sz="2400" dirty="0"/>
              <a:t>Executive Boulevard, Room 4B11E </a:t>
            </a:r>
            <a:br>
              <a:rPr lang="en-US" sz="2400" dirty="0"/>
            </a:br>
            <a:r>
              <a:rPr lang="en-US" sz="2400" dirty="0" smtClean="0"/>
              <a:t>	Rockville</a:t>
            </a:r>
            <a:r>
              <a:rPr lang="en-US" sz="2400" dirty="0"/>
              <a:t>, MD 20852 </a:t>
            </a:r>
            <a:br>
              <a:rPr lang="en-US" sz="2400" dirty="0"/>
            </a:br>
            <a:r>
              <a:rPr lang="en-US" sz="2400" dirty="0" smtClean="0"/>
              <a:t>	Telephone</a:t>
            </a:r>
            <a:r>
              <a:rPr lang="en-US" sz="2400" dirty="0"/>
              <a:t>:  301-435-6871 </a:t>
            </a:r>
            <a:br>
              <a:rPr lang="en-US" sz="2400" dirty="0"/>
            </a:br>
            <a:r>
              <a:rPr lang="en-US" sz="2400" dirty="0" smtClean="0"/>
              <a:t>	Fax</a:t>
            </a:r>
            <a:r>
              <a:rPr lang="en-US" sz="2400" dirty="0"/>
              <a:t>:  301-496-8678 </a:t>
            </a:r>
            <a:br>
              <a:rPr lang="en-US" sz="2400" dirty="0"/>
            </a:br>
            <a:r>
              <a:rPr lang="en-US" sz="2400" dirty="0" smtClean="0"/>
              <a:t>	Email</a:t>
            </a:r>
            <a:r>
              <a:rPr lang="en-US" sz="2400" dirty="0"/>
              <a:t>:  </a:t>
            </a:r>
            <a:r>
              <a:rPr lang="en-US" sz="2400" u="sng" dirty="0">
                <a:hlinkClick r:id="rId3"/>
              </a:rPr>
              <a:t>drusso1@mail.nih.gov</a:t>
            </a:r>
            <a:endParaRPr lang="en-US" sz="2400" dirty="0"/>
          </a:p>
          <a:p>
            <a:pPr marL="1828800" lvl="1" indent="-280988" algn="ctr" eaLnBrk="1" hangingPunct="1">
              <a:lnSpc>
                <a:spcPct val="80000"/>
              </a:lnSpc>
              <a:buFontTx/>
              <a:buNone/>
            </a:pPr>
            <a:endParaRPr lang="en-US" sz="2400" dirty="0" smtClean="0">
              <a:ea typeface="ＭＳ Ｐゴシック" pitchFamily="34" charset="-128"/>
            </a:endParaRPr>
          </a:p>
          <a:p>
            <a:pPr marL="174625" indent="630238" eaLnBrk="1" hangingPunct="1">
              <a:lnSpc>
                <a:spcPct val="80000"/>
              </a:lnSpc>
              <a:buFontTx/>
              <a:buNone/>
            </a:pPr>
            <a:endParaRPr lang="en-US" sz="2400" dirty="0" smtClean="0">
              <a:solidFill>
                <a:srgbClr val="008000"/>
              </a:solidFill>
              <a:ea typeface="ＭＳ Ｐゴシック" pitchFamily="34" charset="-128"/>
            </a:endParaRPr>
          </a:p>
          <a:p>
            <a:pPr marL="174625" indent="630238" eaLnBrk="1" hangingPunct="1">
              <a:lnSpc>
                <a:spcPct val="80000"/>
              </a:lnSpc>
              <a:buFontTx/>
              <a:buNone/>
            </a:pPr>
            <a:endParaRPr lang="en-US" sz="600" dirty="0" smtClean="0">
              <a:ea typeface="ＭＳ Ｐゴシック" pitchFamily="34" charset="-128"/>
            </a:endParaRPr>
          </a:p>
        </p:txBody>
      </p:sp>
    </p:spTree>
    <p:extLst>
      <p:ext uri="{BB962C8B-B14F-4D97-AF65-F5344CB8AC3E}">
        <p14:creationId xmlns:p14="http://schemas.microsoft.com/office/powerpoint/2010/main" val="3846222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400" y="76200"/>
            <a:ext cx="8966200" cy="1066800"/>
          </a:xfrm>
        </p:spPr>
        <p:txBody>
          <a:bodyPr/>
          <a:lstStyle/>
          <a:p>
            <a:pPr algn="r" eaLnBrk="1" hangingPunct="1"/>
            <a:r>
              <a:rPr lang="en-US" sz="2800" b="1" dirty="0" smtClean="0">
                <a:ea typeface="ＭＳ Ｐゴシック" pitchFamily="34" charset="-128"/>
              </a:rPr>
              <a:t/>
            </a:r>
            <a:br>
              <a:rPr lang="en-US" sz="2800" b="1" dirty="0" smtClean="0">
                <a:ea typeface="ＭＳ Ｐゴシック" pitchFamily="34" charset="-128"/>
              </a:rPr>
            </a:br>
            <a:r>
              <a:rPr lang="en-US" sz="3600" b="1" dirty="0" smtClean="0">
                <a:ea typeface="ＭＳ Ｐゴシック" pitchFamily="34" charset="-128"/>
              </a:rPr>
              <a:t>United States Discretionary Budget Authority 2014 $1.38 Trillion</a:t>
            </a:r>
            <a:br>
              <a:rPr lang="en-US" sz="3600" b="1" dirty="0" smtClean="0">
                <a:ea typeface="ＭＳ Ｐゴシック" pitchFamily="34" charset="-128"/>
              </a:rPr>
            </a:br>
            <a:endParaRPr lang="en-US" sz="3600" b="1" dirty="0" smtClean="0">
              <a:ea typeface="ＭＳ Ｐゴシック" pitchFamily="34" charset="-128"/>
            </a:endParaRPr>
          </a:p>
        </p:txBody>
      </p:sp>
      <p:graphicFrame>
        <p:nvGraphicFramePr>
          <p:cNvPr id="56323" name="Object 2"/>
          <p:cNvGraphicFramePr>
            <a:graphicFrameLocks noGrp="1" noChangeAspect="1"/>
          </p:cNvGraphicFramePr>
          <p:nvPr>
            <p:ph type="chart" idx="1"/>
            <p:extLst/>
          </p:nvPr>
        </p:nvGraphicFramePr>
        <p:xfrm>
          <a:off x="152400" y="1219199"/>
          <a:ext cx="8915400" cy="5105401"/>
        </p:xfrm>
        <a:graphic>
          <a:graphicData uri="http://schemas.openxmlformats.org/presentationml/2006/ole">
            <mc:AlternateContent xmlns:mc="http://schemas.openxmlformats.org/markup-compatibility/2006">
              <mc:Choice xmlns:v="urn:schemas-microsoft-com:vml" Requires="v">
                <p:oleObj spid="_x0000_s1029" r:id="rId4" imgW="8486367" imgH="5657578" progId="Excel.Chart.8">
                  <p:embed/>
                </p:oleObj>
              </mc:Choice>
              <mc:Fallback>
                <p:oleObj r:id="rId4" imgW="8486367" imgH="5657578" progId="Excel.Char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199"/>
                        <a:ext cx="8915400" cy="510540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169903425"/>
      </p:ext>
    </p:extLst>
  </p:cSld>
  <p:clrMapOvr>
    <a:masterClrMapping/>
  </p:clrMapOvr>
  <p:transition>
    <p:wipe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of http://grants.nih.gov highlighting the RePORT bo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85880" cy="6019800"/>
          </a:xfrm>
          <a:prstGeom prst="rect">
            <a:avLst/>
          </a:prstGeom>
        </p:spPr>
      </p:pic>
      <p:pic>
        <p:nvPicPr>
          <p:cNvPr id="2" name="Picture 1" descr="&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8" y="700258"/>
            <a:ext cx="7071851" cy="3490742"/>
          </a:xfrm>
          <a:prstGeom prst="rect">
            <a:avLst/>
          </a:prstGeom>
          <a:ln w="88900" cap="sq" cmpd="thickThin">
            <a:solidFill>
              <a:srgbClr val="FF0000"/>
            </a:solidFill>
            <a:prstDash val="solid"/>
            <a:miter lim="800000"/>
          </a:ln>
          <a:effectLst>
            <a:innerShdw blurRad="76200">
              <a:srgbClr val="000000"/>
            </a:innerShdw>
          </a:effectLst>
        </p:spPr>
      </p:pic>
      <p:sp>
        <p:nvSpPr>
          <p:cNvPr id="3" name="Rectangle 2" descr="&quot;&quot;"/>
          <p:cNvSpPr/>
          <p:nvPr/>
        </p:nvSpPr>
        <p:spPr>
          <a:xfrm>
            <a:off x="1995948" y="4267200"/>
            <a:ext cx="4343400" cy="162384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0000"/>
                </a:solidFill>
              </a:ln>
            </a:endParaRPr>
          </a:p>
        </p:txBody>
      </p:sp>
      <p:sp>
        <p:nvSpPr>
          <p:cNvPr id="9" name="Down Arrow 8" descr="&quot;&quot;"/>
          <p:cNvSpPr>
            <a:spLocks noChangeArrowheads="1"/>
          </p:cNvSpPr>
          <p:nvPr/>
        </p:nvSpPr>
        <p:spPr bwMode="auto">
          <a:xfrm rot="18660047">
            <a:off x="723285" y="1269407"/>
            <a:ext cx="631984" cy="993146"/>
          </a:xfrm>
          <a:prstGeom prst="downArrow">
            <a:avLst>
              <a:gd name="adj1" fmla="val 50000"/>
              <a:gd name="adj2" fmla="val 50048"/>
            </a:avLst>
          </a:prstGeom>
          <a:solidFill>
            <a:srgbClr val="FF0000"/>
          </a:solidFill>
          <a:ln w="12700" algn="ctr">
            <a:solidFill>
              <a:schemeClr val="tx1"/>
            </a:solidFill>
            <a:round/>
            <a:headEnd type="none" w="sm" len="sm"/>
            <a:tailEnd type="none" w="sm" len="sm"/>
          </a:ln>
        </p:spPr>
        <p:txBody>
          <a:bodyPr/>
          <a:lstStyle/>
          <a:p>
            <a:endParaRPr lang="en-US"/>
          </a:p>
        </p:txBody>
      </p:sp>
      <p:sp>
        <p:nvSpPr>
          <p:cNvPr id="57347" name="Text Box 3" descr="&quot;&quot;"/>
          <p:cNvSpPr txBox="1">
            <a:spLocks noChangeArrowheads="1"/>
          </p:cNvSpPr>
          <p:nvPr/>
        </p:nvSpPr>
        <p:spPr bwMode="auto">
          <a:xfrm>
            <a:off x="5867400" y="2503572"/>
            <a:ext cx="3080657" cy="379413"/>
          </a:xfrm>
          <a:prstGeom prst="rect">
            <a:avLst/>
          </a:prstGeom>
          <a:solidFill>
            <a:srgbClr val="FFFF00"/>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800" b="1" dirty="0" smtClean="0">
                <a:solidFill>
                  <a:schemeClr val="tx2"/>
                </a:solidFill>
                <a:hlinkClick r:id="rId5"/>
              </a:rPr>
              <a:t>www.grants.nih.gov</a:t>
            </a:r>
            <a:r>
              <a:rPr lang="en-US" sz="1800" b="1" dirty="0">
                <a:solidFill>
                  <a:schemeClr val="tx2"/>
                </a:solidFill>
                <a:hlinkClick r:id="rId5"/>
              </a:rPr>
              <a:t>/</a:t>
            </a:r>
            <a:endParaRPr lang="en-US" sz="1800" b="1" dirty="0">
              <a:solidFill>
                <a:schemeClr val="tx2"/>
              </a:solidFill>
            </a:endParaRPr>
          </a:p>
        </p:txBody>
      </p:sp>
      <p:sp>
        <p:nvSpPr>
          <p:cNvPr id="4" name="Title 3"/>
          <p:cNvSpPr>
            <a:spLocks noGrp="1"/>
          </p:cNvSpPr>
          <p:nvPr>
            <p:ph type="title"/>
          </p:nvPr>
        </p:nvSpPr>
        <p:spPr>
          <a:xfrm>
            <a:off x="0" y="0"/>
            <a:ext cx="9144000" cy="648493"/>
          </a:xfrm>
          <a:solidFill>
            <a:schemeClr val="accent1">
              <a:lumMod val="75000"/>
            </a:schemeClr>
          </a:solidFill>
        </p:spPr>
        <p:txBody>
          <a:bodyPr>
            <a:noAutofit/>
          </a:bodyPr>
          <a:lstStyle/>
          <a:p>
            <a:pPr algn="r"/>
            <a:r>
              <a:rPr lang="en-US" sz="3200" b="1" dirty="0" smtClean="0">
                <a:solidFill>
                  <a:schemeClr val="bg1">
                    <a:lumMod val="95000"/>
                  </a:schemeClr>
                </a:solidFill>
              </a:rPr>
              <a:t>Finding a </a:t>
            </a:r>
            <a:r>
              <a:rPr lang="en-US" sz="3200" b="1" dirty="0" err="1" smtClean="0">
                <a:solidFill>
                  <a:schemeClr val="bg1">
                    <a:lumMod val="95000"/>
                  </a:schemeClr>
                </a:solidFill>
              </a:rPr>
              <a:t>RePORT</a:t>
            </a:r>
            <a:endParaRPr lang="en-US" sz="3200" b="1" dirty="0">
              <a:solidFill>
                <a:schemeClr val="bg1">
                  <a:lumMod val="95000"/>
                </a:schemeClr>
              </a:solidFill>
            </a:endParaRPr>
          </a:p>
        </p:txBody>
      </p:sp>
    </p:spTree>
    <p:extLst>
      <p:ext uri="{BB962C8B-B14F-4D97-AF65-F5344CB8AC3E}">
        <p14:creationId xmlns:p14="http://schemas.microsoft.com/office/powerpoint/2010/main" val="71471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creenshot of report.nih.go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58760"/>
            <a:ext cx="9144000" cy="619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0" y="0"/>
            <a:ext cx="9144000" cy="609600"/>
          </a:xfrm>
          <a:solidFill>
            <a:schemeClr val="accent1">
              <a:lumMod val="75000"/>
            </a:schemeClr>
          </a:solidFill>
        </p:spPr>
        <p:txBody>
          <a:bodyPr>
            <a:normAutofit/>
          </a:bodyPr>
          <a:lstStyle/>
          <a:p>
            <a:pPr algn="r"/>
            <a:r>
              <a:rPr lang="en-US" sz="3200" b="1" dirty="0" smtClean="0">
                <a:solidFill>
                  <a:schemeClr val="bg1">
                    <a:lumMod val="95000"/>
                  </a:schemeClr>
                </a:solidFill>
              </a:rPr>
              <a:t>Report Website</a:t>
            </a:r>
            <a:endParaRPr lang="en-US" sz="3200" b="1" dirty="0">
              <a:solidFill>
                <a:schemeClr val="bg1">
                  <a:lumMod val="95000"/>
                </a:schemeClr>
              </a:solidFill>
            </a:endParaRPr>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201</a:t>
            </a:fld>
            <a:endParaRPr lang="en-US" dirty="0"/>
          </a:p>
        </p:txBody>
      </p:sp>
      <p:sp>
        <p:nvSpPr>
          <p:cNvPr id="6" name="Text Box 3" descr="&quot;&quot;"/>
          <p:cNvSpPr txBox="1">
            <a:spLocks noChangeArrowheads="1"/>
          </p:cNvSpPr>
          <p:nvPr/>
        </p:nvSpPr>
        <p:spPr bwMode="auto">
          <a:xfrm>
            <a:off x="5029200" y="1676400"/>
            <a:ext cx="3810000" cy="523220"/>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2800" b="1" dirty="0" smtClean="0">
                <a:solidFill>
                  <a:schemeClr val="tx2"/>
                </a:solidFill>
              </a:rPr>
              <a:t>RePORT.nih.gov</a:t>
            </a:r>
            <a:endParaRPr lang="en-US" sz="2800" b="1" dirty="0">
              <a:solidFill>
                <a:schemeClr val="tx2"/>
              </a:solidFill>
            </a:endParaRPr>
          </a:p>
        </p:txBody>
      </p:sp>
    </p:spTree>
    <p:extLst>
      <p:ext uri="{BB962C8B-B14F-4D97-AF65-F5344CB8AC3E}">
        <p14:creationId xmlns:p14="http://schemas.microsoft.com/office/powerpoint/2010/main" val="195222975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change_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76400"/>
            <a:ext cx="7162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533400" y="14478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2800" dirty="0">
              <a:solidFill>
                <a:srgbClr val="008000"/>
              </a:solidFill>
            </a:endParaRPr>
          </a:p>
        </p:txBody>
      </p:sp>
      <p:sp>
        <p:nvSpPr>
          <p:cNvPr id="2" name="Title 1"/>
          <p:cNvSpPr>
            <a:spLocks noGrp="1"/>
          </p:cNvSpPr>
          <p:nvPr>
            <p:ph type="title"/>
          </p:nvPr>
        </p:nvSpPr>
        <p:spPr>
          <a:xfrm>
            <a:off x="0" y="0"/>
            <a:ext cx="9220200" cy="758825"/>
          </a:xfrm>
          <a:solidFill>
            <a:schemeClr val="accent1">
              <a:lumMod val="75000"/>
            </a:schemeClr>
          </a:solidFill>
        </p:spPr>
        <p:txBody>
          <a:bodyPr>
            <a:normAutofit fontScale="90000"/>
          </a:bodyPr>
          <a:lstStyle/>
          <a:p>
            <a:pPr marL="273050" lvl="0" indent="-273050" algn="r">
              <a:spcBef>
                <a:spcPct val="20000"/>
              </a:spcBef>
            </a:pPr>
            <a:r>
              <a:rPr lang="en-US" sz="3600" b="1" dirty="0" smtClean="0">
                <a:solidFill>
                  <a:schemeClr val="bg1">
                    <a:lumMod val="95000"/>
                  </a:schemeClr>
                </a:solidFill>
              </a:rPr>
              <a:t>Be Aware Of The Ever Changing NIH Environment</a:t>
            </a:r>
            <a:endParaRPr lang="en-US" sz="3600" b="1" dirty="0">
              <a:solidFill>
                <a:schemeClr val="bg1">
                  <a:lumMod val="95000"/>
                </a:schemeClr>
              </a:solidFill>
            </a:endParaRPr>
          </a:p>
        </p:txBody>
      </p:sp>
    </p:spTree>
    <p:extLst>
      <p:ext uri="{BB962C8B-B14F-4D97-AF65-F5344CB8AC3E}">
        <p14:creationId xmlns:p14="http://schemas.microsoft.com/office/powerpoint/2010/main" val="1840195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reenshot of http://grants.nih.gov highlighting right hand column with blog, new and events, social media and m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9601"/>
            <a:ext cx="9143999" cy="6248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7" name="Rectangle 4" descr="&quot;&quot;"/>
          <p:cNvSpPr>
            <a:spLocks noChangeArrowheads="1"/>
          </p:cNvSpPr>
          <p:nvPr/>
        </p:nvSpPr>
        <p:spPr bwMode="auto">
          <a:xfrm>
            <a:off x="6705600" y="1143000"/>
            <a:ext cx="2362200" cy="4419600"/>
          </a:xfrm>
          <a:prstGeom prst="rect">
            <a:avLst/>
          </a:prstGeom>
          <a:noFill/>
          <a:ln w="57150" cmpd="tri">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88" name="Text Box 3" descr="&quot;&quot;"/>
          <p:cNvSpPr txBox="1">
            <a:spLocks noChangeArrowheads="1"/>
          </p:cNvSpPr>
          <p:nvPr/>
        </p:nvSpPr>
        <p:spPr bwMode="auto">
          <a:xfrm>
            <a:off x="0" y="1524000"/>
            <a:ext cx="3084593" cy="830997"/>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b="1" dirty="0" smtClean="0">
                <a:solidFill>
                  <a:schemeClr val="tx2"/>
                </a:solidFill>
              </a:rPr>
              <a:t>Get Connected @ grants.nih.gov</a:t>
            </a:r>
            <a:endParaRPr lang="en-US" b="1" dirty="0">
              <a:solidFill>
                <a:schemeClr val="tx2"/>
              </a:solidFill>
            </a:endParaRPr>
          </a:p>
        </p:txBody>
      </p:sp>
      <p:pic>
        <p:nvPicPr>
          <p:cNvPr id="4100" name="Picture 4" descr="&quo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987432"/>
            <a:ext cx="3252787" cy="5870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0" y="0"/>
            <a:ext cx="9180871" cy="628110"/>
          </a:xfrm>
          <a:solidFill>
            <a:schemeClr val="accent1">
              <a:lumMod val="75000"/>
            </a:schemeClr>
          </a:solidFill>
        </p:spPr>
        <p:txBody>
          <a:bodyPr>
            <a:normAutofit/>
          </a:bodyPr>
          <a:lstStyle/>
          <a:p>
            <a:pPr algn="r"/>
            <a:r>
              <a:rPr lang="en-US" sz="3200" b="1" dirty="0" smtClean="0">
                <a:solidFill>
                  <a:schemeClr val="bg1">
                    <a:lumMod val="95000"/>
                  </a:schemeClr>
                </a:solidFill>
              </a:rPr>
              <a:t>Get Connected @ Grants.nih.gov</a:t>
            </a:r>
            <a:endParaRPr lang="en-US" sz="3200" b="1" dirty="0">
              <a:solidFill>
                <a:schemeClr val="bg1">
                  <a:lumMod val="95000"/>
                </a:schemeClr>
              </a:solidFill>
            </a:endParaRPr>
          </a:p>
        </p:txBody>
      </p:sp>
    </p:spTree>
    <p:extLst>
      <p:ext uri="{BB962C8B-B14F-4D97-AF65-F5344CB8AC3E}">
        <p14:creationId xmlns:p14="http://schemas.microsoft.com/office/powerpoint/2010/main" val="10953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ubscribe to the monthly Nexus for a summary of NIH grant happenings, resources, events.&#10;Join the discussion on the Rock Talk blog!  http://nexus.od.nih.gov&#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Text Box 5" descr="&quot;&quot;"/>
          <p:cNvSpPr txBox="1">
            <a:spLocks noChangeArrowheads="1"/>
          </p:cNvSpPr>
          <p:nvPr/>
        </p:nvSpPr>
        <p:spPr bwMode="auto">
          <a:xfrm>
            <a:off x="936523" y="4572000"/>
            <a:ext cx="3352800" cy="469900"/>
          </a:xfrm>
          <a:prstGeom prst="rect">
            <a:avLst/>
          </a:prstGeom>
          <a:solidFill>
            <a:srgbClr val="FFFF99"/>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dirty="0"/>
              <a:t>http://</a:t>
            </a:r>
            <a:r>
              <a:rPr lang="en-US" dirty="0" smtClean="0"/>
              <a:t>nexus.od.nih.gov</a:t>
            </a:r>
            <a:endParaRPr lang="en-US" dirty="0"/>
          </a:p>
        </p:txBody>
      </p:sp>
      <p:sp>
        <p:nvSpPr>
          <p:cNvPr id="43012" name="Text Box 5" descr="&quot;&quot;"/>
          <p:cNvSpPr txBox="1">
            <a:spLocks noChangeArrowheads="1"/>
          </p:cNvSpPr>
          <p:nvPr/>
        </p:nvSpPr>
        <p:spPr bwMode="auto">
          <a:xfrm>
            <a:off x="4648200" y="3429000"/>
            <a:ext cx="3886200" cy="2514600"/>
          </a:xfrm>
          <a:prstGeom prst="rect">
            <a:avLst/>
          </a:prstGeom>
          <a:solidFill>
            <a:srgbClr val="FFFF99"/>
          </a:solidFill>
          <a:ln w="12700">
            <a:solidFill>
              <a:schemeClr val="tx2"/>
            </a:solidFill>
            <a:miter lim="800000"/>
            <a:headEnd type="none" w="sm" len="sm"/>
            <a:tailEnd type="none" w="sm" len="sm"/>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dirty="0"/>
              <a:t>Subscribe to the monthly Nexus for a summary of NIH grant happenings, resources, events.</a:t>
            </a:r>
          </a:p>
          <a:p>
            <a:pPr algn="ctr">
              <a:spcBef>
                <a:spcPct val="50000"/>
              </a:spcBef>
            </a:pPr>
            <a:r>
              <a:rPr lang="en-US" b="1" dirty="0">
                <a:solidFill>
                  <a:srgbClr val="FF0000"/>
                </a:solidFill>
              </a:rPr>
              <a:t>Join the discussion on the Rock Talk blog!</a:t>
            </a:r>
          </a:p>
          <a:p>
            <a:pPr algn="ctr">
              <a:spcBef>
                <a:spcPct val="50000"/>
              </a:spcBef>
            </a:pPr>
            <a:endParaRPr lang="en-US" dirty="0"/>
          </a:p>
          <a:p>
            <a:pPr algn="ctr">
              <a:spcBef>
                <a:spcPct val="50000"/>
              </a:spcBef>
            </a:pPr>
            <a:endParaRPr lang="en-US" dirty="0"/>
          </a:p>
          <a:p>
            <a:pPr algn="ctr">
              <a:spcBef>
                <a:spcPct val="50000"/>
              </a:spcBef>
            </a:pPr>
            <a:r>
              <a:rPr lang="en-US" dirty="0"/>
              <a:t> </a:t>
            </a:r>
          </a:p>
        </p:txBody>
      </p:sp>
      <p:sp>
        <p:nvSpPr>
          <p:cNvPr id="3" name="Title 2"/>
          <p:cNvSpPr>
            <a:spLocks noGrp="1"/>
          </p:cNvSpPr>
          <p:nvPr>
            <p:ph type="title"/>
          </p:nvPr>
        </p:nvSpPr>
        <p:spPr>
          <a:xfrm>
            <a:off x="0" y="0"/>
            <a:ext cx="9144000" cy="629265"/>
          </a:xfrm>
          <a:solidFill>
            <a:schemeClr val="accent1">
              <a:lumMod val="75000"/>
            </a:schemeClr>
          </a:solidFill>
        </p:spPr>
        <p:txBody>
          <a:bodyPr>
            <a:normAutofit/>
          </a:bodyPr>
          <a:lstStyle/>
          <a:p>
            <a:pPr algn="r"/>
            <a:r>
              <a:rPr lang="en-US" sz="3200" b="1" dirty="0" smtClean="0">
                <a:solidFill>
                  <a:schemeClr val="bg1">
                    <a:lumMod val="95000"/>
                  </a:schemeClr>
                </a:solidFill>
              </a:rPr>
              <a:t>Extramural Nexus and Rock Talk Blog</a:t>
            </a:r>
            <a:endParaRPr lang="en-US" sz="3200" b="1" dirty="0">
              <a:solidFill>
                <a:schemeClr val="bg1">
                  <a:lumMod val="95000"/>
                </a:schemeClr>
              </a:solidFill>
            </a:endParaRPr>
          </a:p>
        </p:txBody>
      </p:sp>
    </p:spTree>
    <p:extLst>
      <p:ext uri="{BB962C8B-B14F-4D97-AF65-F5344CB8AC3E}">
        <p14:creationId xmlns:p14="http://schemas.microsoft.com/office/powerpoint/2010/main" val="428315721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3625"/>
          </a:xfrm>
          <a:solidFill>
            <a:schemeClr val="accent1">
              <a:lumMod val="75000"/>
            </a:schemeClr>
          </a:solidFill>
        </p:spPr>
        <p:txBody>
          <a:bodyPr>
            <a:noAutofit/>
          </a:bodyPr>
          <a:lstStyle/>
          <a:p>
            <a:pPr algn="r"/>
            <a:r>
              <a:rPr lang="en-US" sz="3600" b="1" dirty="0" smtClean="0">
                <a:solidFill>
                  <a:schemeClr val="bg1">
                    <a:lumMod val="95000"/>
                  </a:schemeClr>
                </a:solidFill>
              </a:rPr>
              <a:t>Social Media grants.nih.gov/grants/social_media.htm</a:t>
            </a:r>
            <a:endParaRPr lang="en-US" sz="3600" b="1" dirty="0">
              <a:solidFill>
                <a:schemeClr val="bg1">
                  <a:lumMod val="95000"/>
                </a:schemeClr>
              </a:solidFill>
            </a:endParaRPr>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205</a:t>
            </a:fld>
            <a:endParaRPr lang="en-US" dirty="0"/>
          </a:p>
        </p:txBody>
      </p:sp>
      <p:grpSp>
        <p:nvGrpSpPr>
          <p:cNvPr id="6" name="Group 5" descr="blog - rock talk, podcast called all about grants, google plus page called nIH grants, Twitter feeds @NIHgrnts, @NIHfunding, @Rocktlaking, and more.  LinkedIn page called the NIH Office of Extramural research, YouTube channel called NIHgrants, Facebook page for Loan Repayment Program and AREA."/>
          <p:cNvGrpSpPr/>
          <p:nvPr/>
        </p:nvGrpSpPr>
        <p:grpSpPr>
          <a:xfrm>
            <a:off x="2184976" y="1447800"/>
            <a:ext cx="3200400" cy="1162370"/>
            <a:chOff x="2184976" y="1600200"/>
            <a:chExt cx="3200400" cy="1162370"/>
          </a:xfrm>
        </p:grpSpPr>
        <p:pic>
          <p:nvPicPr>
            <p:cNvPr id="718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976" y="1600200"/>
              <a:ext cx="3200400" cy="115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57600" y="2362460"/>
              <a:ext cx="1292983" cy="400110"/>
            </a:xfrm>
            <a:prstGeom prst="rect">
              <a:avLst/>
            </a:prstGeom>
            <a:noFill/>
          </p:spPr>
          <p:txBody>
            <a:bodyPr wrap="none" rtlCol="0">
              <a:spAutoFit/>
            </a:bodyPr>
            <a:lstStyle/>
            <a:p>
              <a:r>
                <a:rPr lang="en-US" sz="2000" dirty="0" smtClean="0">
                  <a:solidFill>
                    <a:schemeClr val="tx1">
                      <a:lumMod val="65000"/>
                      <a:lumOff val="35000"/>
                    </a:schemeClr>
                  </a:solidFill>
                </a:rPr>
                <a:t>Rock Talk</a:t>
              </a:r>
              <a:endParaRPr lang="en-US" sz="2000" dirty="0">
                <a:solidFill>
                  <a:schemeClr val="tx1">
                    <a:lumMod val="65000"/>
                    <a:lumOff val="35000"/>
                  </a:schemeClr>
                </a:solidFill>
              </a:endParaRPr>
            </a:p>
          </p:txBody>
        </p:sp>
      </p:grpSp>
      <p:grpSp>
        <p:nvGrpSpPr>
          <p:cNvPr id="12" name="Group 11" descr="&quot;&quot;"/>
          <p:cNvGrpSpPr/>
          <p:nvPr/>
        </p:nvGrpSpPr>
        <p:grpSpPr>
          <a:xfrm>
            <a:off x="5317729" y="1923232"/>
            <a:ext cx="3405187" cy="1347507"/>
            <a:chOff x="5510213" y="2133600"/>
            <a:chExt cx="3405187" cy="1347507"/>
          </a:xfrm>
        </p:grpSpPr>
        <p:pic>
          <p:nvPicPr>
            <p:cNvPr id="717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0213" y="2133600"/>
              <a:ext cx="3405187" cy="134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682874" y="3080997"/>
              <a:ext cx="2036391" cy="400110"/>
            </a:xfrm>
            <a:prstGeom prst="rect">
              <a:avLst/>
            </a:prstGeom>
            <a:noFill/>
          </p:spPr>
          <p:txBody>
            <a:bodyPr wrap="none" rtlCol="0">
              <a:spAutoFit/>
            </a:bodyPr>
            <a:lstStyle/>
            <a:p>
              <a:r>
                <a:rPr lang="en-US" sz="2000" dirty="0" smtClean="0">
                  <a:solidFill>
                    <a:schemeClr val="tx1">
                      <a:lumMod val="65000"/>
                      <a:lumOff val="35000"/>
                    </a:schemeClr>
                  </a:solidFill>
                </a:rPr>
                <a:t>All About Grants</a:t>
              </a:r>
              <a:endParaRPr lang="en-US" sz="2000" dirty="0">
                <a:solidFill>
                  <a:schemeClr val="tx1">
                    <a:lumMod val="65000"/>
                    <a:lumOff val="35000"/>
                  </a:schemeClr>
                </a:solidFill>
              </a:endParaRPr>
            </a:p>
          </p:txBody>
        </p:sp>
      </p:grpSp>
      <p:grpSp>
        <p:nvGrpSpPr>
          <p:cNvPr id="7" name="Group 6" descr="&quot;&quot;"/>
          <p:cNvGrpSpPr/>
          <p:nvPr/>
        </p:nvGrpSpPr>
        <p:grpSpPr>
          <a:xfrm>
            <a:off x="46350" y="2990863"/>
            <a:ext cx="3227138" cy="1009369"/>
            <a:chOff x="46350" y="2990863"/>
            <a:chExt cx="3227138" cy="1009369"/>
          </a:xfrm>
        </p:grpSpPr>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01388">
              <a:off x="46350" y="2990863"/>
              <a:ext cx="3227138" cy="1009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rot="19878304">
              <a:off x="1652666" y="3311240"/>
              <a:ext cx="1465466" cy="400110"/>
            </a:xfrm>
            <a:prstGeom prst="rect">
              <a:avLst/>
            </a:prstGeom>
            <a:noFill/>
          </p:spPr>
          <p:txBody>
            <a:bodyPr wrap="none" rtlCol="0">
              <a:spAutoFit/>
            </a:bodyPr>
            <a:lstStyle/>
            <a:p>
              <a:r>
                <a:rPr lang="en-US" sz="2000" dirty="0" smtClean="0">
                  <a:solidFill>
                    <a:schemeClr val="tx1">
                      <a:lumMod val="65000"/>
                      <a:lumOff val="35000"/>
                    </a:schemeClr>
                  </a:solidFill>
                </a:rPr>
                <a:t>NIH Grants</a:t>
              </a:r>
              <a:endParaRPr lang="en-US" sz="2000" dirty="0">
                <a:solidFill>
                  <a:schemeClr val="tx1">
                    <a:lumMod val="65000"/>
                    <a:lumOff val="35000"/>
                  </a:schemeClr>
                </a:solidFill>
              </a:endParaRPr>
            </a:p>
          </p:txBody>
        </p:sp>
      </p:grpSp>
      <p:grpSp>
        <p:nvGrpSpPr>
          <p:cNvPr id="8" name="Group 7" descr="&quot;&quot;"/>
          <p:cNvGrpSpPr/>
          <p:nvPr/>
        </p:nvGrpSpPr>
        <p:grpSpPr>
          <a:xfrm>
            <a:off x="2971800" y="3327737"/>
            <a:ext cx="3372370" cy="1549063"/>
            <a:chOff x="2971800" y="3581400"/>
            <a:chExt cx="3372370" cy="1549063"/>
          </a:xfrm>
        </p:grpSpPr>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581400"/>
              <a:ext cx="3092391" cy="918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116829" y="4114800"/>
              <a:ext cx="2227341" cy="1015663"/>
            </a:xfrm>
            <a:prstGeom prst="rect">
              <a:avLst/>
            </a:prstGeom>
            <a:noFill/>
          </p:spPr>
          <p:txBody>
            <a:bodyPr wrap="none" rtlCol="0">
              <a:spAutoFit/>
            </a:bodyPr>
            <a:lstStyle/>
            <a:p>
              <a:r>
                <a:rPr lang="en-US" sz="2000" dirty="0" smtClean="0">
                  <a:solidFill>
                    <a:schemeClr val="tx1">
                      <a:lumMod val="65000"/>
                      <a:lumOff val="35000"/>
                    </a:schemeClr>
                  </a:solidFill>
                </a:rPr>
                <a:t>@</a:t>
              </a:r>
              <a:r>
                <a:rPr lang="en-US" sz="2000" dirty="0" err="1" smtClean="0">
                  <a:solidFill>
                    <a:schemeClr val="tx1">
                      <a:lumMod val="65000"/>
                      <a:lumOff val="35000"/>
                    </a:schemeClr>
                  </a:solidFill>
                </a:rPr>
                <a:t>NIHgrants</a:t>
              </a:r>
              <a:endParaRPr lang="en-US" sz="2000" dirty="0" smtClean="0">
                <a:solidFill>
                  <a:schemeClr val="tx1">
                    <a:lumMod val="65000"/>
                    <a:lumOff val="35000"/>
                  </a:schemeClr>
                </a:solidFill>
              </a:endParaRPr>
            </a:p>
            <a:p>
              <a:r>
                <a:rPr lang="en-US" sz="2000" dirty="0" smtClean="0">
                  <a:solidFill>
                    <a:schemeClr val="tx1">
                      <a:lumMod val="65000"/>
                      <a:lumOff val="35000"/>
                    </a:schemeClr>
                  </a:solidFill>
                </a:rPr>
                <a:t>@</a:t>
              </a:r>
              <a:r>
                <a:rPr lang="en-US" sz="2000" dirty="0" err="1" smtClean="0">
                  <a:solidFill>
                    <a:schemeClr val="tx1">
                      <a:lumMod val="65000"/>
                      <a:lumOff val="35000"/>
                    </a:schemeClr>
                  </a:solidFill>
                </a:rPr>
                <a:t>NIHfunding</a:t>
              </a:r>
              <a:endParaRPr lang="en-US" sz="2000" dirty="0" smtClean="0">
                <a:solidFill>
                  <a:schemeClr val="tx1">
                    <a:lumMod val="65000"/>
                    <a:lumOff val="35000"/>
                  </a:schemeClr>
                </a:solidFill>
              </a:endParaRPr>
            </a:p>
            <a:p>
              <a:r>
                <a:rPr lang="en-US" sz="2000" dirty="0" smtClean="0">
                  <a:solidFill>
                    <a:schemeClr val="tx1">
                      <a:lumMod val="65000"/>
                      <a:lumOff val="35000"/>
                    </a:schemeClr>
                  </a:solidFill>
                </a:rPr>
                <a:t>@</a:t>
              </a:r>
              <a:r>
                <a:rPr lang="en-US" sz="2000" dirty="0" err="1" smtClean="0">
                  <a:solidFill>
                    <a:schemeClr val="tx1">
                      <a:lumMod val="65000"/>
                      <a:lumOff val="35000"/>
                    </a:schemeClr>
                  </a:solidFill>
                </a:rPr>
                <a:t>RockTalking</a:t>
              </a:r>
              <a:r>
                <a:rPr lang="en-US" sz="2000" dirty="0" smtClean="0">
                  <a:solidFill>
                    <a:schemeClr val="tx1">
                      <a:lumMod val="65000"/>
                      <a:lumOff val="35000"/>
                    </a:schemeClr>
                  </a:solidFill>
                </a:rPr>
                <a:t> …</a:t>
              </a:r>
              <a:endParaRPr lang="en-US" sz="2000" dirty="0">
                <a:solidFill>
                  <a:schemeClr val="tx1">
                    <a:lumMod val="65000"/>
                    <a:lumOff val="35000"/>
                  </a:schemeClr>
                </a:solidFill>
              </a:endParaRPr>
            </a:p>
          </p:txBody>
        </p:sp>
      </p:grpSp>
      <p:grpSp>
        <p:nvGrpSpPr>
          <p:cNvPr id="10" name="Group 9" descr="&quot;&quot;"/>
          <p:cNvGrpSpPr/>
          <p:nvPr/>
        </p:nvGrpSpPr>
        <p:grpSpPr>
          <a:xfrm>
            <a:off x="3125857" y="5448472"/>
            <a:ext cx="3960743" cy="1320248"/>
            <a:chOff x="2971799" y="5448472"/>
            <a:chExt cx="3960743" cy="1320248"/>
          </a:xfrm>
        </p:grpSpPr>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799" y="5448472"/>
              <a:ext cx="3960743" cy="1320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149959" y="6341720"/>
              <a:ext cx="1338828" cy="400110"/>
            </a:xfrm>
            <a:prstGeom prst="rect">
              <a:avLst/>
            </a:prstGeom>
            <a:noFill/>
          </p:spPr>
          <p:txBody>
            <a:bodyPr wrap="none" rtlCol="0">
              <a:spAutoFit/>
            </a:bodyPr>
            <a:lstStyle/>
            <a:p>
              <a:r>
                <a:rPr lang="en-US" sz="2000" dirty="0" err="1" smtClean="0">
                  <a:solidFill>
                    <a:schemeClr val="tx1">
                      <a:lumMod val="65000"/>
                      <a:lumOff val="35000"/>
                    </a:schemeClr>
                  </a:solidFill>
                </a:rPr>
                <a:t>NIHgrants</a:t>
              </a:r>
              <a:endParaRPr lang="en-US" sz="2000" dirty="0">
                <a:solidFill>
                  <a:schemeClr val="tx1">
                    <a:lumMod val="65000"/>
                    <a:lumOff val="35000"/>
                  </a:schemeClr>
                </a:solidFill>
              </a:endParaRPr>
            </a:p>
          </p:txBody>
        </p:sp>
      </p:grpSp>
      <p:grpSp>
        <p:nvGrpSpPr>
          <p:cNvPr id="9" name="Group 8" descr="&quot;&quot;"/>
          <p:cNvGrpSpPr/>
          <p:nvPr/>
        </p:nvGrpSpPr>
        <p:grpSpPr>
          <a:xfrm>
            <a:off x="6054451" y="4572000"/>
            <a:ext cx="3165749" cy="1454313"/>
            <a:chOff x="6086429" y="4866619"/>
            <a:chExt cx="3165749" cy="1454313"/>
          </a:xfrm>
        </p:grpSpPr>
        <p:pic>
          <p:nvPicPr>
            <p:cNvPr id="71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6522">
              <a:off x="6253270" y="4866619"/>
              <a:ext cx="2895600" cy="108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rot="1777686">
              <a:off x="6086429" y="5613046"/>
              <a:ext cx="3165749" cy="707886"/>
            </a:xfrm>
            <a:prstGeom prst="rect">
              <a:avLst/>
            </a:prstGeom>
            <a:noFill/>
          </p:spPr>
          <p:txBody>
            <a:bodyPr wrap="square" rtlCol="0">
              <a:spAutoFit/>
            </a:bodyPr>
            <a:lstStyle/>
            <a:p>
              <a:r>
                <a:rPr lang="en-US" sz="2000" dirty="0" smtClean="0">
                  <a:solidFill>
                    <a:schemeClr val="tx1">
                      <a:lumMod val="65000"/>
                      <a:lumOff val="35000"/>
                    </a:schemeClr>
                  </a:solidFill>
                </a:rPr>
                <a:t>NIH Office of Extramural Research</a:t>
              </a:r>
              <a:endParaRPr lang="en-US" sz="2000" dirty="0">
                <a:solidFill>
                  <a:schemeClr val="tx1">
                    <a:lumMod val="65000"/>
                    <a:lumOff val="35000"/>
                  </a:schemeClr>
                </a:solidFill>
              </a:endParaRPr>
            </a:p>
          </p:txBody>
        </p:sp>
      </p:grpSp>
      <p:grpSp>
        <p:nvGrpSpPr>
          <p:cNvPr id="11" name="Group 10" descr="&quot;&quot;"/>
          <p:cNvGrpSpPr/>
          <p:nvPr/>
        </p:nvGrpSpPr>
        <p:grpSpPr>
          <a:xfrm>
            <a:off x="228600" y="4674723"/>
            <a:ext cx="3914869" cy="1235833"/>
            <a:chOff x="228600" y="4674723"/>
            <a:chExt cx="3914869" cy="1235833"/>
          </a:xfrm>
        </p:grpSpPr>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818596">
              <a:off x="228600" y="4674723"/>
              <a:ext cx="3732569" cy="1014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rot="20867811">
              <a:off x="953172" y="5202670"/>
              <a:ext cx="3190297" cy="707886"/>
            </a:xfrm>
            <a:prstGeom prst="rect">
              <a:avLst/>
            </a:prstGeom>
            <a:noFill/>
          </p:spPr>
          <p:txBody>
            <a:bodyPr wrap="none" rtlCol="0">
              <a:spAutoFit/>
            </a:bodyPr>
            <a:lstStyle/>
            <a:p>
              <a:r>
                <a:rPr lang="en-US" sz="2000" dirty="0" smtClean="0">
                  <a:solidFill>
                    <a:schemeClr val="tx1">
                      <a:lumMod val="65000"/>
                      <a:lumOff val="35000"/>
                    </a:schemeClr>
                  </a:solidFill>
                </a:rPr>
                <a:t>Loan Repayment Program</a:t>
              </a:r>
            </a:p>
            <a:p>
              <a:r>
                <a:rPr lang="en-US" sz="2000" dirty="0" smtClean="0">
                  <a:solidFill>
                    <a:schemeClr val="tx1">
                      <a:lumMod val="65000"/>
                      <a:lumOff val="35000"/>
                    </a:schemeClr>
                  </a:solidFill>
                </a:rPr>
                <a:t>AREA</a:t>
              </a:r>
              <a:endParaRPr lang="en-US" sz="2000" dirty="0">
                <a:solidFill>
                  <a:schemeClr val="tx1">
                    <a:lumMod val="65000"/>
                    <a:lumOff val="35000"/>
                  </a:schemeClr>
                </a:solidFill>
              </a:endParaRPr>
            </a:p>
          </p:txBody>
        </p:sp>
      </p:grpSp>
    </p:spTree>
    <p:extLst>
      <p:ext uri="{BB962C8B-B14F-4D97-AF65-F5344CB8AC3E}">
        <p14:creationId xmlns:p14="http://schemas.microsoft.com/office/powerpoint/2010/main" val="49186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685800"/>
          </a:xfrm>
          <a:solidFill>
            <a:schemeClr val="accent1">
              <a:lumMod val="75000"/>
            </a:schemeClr>
          </a:solidFill>
        </p:spPr>
        <p:txBody>
          <a:bodyPr>
            <a:normAutofit/>
          </a:bodyPr>
          <a:lstStyle/>
          <a:p>
            <a:pPr algn="r"/>
            <a:r>
              <a:rPr lang="en-US" sz="3600" b="1" dirty="0" smtClean="0">
                <a:solidFill>
                  <a:schemeClr val="bg1">
                    <a:lumMod val="95000"/>
                  </a:schemeClr>
                </a:solidFill>
              </a:rPr>
              <a:t>All About Grants Podcast</a:t>
            </a:r>
            <a:endParaRPr lang="en-US" sz="3600" b="1" dirty="0">
              <a:solidFill>
                <a:schemeClr val="bg1">
                  <a:lumMod val="95000"/>
                </a:schemeClr>
              </a:solidFill>
            </a:endParaRPr>
          </a:p>
        </p:txBody>
      </p:sp>
      <p:pic>
        <p:nvPicPr>
          <p:cNvPr id="45060" name="Picture 6" descr="graphic showing episone examples on preparing a successful grnt application and understaind hw your grant is review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38200"/>
            <a:ext cx="53340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Text Box 5" descr="&quot;&quot;"/>
          <p:cNvSpPr txBox="1">
            <a:spLocks noChangeArrowheads="1"/>
          </p:cNvSpPr>
          <p:nvPr/>
        </p:nvSpPr>
        <p:spPr bwMode="auto">
          <a:xfrm>
            <a:off x="4191000" y="762000"/>
            <a:ext cx="4953000" cy="1000274"/>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sz="1600" dirty="0"/>
              <a:t>All About Grants Channel on </a:t>
            </a:r>
            <a:r>
              <a:rPr lang="en-US" sz="1600" dirty="0" smtClean="0"/>
              <a:t>iTunes or download directly from webpage</a:t>
            </a:r>
          </a:p>
          <a:p>
            <a:pPr algn="ctr">
              <a:spcBef>
                <a:spcPct val="50000"/>
              </a:spcBef>
            </a:pPr>
            <a:r>
              <a:rPr lang="en-US" sz="1800" b="1" dirty="0" smtClean="0"/>
              <a:t>grants.nih.gov/podcasts/</a:t>
            </a:r>
            <a:r>
              <a:rPr lang="en-US" sz="1800" b="1" dirty="0" err="1" smtClean="0"/>
              <a:t>All_About_Grants</a:t>
            </a:r>
            <a:r>
              <a:rPr lang="en-US" sz="1800" b="1" dirty="0" smtClean="0"/>
              <a:t> </a:t>
            </a:r>
            <a:endParaRPr lang="en-US" sz="1800" b="1" dirty="0"/>
          </a:p>
        </p:txBody>
      </p:sp>
      <p:pic>
        <p:nvPicPr>
          <p:cNvPr id="8" name="Picture 14" descr="&quo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4844">
            <a:off x="6249825" y="4451892"/>
            <a:ext cx="1617223" cy="154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63967"/>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41"/>
            <a:ext cx="9144000" cy="662960"/>
          </a:xfrm>
          <a:solidFill>
            <a:schemeClr val="accent1">
              <a:lumMod val="75000"/>
            </a:schemeClr>
          </a:solidFill>
        </p:spPr>
        <p:txBody>
          <a:bodyPr>
            <a:normAutofit/>
          </a:bodyPr>
          <a:lstStyle/>
          <a:p>
            <a:pPr algn="r"/>
            <a:r>
              <a:rPr lang="en-US" sz="3200" b="1" dirty="0" smtClean="0">
                <a:solidFill>
                  <a:schemeClr val="bg1">
                    <a:lumMod val="95000"/>
                  </a:schemeClr>
                </a:solidFill>
              </a:rPr>
              <a:t>NIH Grants YouTube Channel</a:t>
            </a:r>
            <a:endParaRPr lang="en-US" sz="3200" b="1" dirty="0">
              <a:solidFill>
                <a:schemeClr val="bg1">
                  <a:lumMod val="95000"/>
                </a:schemeClr>
              </a:solidFill>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207</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88490" y="914400"/>
            <a:ext cx="2514600" cy="1200329"/>
          </a:xfrm>
          <a:prstGeom prst="rect">
            <a:avLst/>
          </a:prstGeom>
          <a:solidFill>
            <a:srgbClr val="FFFF99"/>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a:spcBef>
                <a:spcPct val="50000"/>
              </a:spcBef>
            </a:pPr>
            <a:r>
              <a:rPr lang="en-US" dirty="0" err="1" smtClean="0"/>
              <a:t>NIHGrants</a:t>
            </a:r>
            <a:r>
              <a:rPr lang="en-US" dirty="0" smtClean="0"/>
              <a:t> </a:t>
            </a:r>
            <a:r>
              <a:rPr lang="en-US" dirty="0"/>
              <a:t>Channel on </a:t>
            </a:r>
            <a:r>
              <a:rPr lang="en-US" dirty="0" smtClean="0"/>
              <a:t>YouTube </a:t>
            </a:r>
            <a:endParaRPr lang="en-US" dirty="0"/>
          </a:p>
        </p:txBody>
      </p:sp>
    </p:spTree>
    <p:extLst>
      <p:ext uri="{BB962C8B-B14F-4D97-AF65-F5344CB8AC3E}">
        <p14:creationId xmlns:p14="http://schemas.microsoft.com/office/powerpoint/2010/main" val="82001335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0678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911225"/>
          </a:xfrm>
          <a:solidFill>
            <a:schemeClr val="accent1">
              <a:lumMod val="75000"/>
            </a:schemeClr>
          </a:solidFill>
        </p:spPr>
        <p:txBody>
          <a:bodyPr>
            <a:normAutofit/>
          </a:bodyPr>
          <a:lstStyle/>
          <a:p>
            <a:pPr algn="r"/>
            <a:r>
              <a:rPr lang="en-US" sz="3600" b="1" dirty="0" err="1" smtClean="0">
                <a:solidFill>
                  <a:schemeClr val="bg1">
                    <a:lumMod val="95000"/>
                  </a:schemeClr>
                </a:solidFill>
              </a:rPr>
              <a:t>Listservs</a:t>
            </a:r>
            <a:r>
              <a:rPr lang="en-US" sz="3600" b="1" dirty="0" smtClean="0">
                <a:solidFill>
                  <a:schemeClr val="bg1">
                    <a:lumMod val="95000"/>
                  </a:schemeClr>
                </a:solidFill>
              </a:rPr>
              <a:t> &amp; RSS Feeds</a:t>
            </a:r>
            <a:endParaRPr lang="en-US" sz="3600" b="1" dirty="0">
              <a:solidFill>
                <a:schemeClr val="bg1">
                  <a:lumMod val="95000"/>
                </a:schemeClr>
              </a:solidFill>
            </a:endParaRPr>
          </a:p>
        </p:txBody>
      </p:sp>
      <p:sp>
        <p:nvSpPr>
          <p:cNvPr id="4" name="Slide Number Placeholder 3"/>
          <p:cNvSpPr>
            <a:spLocks noGrp="1"/>
          </p:cNvSpPr>
          <p:nvPr>
            <p:ph type="sldNum" sz="quarter" idx="12"/>
          </p:nvPr>
        </p:nvSpPr>
        <p:spPr/>
        <p:txBody>
          <a:bodyPr/>
          <a:lstStyle/>
          <a:p>
            <a:pPr>
              <a:defRPr/>
            </a:pPr>
            <a:fld id="{41303DC8-D049-4606-B080-DDC65A2B61F5}" type="slidenum">
              <a:rPr lang="en-US" smtClean="0"/>
              <a:pPr>
                <a:defRPr/>
              </a:pPr>
              <a:t>208</a:t>
            </a:fld>
            <a:endParaRPr lang="en-US" dirty="0"/>
          </a:p>
        </p:txBody>
      </p:sp>
    </p:spTree>
    <p:extLst>
      <p:ext uri="{BB962C8B-B14F-4D97-AF65-F5344CB8AC3E}">
        <p14:creationId xmlns:p14="http://schemas.microsoft.com/office/powerpoint/2010/main" val="3954127705"/>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748"/>
            <a:ext cx="9144000" cy="758825"/>
          </a:xfrm>
          <a:solidFill>
            <a:schemeClr val="accent1">
              <a:lumMod val="75000"/>
            </a:schemeClr>
          </a:solidFill>
        </p:spPr>
        <p:txBody>
          <a:bodyPr>
            <a:normAutofit fontScale="90000"/>
          </a:bodyPr>
          <a:lstStyle/>
          <a:p>
            <a:pPr algn="r"/>
            <a:r>
              <a:rPr lang="en-US" b="1" dirty="0" smtClean="0">
                <a:solidFill>
                  <a:schemeClr val="bg1">
                    <a:lumMod val="95000"/>
                  </a:schemeClr>
                </a:solidFill>
              </a:rPr>
              <a:t/>
            </a:r>
            <a:br>
              <a:rPr lang="en-US" b="1" dirty="0" smtClean="0">
                <a:solidFill>
                  <a:schemeClr val="bg1">
                    <a:lumMod val="95000"/>
                  </a:schemeClr>
                </a:solidFill>
              </a:rPr>
            </a:br>
            <a:r>
              <a:rPr lang="en-US" b="1" dirty="0" smtClean="0">
                <a:solidFill>
                  <a:schemeClr val="bg1">
                    <a:lumMod val="95000"/>
                  </a:schemeClr>
                </a:solidFill>
              </a:rPr>
              <a:t>Who Do </a:t>
            </a:r>
            <a:r>
              <a:rPr lang="en-US" b="1" dirty="0">
                <a:solidFill>
                  <a:schemeClr val="bg1">
                    <a:lumMod val="95000"/>
                  </a:schemeClr>
                </a:solidFill>
              </a:rPr>
              <a:t>I </a:t>
            </a:r>
            <a:r>
              <a:rPr lang="en-US" b="1" dirty="0" smtClean="0">
                <a:solidFill>
                  <a:schemeClr val="bg1">
                    <a:lumMod val="95000"/>
                  </a:schemeClr>
                </a:solidFill>
              </a:rPr>
              <a:t>Speak To</a:t>
            </a:r>
            <a:r>
              <a:rPr lang="en-US" b="1" dirty="0">
                <a:solidFill>
                  <a:schemeClr val="bg1">
                    <a:lumMod val="95000"/>
                  </a:schemeClr>
                </a:solidFill>
              </a:rPr>
              <a:t>?</a:t>
            </a:r>
            <a:br>
              <a:rPr lang="en-US" b="1" dirty="0">
                <a:solidFill>
                  <a:schemeClr val="bg1">
                    <a:lumMod val="95000"/>
                  </a:schemeClr>
                </a:solidFill>
              </a:rPr>
            </a:br>
            <a:endParaRPr lang="en-US" b="1" dirty="0">
              <a:solidFill>
                <a:schemeClr val="bg1">
                  <a:lumMod val="95000"/>
                </a:schemeClr>
              </a:solidFill>
            </a:endParaRPr>
          </a:p>
        </p:txBody>
      </p:sp>
      <p:sp>
        <p:nvSpPr>
          <p:cNvPr id="49154" name="Rectangle 3"/>
          <p:cNvSpPr>
            <a:spLocks noGrp="1" noChangeArrowheads="1"/>
          </p:cNvSpPr>
          <p:nvPr>
            <p:ph type="body" idx="4294967295"/>
          </p:nvPr>
        </p:nvSpPr>
        <p:spPr>
          <a:xfrm>
            <a:off x="0" y="1447800"/>
            <a:ext cx="7239000" cy="4983163"/>
          </a:xfrm>
          <a:prstGeom prst="rect">
            <a:avLst/>
          </a:prstGeom>
        </p:spPr>
        <p:txBody>
          <a:bodyPr/>
          <a:lstStyle/>
          <a:p>
            <a:pPr eaLnBrk="1" hangingPunct="1">
              <a:buFontTx/>
              <a:buNone/>
            </a:pPr>
            <a:endParaRPr lang="en-US" sz="2400" dirty="0" smtClean="0">
              <a:solidFill>
                <a:srgbClr val="008000"/>
              </a:solidFill>
            </a:endParaRPr>
          </a:p>
          <a:p>
            <a:pPr eaLnBrk="1" hangingPunct="1">
              <a:buFontTx/>
              <a:buNone/>
            </a:pPr>
            <a:endParaRPr lang="en-US" sz="2400" dirty="0" smtClean="0">
              <a:solidFill>
                <a:srgbClr val="008000"/>
              </a:solidFill>
            </a:endParaRPr>
          </a:p>
          <a:p>
            <a:pPr eaLnBrk="1" hangingPunct="1">
              <a:buFontTx/>
              <a:buNone/>
            </a:pPr>
            <a:endParaRPr lang="en-US" sz="2400" dirty="0" smtClean="0">
              <a:solidFill>
                <a:srgbClr val="008000"/>
              </a:solidFill>
            </a:endParaRPr>
          </a:p>
        </p:txBody>
      </p:sp>
      <p:pic>
        <p:nvPicPr>
          <p:cNvPr id="49155" name="Picture 7" descr="graphic of a sign with a man that says I will talk with anyone about anything - f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447800"/>
            <a:ext cx="71628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7224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2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3382658"/>
      </p:ext>
    </p:extLst>
  </p:cSld>
  <p:clrMapOvr>
    <a:masterClrMapping/>
  </p:clrMapOvr>
  <p:transition>
    <p:wipe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0"/>
            <a:ext cx="9144000" cy="1066800"/>
          </a:xfrm>
          <a:solidFill>
            <a:schemeClr val="accent1">
              <a:lumMod val="75000"/>
            </a:schemeClr>
          </a:solidFill>
        </p:spPr>
        <p:txBody>
          <a:bodyPr>
            <a:normAutofit/>
          </a:bodyPr>
          <a:lstStyle/>
          <a:p>
            <a:pPr algn="r" eaLnBrk="1" hangingPunct="1"/>
            <a:r>
              <a:rPr lang="en-US" sz="3600" b="1" dirty="0" smtClean="0">
                <a:solidFill>
                  <a:schemeClr val="bg1">
                    <a:lumMod val="95000"/>
                  </a:schemeClr>
                </a:solidFill>
              </a:rPr>
              <a:t>Finding the Right Staff Contacts</a:t>
            </a:r>
          </a:p>
        </p:txBody>
      </p:sp>
      <p:sp>
        <p:nvSpPr>
          <p:cNvPr id="51203" name="Rectangle 3"/>
          <p:cNvSpPr>
            <a:spLocks noGrp="1" noChangeArrowheads="1"/>
          </p:cNvSpPr>
          <p:nvPr>
            <p:ph type="body" idx="4294967295"/>
          </p:nvPr>
        </p:nvSpPr>
        <p:spPr>
          <a:xfrm>
            <a:off x="0" y="1219200"/>
            <a:ext cx="9144000" cy="5181600"/>
          </a:xfrm>
          <a:prstGeom prst="rect">
            <a:avLst/>
          </a:prstGeom>
        </p:spPr>
        <p:txBody>
          <a:bodyPr/>
          <a:lstStyle/>
          <a:p>
            <a:pPr eaLnBrk="1" hangingPunct="1">
              <a:buFontTx/>
              <a:buNone/>
            </a:pPr>
            <a:r>
              <a:rPr lang="en-US" sz="2400" dirty="0" smtClean="0"/>
              <a:t>	</a:t>
            </a:r>
          </a:p>
          <a:p>
            <a:pPr eaLnBrk="1" hangingPunct="1">
              <a:buClr>
                <a:schemeClr val="tx1"/>
              </a:buClr>
            </a:pPr>
            <a:r>
              <a:rPr lang="en-US" sz="2400" b="1" dirty="0" smtClean="0">
                <a:solidFill>
                  <a:srgbClr val="FF0000"/>
                </a:solidFill>
              </a:rPr>
              <a:t>FOAs</a:t>
            </a:r>
            <a:r>
              <a:rPr lang="en-US" sz="2400" b="1" dirty="0" smtClean="0"/>
              <a:t> </a:t>
            </a:r>
            <a:r>
              <a:rPr lang="en-US" sz="2400" dirty="0" smtClean="0"/>
              <a:t>include contact names for program, review and grants management staff.</a:t>
            </a:r>
          </a:p>
          <a:p>
            <a:pPr eaLnBrk="1" hangingPunct="1">
              <a:buFontTx/>
              <a:buNone/>
            </a:pPr>
            <a:endParaRPr lang="en-US" sz="2400" dirty="0" smtClean="0"/>
          </a:p>
          <a:p>
            <a:pPr eaLnBrk="1" hangingPunct="1">
              <a:buClr>
                <a:schemeClr val="tx1"/>
              </a:buClr>
            </a:pPr>
            <a:r>
              <a:rPr lang="en-US" sz="2400" b="1" dirty="0" smtClean="0">
                <a:solidFill>
                  <a:srgbClr val="FF0000"/>
                </a:solidFill>
              </a:rPr>
              <a:t>Institute websites </a:t>
            </a:r>
            <a:r>
              <a:rPr lang="en-US" sz="2400" dirty="0" smtClean="0"/>
              <a:t>have org charts or contact lists so to help you find a name.  </a:t>
            </a:r>
            <a:r>
              <a:rPr lang="en-US" sz="2400" dirty="0" smtClean="0">
                <a:hlinkClick r:id="rId3"/>
              </a:rPr>
              <a:t>www.nih.gov</a:t>
            </a:r>
            <a:endParaRPr lang="en-US" sz="2400" dirty="0" smtClean="0"/>
          </a:p>
          <a:p>
            <a:pPr eaLnBrk="1" hangingPunct="1"/>
            <a:endParaRPr lang="en-US" sz="2400" dirty="0" smtClean="0"/>
          </a:p>
          <a:p>
            <a:pPr eaLnBrk="1" hangingPunct="1">
              <a:buClr>
                <a:schemeClr val="tx1"/>
              </a:buClr>
            </a:pPr>
            <a:r>
              <a:rPr lang="en-US" sz="2400" b="1" dirty="0" smtClean="0">
                <a:solidFill>
                  <a:srgbClr val="FF0000"/>
                </a:solidFill>
              </a:rPr>
              <a:t>RePORTER</a:t>
            </a:r>
            <a:r>
              <a:rPr lang="en-US" sz="2400" dirty="0" smtClean="0"/>
              <a:t> provides the NIH program official’s name for funded projects</a:t>
            </a:r>
            <a:r>
              <a:rPr lang="en-US" sz="2400" dirty="0"/>
              <a:t>. </a:t>
            </a:r>
            <a:r>
              <a:rPr lang="en-US" sz="2400" dirty="0" smtClean="0">
                <a:hlinkClick r:id="rId4"/>
              </a:rPr>
              <a:t>projectreporter.nih.gov</a:t>
            </a:r>
            <a:r>
              <a:rPr lang="en-US" sz="2400" dirty="0" smtClean="0"/>
              <a:t>   </a:t>
            </a:r>
          </a:p>
          <a:p>
            <a:pPr eaLnBrk="1" hangingPunct="1">
              <a:buFontTx/>
              <a:buNone/>
            </a:pPr>
            <a:endParaRPr lang="en-US" sz="2400" dirty="0" smtClean="0"/>
          </a:p>
          <a:p>
            <a:pPr eaLnBrk="1" hangingPunct="1"/>
            <a:r>
              <a:rPr lang="en-US" sz="2400" dirty="0" smtClean="0"/>
              <a:t>Use the </a:t>
            </a:r>
            <a:r>
              <a:rPr lang="en-US" sz="2400" b="1" dirty="0" smtClean="0">
                <a:solidFill>
                  <a:srgbClr val="FF0000"/>
                </a:solidFill>
              </a:rPr>
              <a:t>NIH Staff Directory </a:t>
            </a:r>
            <a:r>
              <a:rPr lang="en-US" sz="2400" dirty="0" smtClean="0"/>
              <a:t>if you already have a name </a:t>
            </a:r>
            <a:r>
              <a:rPr lang="en-US" sz="2400" dirty="0" smtClean="0">
                <a:hlinkClick r:id="rId5"/>
              </a:rPr>
              <a:t>ned.nih.gov</a:t>
            </a:r>
            <a:endParaRPr lang="en-US" sz="2400" dirty="0" smtClean="0"/>
          </a:p>
          <a:p>
            <a:pPr eaLnBrk="1" hangingPunct="1">
              <a:buFontTx/>
              <a:buNone/>
            </a:pPr>
            <a:endParaRPr lang="en-US" sz="2400" dirty="0" smtClean="0"/>
          </a:p>
          <a:p>
            <a:pPr eaLnBrk="1" hangingPunct="1">
              <a:buFontTx/>
              <a:buNone/>
            </a:pPr>
            <a:endParaRPr lang="en-US" sz="2400" dirty="0" smtClean="0"/>
          </a:p>
          <a:p>
            <a:pPr eaLnBrk="1" hangingPunct="1">
              <a:buFontTx/>
              <a:buNone/>
            </a:pPr>
            <a:endParaRPr lang="en-US" dirty="0" smtClean="0"/>
          </a:p>
        </p:txBody>
      </p:sp>
    </p:spTree>
    <p:extLst>
      <p:ext uri="{BB962C8B-B14F-4D97-AF65-F5344CB8AC3E}">
        <p14:creationId xmlns:p14="http://schemas.microsoft.com/office/powerpoint/2010/main" val="328470196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7" descr="screenshot of http://www.nih.gov shoting tab for Instittues at NI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884"/>
            <a:ext cx="9144000" cy="6407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52227" name="Text Box 5" descr="&quot;&quot;"/>
          <p:cNvSpPr txBox="1">
            <a:spLocks noChangeArrowheads="1"/>
          </p:cNvSpPr>
          <p:nvPr/>
        </p:nvSpPr>
        <p:spPr bwMode="auto">
          <a:xfrm>
            <a:off x="457200" y="1681316"/>
            <a:ext cx="2133600" cy="469900"/>
          </a:xfrm>
          <a:prstGeom prst="rect">
            <a:avLst/>
          </a:prstGeom>
          <a:solidFill>
            <a:srgbClr val="FFFF99"/>
          </a:solidFill>
          <a:ln w="12700">
            <a:solidFill>
              <a:schemeClr val="tx2"/>
            </a:solidFill>
            <a:miter lim="800000"/>
            <a:headEnd type="none" w="sm" len="sm"/>
            <a:tailEnd type="none" w="sm" len="sm"/>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b="1" dirty="0" smtClean="0">
                <a:solidFill>
                  <a:schemeClr val="tx2"/>
                </a:solidFill>
              </a:rPr>
              <a:t>www.nih.gov</a:t>
            </a:r>
            <a:endParaRPr lang="en-US" b="1" dirty="0">
              <a:solidFill>
                <a:schemeClr val="tx2"/>
              </a:solidFill>
            </a:endParaRPr>
          </a:p>
        </p:txBody>
      </p:sp>
      <p:sp>
        <p:nvSpPr>
          <p:cNvPr id="191496" name="AutoShape 8" descr="&quot;&quot;"/>
          <p:cNvSpPr>
            <a:spLocks noChangeArrowheads="1"/>
          </p:cNvSpPr>
          <p:nvPr/>
        </p:nvSpPr>
        <p:spPr bwMode="auto">
          <a:xfrm rot="8732810">
            <a:off x="7091363" y="631825"/>
            <a:ext cx="685800" cy="228600"/>
          </a:xfrm>
          <a:prstGeom prst="rightArrow">
            <a:avLst>
              <a:gd name="adj1" fmla="val 50000"/>
              <a:gd name="adj2" fmla="val 75000"/>
            </a:avLst>
          </a:prstGeom>
          <a:solidFill>
            <a:srgbClr val="FF0000"/>
          </a:solidFill>
          <a:ln w="12700">
            <a:solidFill>
              <a:schemeClr val="tx1"/>
            </a:solidFill>
            <a:miter lim="800000"/>
            <a:headEnd type="none" w="sm" len="sm"/>
            <a:tailEnd type="none" w="sm" len="sm"/>
          </a:ln>
        </p:spPr>
        <p:txBody>
          <a:bodyPr wrap="none" anchor="ctr"/>
          <a:lstStyle/>
          <a:p>
            <a:endParaRPr lang="en-US"/>
          </a:p>
        </p:txBody>
      </p:sp>
      <p:sp>
        <p:nvSpPr>
          <p:cNvPr id="8197" name="Oval 19" descr="&quot;&quot;"/>
          <p:cNvSpPr>
            <a:spLocks noChangeArrowheads="1"/>
          </p:cNvSpPr>
          <p:nvPr/>
        </p:nvSpPr>
        <p:spPr bwMode="auto">
          <a:xfrm>
            <a:off x="6324600" y="919316"/>
            <a:ext cx="2057400" cy="7620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 name="Title 1"/>
          <p:cNvSpPr>
            <a:spLocks noGrp="1"/>
          </p:cNvSpPr>
          <p:nvPr>
            <p:ph type="title"/>
          </p:nvPr>
        </p:nvSpPr>
        <p:spPr>
          <a:xfrm>
            <a:off x="0" y="0"/>
            <a:ext cx="9144000" cy="457884"/>
          </a:xfrm>
          <a:solidFill>
            <a:schemeClr val="accent1">
              <a:lumMod val="75000"/>
            </a:schemeClr>
          </a:solidFill>
        </p:spPr>
        <p:txBody>
          <a:bodyPr>
            <a:normAutofit fontScale="90000"/>
          </a:bodyPr>
          <a:lstStyle/>
          <a:p>
            <a:pPr algn="r"/>
            <a:r>
              <a:rPr lang="en-US" sz="3200" b="1" dirty="0" smtClean="0">
                <a:solidFill>
                  <a:schemeClr val="bg1">
                    <a:lumMod val="95000"/>
                  </a:schemeClr>
                </a:solidFill>
              </a:rPr>
              <a:t>NIH Home Page</a:t>
            </a:r>
            <a:endParaRPr lang="en-US" sz="3200" b="1" dirty="0">
              <a:solidFill>
                <a:schemeClr val="bg1">
                  <a:lumMod val="95000"/>
                </a:schemeClr>
              </a:solidFill>
            </a:endParaRPr>
          </a:p>
        </p:txBody>
      </p:sp>
    </p:spTree>
    <p:extLst>
      <p:ext uri="{BB962C8B-B14F-4D97-AF65-F5344CB8AC3E}">
        <p14:creationId xmlns:p14="http://schemas.microsoft.com/office/powerpoint/2010/main" val="185337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1496"/>
                                        </p:tgtEl>
                                        <p:attrNameLst>
                                          <p:attrName>style.visibility</p:attrName>
                                        </p:attrNameLst>
                                      </p:cBhvr>
                                      <p:to>
                                        <p:strVal val="visible"/>
                                      </p:to>
                                    </p:set>
                                    <p:animEffect transition="in" filter="dissolve">
                                      <p:cBhvr>
                                        <p:cTn id="7" dur="500"/>
                                        <p:tgtEl>
                                          <p:spTgt spid="191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8197"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http://www.nih.gov/icd - bookmark your favorite institt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53251" name="Text Box 6" descr="&quot;&quot;"/>
          <p:cNvSpPr txBox="1">
            <a:spLocks noChangeArrowheads="1"/>
          </p:cNvSpPr>
          <p:nvPr/>
        </p:nvSpPr>
        <p:spPr bwMode="auto">
          <a:xfrm>
            <a:off x="1524000" y="3352800"/>
            <a:ext cx="4572000" cy="1015663"/>
          </a:xfrm>
          <a:prstGeom prst="rect">
            <a:avLst/>
          </a:prstGeom>
          <a:solidFill>
            <a:srgbClr val="FFFF99"/>
          </a:solidFill>
          <a:ln w="12700">
            <a:solidFill>
              <a:schemeClr val="tx2"/>
            </a:solidFill>
            <a:miter lim="800000"/>
            <a:headEnd type="none" w="sm" len="sm"/>
            <a:tailEnd type="none" w="sm" len="sm"/>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dirty="0" smtClean="0">
                <a:solidFill>
                  <a:srgbClr val="FF0000"/>
                </a:solidFill>
              </a:rPr>
              <a:t>Bookmark your favorite Institute!</a:t>
            </a:r>
          </a:p>
          <a:p>
            <a:pPr algn="ctr">
              <a:spcBef>
                <a:spcPct val="50000"/>
              </a:spcBef>
            </a:pPr>
            <a:r>
              <a:rPr lang="en-US" dirty="0" smtClean="0">
                <a:solidFill>
                  <a:schemeClr val="tx2"/>
                </a:solidFill>
              </a:rPr>
              <a:t>www.nih.gov/icd </a:t>
            </a:r>
            <a:endParaRPr lang="en-US" dirty="0">
              <a:solidFill>
                <a:schemeClr val="tx2"/>
              </a:solidFill>
            </a:endParaRPr>
          </a:p>
        </p:txBody>
      </p:sp>
      <p:sp>
        <p:nvSpPr>
          <p:cNvPr id="2" name="Title 1"/>
          <p:cNvSpPr>
            <a:spLocks noGrp="1"/>
          </p:cNvSpPr>
          <p:nvPr>
            <p:ph type="title"/>
          </p:nvPr>
        </p:nvSpPr>
        <p:spPr>
          <a:xfrm>
            <a:off x="0" y="0"/>
            <a:ext cx="9144000" cy="758825"/>
          </a:xfrm>
          <a:solidFill>
            <a:schemeClr val="accent1">
              <a:lumMod val="75000"/>
            </a:schemeClr>
          </a:solidFill>
        </p:spPr>
        <p:txBody>
          <a:bodyPr>
            <a:normAutofit fontScale="90000"/>
          </a:bodyPr>
          <a:lstStyle/>
          <a:p>
            <a:pPr algn="r"/>
            <a:r>
              <a:rPr lang="en-US" b="1" dirty="0" smtClean="0">
                <a:solidFill>
                  <a:schemeClr val="bg1">
                    <a:lumMod val="95000"/>
                  </a:schemeClr>
                </a:solidFill>
              </a:rPr>
              <a:t>Institute, Center &amp; Office Information</a:t>
            </a:r>
            <a:endParaRPr lang="en-US" b="1" dirty="0">
              <a:solidFill>
                <a:schemeClr val="bg1">
                  <a:lumMod val="95000"/>
                </a:schemeClr>
              </a:solidFill>
            </a:endParaRPr>
          </a:p>
        </p:txBody>
      </p:sp>
    </p:spTree>
    <p:extLst>
      <p:ext uri="{BB962C8B-B14F-4D97-AF65-F5344CB8AC3E}">
        <p14:creationId xmlns:p14="http://schemas.microsoft.com/office/powerpoint/2010/main" val="409655743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600"/>
            <a:ext cx="9067800" cy="758825"/>
          </a:xfrm>
          <a:solidFill>
            <a:schemeClr val="accent1">
              <a:lumMod val="75000"/>
            </a:schemeClr>
          </a:solidFill>
        </p:spPr>
        <p:txBody>
          <a:bodyPr>
            <a:normAutofit fontScale="90000"/>
          </a:bodyPr>
          <a:lstStyle/>
          <a:p>
            <a:pPr indent="0" algn="r" eaLnBrk="1" fontAlgn="auto" hangingPunct="1">
              <a:spcAft>
                <a:spcPts val="0"/>
              </a:spcAft>
              <a:defRPr/>
            </a:pPr>
            <a:r>
              <a:rPr lang="en-US" b="1" dirty="0" smtClean="0">
                <a:solidFill>
                  <a:schemeClr val="bg1">
                    <a:lumMod val="95000"/>
                  </a:schemeClr>
                </a:solidFill>
              </a:rPr>
              <a:t>#10:  Final Advice</a:t>
            </a:r>
            <a:endParaRPr lang="en-US" b="1" dirty="0">
              <a:solidFill>
                <a:schemeClr val="bg1">
                  <a:lumMod val="95000"/>
                </a:schemeClr>
              </a:solidFill>
            </a:endParaRPr>
          </a:p>
        </p:txBody>
      </p:sp>
      <p:pic>
        <p:nvPicPr>
          <p:cNvPr id="4" name="Picture Placeholder 3" descr="graphic of fortune cookie, with fortune that says &quot;you will be successful!&quot;"/>
          <p:cNvPicPr>
            <a:picLocks noGrp="1" noChangeAspect="1"/>
          </p:cNvPicPr>
          <p:nvPr>
            <p:ph type="pic" idx="4294967295"/>
          </p:nvPr>
        </p:nvPicPr>
        <p:blipFill>
          <a:blip r:embed="rId3" cstate="print"/>
          <a:srcRect t="10982" b="10982"/>
          <a:stretch>
            <a:fillRect/>
          </a:stretch>
        </p:blipFill>
        <p:spPr>
          <a:xfrm>
            <a:off x="0" y="228600"/>
            <a:ext cx="8534400" cy="4343400"/>
          </a:xfrm>
        </p:spPr>
      </p:pic>
      <p:sp>
        <p:nvSpPr>
          <p:cNvPr id="5" name="Rectangle 4"/>
          <p:cNvSpPr/>
          <p:nvPr/>
        </p:nvSpPr>
        <p:spPr>
          <a:xfrm rot="19260317">
            <a:off x="4426190" y="1263866"/>
            <a:ext cx="4664909" cy="461665"/>
          </a:xfrm>
          <a:prstGeom prst="rect">
            <a:avLst/>
          </a:prstGeom>
          <a:noFill/>
        </p:spPr>
        <p:txBody>
          <a:bodyPr>
            <a:spAutoFit/>
          </a:bodyPr>
          <a:lstStyle/>
          <a:p>
            <a:pPr algn="ctr">
              <a:defRPr/>
            </a:pPr>
            <a:r>
              <a:rPr lang="en-US" sz="2400" b="1" spc="300" dirty="0">
                <a:ln w="11430" cmpd="sng">
                  <a:solidFill>
                    <a:schemeClr val="accent1">
                      <a:tint val="10000"/>
                    </a:schemeClr>
                  </a:solidFill>
                  <a:prstDash val="solid"/>
                  <a:miter lim="800000"/>
                </a:ln>
                <a:solidFill>
                  <a:schemeClr val="accent1">
                    <a:lumMod val="50000"/>
                  </a:schemeClr>
                </a:solidFill>
                <a:effectLst>
                  <a:glow rad="45500">
                    <a:schemeClr val="accent1">
                      <a:satMod val="220000"/>
                      <a:alpha val="35000"/>
                    </a:schemeClr>
                  </a:glow>
                </a:effectLst>
                <a:latin typeface="Bauhaus 93" pitchFamily="82" charset="0"/>
              </a:rPr>
              <a:t>You will be successful</a:t>
            </a:r>
          </a:p>
        </p:txBody>
      </p:sp>
    </p:spTree>
    <p:extLst>
      <p:ext uri="{BB962C8B-B14F-4D97-AF65-F5344CB8AC3E}">
        <p14:creationId xmlns:p14="http://schemas.microsoft.com/office/powerpoint/2010/main" val="301043057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74"/>
            <a:ext cx="9144000" cy="838200"/>
          </a:xfrm>
          <a:solidFill>
            <a:schemeClr val="accent1">
              <a:lumMod val="75000"/>
            </a:schemeClr>
          </a:solidFill>
        </p:spPr>
        <p:txBody>
          <a:bodyPr/>
          <a:lstStyle/>
          <a:p>
            <a:pPr algn="r"/>
            <a:r>
              <a:rPr lang="en-US" b="1" dirty="0" smtClean="0">
                <a:solidFill>
                  <a:schemeClr val="bg1">
                    <a:lumMod val="95000"/>
                  </a:schemeClr>
                </a:solidFill>
              </a:rPr>
              <a:t>Remember</a:t>
            </a:r>
            <a:endParaRPr lang="en-US" b="1" dirty="0">
              <a:solidFill>
                <a:schemeClr val="bg1">
                  <a:lumMod val="95000"/>
                </a:schemeClr>
              </a:solidFill>
            </a:endParaRPr>
          </a:p>
        </p:txBody>
      </p:sp>
      <p:sp>
        <p:nvSpPr>
          <p:cNvPr id="47106" name="Content Placeholder 2"/>
          <p:cNvSpPr>
            <a:spLocks noGrp="1"/>
          </p:cNvSpPr>
          <p:nvPr>
            <p:ph idx="4294967295"/>
          </p:nvPr>
        </p:nvSpPr>
        <p:spPr>
          <a:xfrm>
            <a:off x="0" y="990600"/>
            <a:ext cx="9144000" cy="5638800"/>
          </a:xfrm>
        </p:spPr>
        <p:txBody>
          <a:bodyPr>
            <a:normAutofit/>
          </a:bodyPr>
          <a:lstStyle/>
          <a:p>
            <a:pPr eaLnBrk="1" hangingPunct="1"/>
            <a:r>
              <a:rPr lang="en-US" b="1" dirty="0" smtClean="0"/>
              <a:t>Do your research</a:t>
            </a:r>
          </a:p>
          <a:p>
            <a:pPr lvl="1" eaLnBrk="1" hangingPunct="1"/>
            <a:r>
              <a:rPr lang="en-US" dirty="0" smtClean="0"/>
              <a:t>Understand the NIH process, policies, &amp; expectations</a:t>
            </a:r>
          </a:p>
          <a:p>
            <a:pPr eaLnBrk="1" hangingPunct="1"/>
            <a:r>
              <a:rPr lang="en-US" b="1" dirty="0" smtClean="0"/>
              <a:t>Build support</a:t>
            </a:r>
          </a:p>
          <a:p>
            <a:pPr lvl="1" eaLnBrk="1" hangingPunct="1"/>
            <a:r>
              <a:rPr lang="en-US" dirty="0" smtClean="0"/>
              <a:t>Learn who can help you at your institution</a:t>
            </a:r>
          </a:p>
          <a:p>
            <a:pPr eaLnBrk="1" hangingPunct="1"/>
            <a:r>
              <a:rPr lang="en-US" b="1" dirty="0" smtClean="0"/>
              <a:t>Reach out</a:t>
            </a:r>
          </a:p>
          <a:p>
            <a:pPr lvl="1" eaLnBrk="1" hangingPunct="1"/>
            <a:r>
              <a:rPr lang="en-US" dirty="0" smtClean="0"/>
              <a:t>Contact us: </a:t>
            </a:r>
          </a:p>
          <a:p>
            <a:pPr lvl="2"/>
            <a:r>
              <a:rPr lang="en-US" b="1" dirty="0" smtClean="0"/>
              <a:t>Phone:301-435-6871 </a:t>
            </a:r>
          </a:p>
          <a:p>
            <a:pPr lvl="2"/>
            <a:r>
              <a:rPr lang="en-US" b="1" dirty="0" smtClean="0"/>
              <a:t>Email: drusso1@mail.nih.gov</a:t>
            </a:r>
          </a:p>
          <a:p>
            <a:pPr lvl="1" eaLnBrk="1" hangingPunct="1"/>
            <a:r>
              <a:rPr lang="en-US" dirty="0" smtClean="0"/>
              <a:t>Stay connected &amp; monitor what is happening at NIH</a:t>
            </a:r>
          </a:p>
          <a:p>
            <a:pPr lvl="2"/>
            <a:r>
              <a:rPr lang="en-US" dirty="0" smtClean="0"/>
              <a:t>NIH GUIDE for Grants and Contracts</a:t>
            </a:r>
          </a:p>
          <a:p>
            <a:pPr lvl="2"/>
            <a:r>
              <a:rPr lang="en-US" dirty="0" smtClean="0"/>
              <a:t>Blogs, RSS, Nexus, Webinars etc. </a:t>
            </a:r>
            <a:endParaRPr lang="en-US" dirty="0"/>
          </a:p>
          <a:p>
            <a:pPr marL="274638" lvl="1" indent="0" eaLnBrk="1" hangingPunct="1">
              <a:buNone/>
            </a:pPr>
            <a:endParaRPr lang="en-US" dirty="0"/>
          </a:p>
          <a:p>
            <a:pPr eaLnBrk="1" hangingPunct="1"/>
            <a:endParaRPr lang="en-US" dirty="0" smtClean="0"/>
          </a:p>
        </p:txBody>
      </p:sp>
    </p:spTree>
    <p:extLst>
      <p:ext uri="{BB962C8B-B14F-4D97-AF65-F5344CB8AC3E}">
        <p14:creationId xmlns:p14="http://schemas.microsoft.com/office/powerpoint/2010/main" val="44141929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a:solidFill>
            <a:schemeClr val="accent1">
              <a:lumMod val="75000"/>
            </a:schemeClr>
          </a:solidFill>
        </p:spPr>
        <p:txBody>
          <a:bodyPr>
            <a:normAutofit/>
          </a:bodyPr>
          <a:lstStyle/>
          <a:p>
            <a:pPr lvl="1" algn="r">
              <a:defRPr/>
            </a:pPr>
            <a:r>
              <a:rPr lang="en-US" sz="3600" b="1" dirty="0">
                <a:solidFill>
                  <a:srgbClr val="92D050"/>
                </a:solidFill>
              </a:rPr>
              <a:t>M</a:t>
            </a:r>
            <a:r>
              <a:rPr lang="en-US" sz="3600" b="1" dirty="0" smtClean="0">
                <a:solidFill>
                  <a:srgbClr val="92D050"/>
                </a:solidFill>
              </a:rPr>
              <a:t>ake the most of Today</a:t>
            </a:r>
            <a:endParaRPr lang="en-US" b="1" dirty="0">
              <a:solidFill>
                <a:schemeClr val="tx1"/>
              </a:solidFill>
            </a:endParaRPr>
          </a:p>
        </p:txBody>
      </p:sp>
      <p:sp>
        <p:nvSpPr>
          <p:cNvPr id="6" name="Content Placeholder 5"/>
          <p:cNvSpPr>
            <a:spLocks noGrp="1"/>
          </p:cNvSpPr>
          <p:nvPr>
            <p:ph idx="1"/>
          </p:nvPr>
        </p:nvSpPr>
        <p:spPr>
          <a:xfrm>
            <a:off x="2133600" y="1981200"/>
            <a:ext cx="6672072" cy="4117848"/>
          </a:xfrm>
        </p:spPr>
        <p:txBody>
          <a:bodyPr/>
          <a:lstStyle/>
          <a:p>
            <a:r>
              <a:rPr lang="en-US" dirty="0" smtClean="0"/>
              <a:t>Ask questions</a:t>
            </a:r>
          </a:p>
          <a:p>
            <a:pPr marL="0" indent="0">
              <a:buNone/>
            </a:pPr>
            <a:r>
              <a:rPr lang="en-US" dirty="0" smtClean="0"/>
              <a:t> </a:t>
            </a:r>
          </a:p>
          <a:p>
            <a:r>
              <a:rPr lang="en-US" dirty="0" smtClean="0"/>
              <a:t>Get answers</a:t>
            </a:r>
          </a:p>
          <a:p>
            <a:pPr marL="0" indent="0">
              <a:buNone/>
            </a:pPr>
            <a:r>
              <a:rPr lang="en-US" dirty="0" smtClean="0"/>
              <a:t> </a:t>
            </a:r>
          </a:p>
          <a:p>
            <a:r>
              <a:rPr lang="en-US" dirty="0" smtClean="0"/>
              <a:t>Make connections.</a:t>
            </a:r>
          </a:p>
          <a:p>
            <a:endParaRPr lang="en-US" dirty="0"/>
          </a:p>
        </p:txBody>
      </p:sp>
    </p:spTree>
    <p:extLst>
      <p:ext uri="{BB962C8B-B14F-4D97-AF65-F5344CB8AC3E}">
        <p14:creationId xmlns:p14="http://schemas.microsoft.com/office/powerpoint/2010/main" val="376765842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609600"/>
            <a:ext cx="7772400" cy="1676400"/>
          </a:xfrm>
          <a:solidFill>
            <a:schemeClr val="accent1">
              <a:lumMod val="75000"/>
            </a:schemeClr>
          </a:solidFill>
        </p:spPr>
        <p:txBody>
          <a:bodyPr>
            <a:normAutofit/>
          </a:bodyPr>
          <a:lstStyle/>
          <a:p>
            <a:r>
              <a:rPr lang="en-US" dirty="0" smtClean="0">
                <a:solidFill>
                  <a:schemeClr val="bg1">
                    <a:lumMod val="95000"/>
                  </a:schemeClr>
                </a:solidFill>
              </a:rPr>
              <a:t>QUESTIONS?</a:t>
            </a:r>
            <a:endParaRPr lang="en-US" dirty="0">
              <a:solidFill>
                <a:schemeClr val="bg1">
                  <a:lumMod val="95000"/>
                </a:schemeClr>
              </a:solidFill>
            </a:endParaRPr>
          </a:p>
        </p:txBody>
      </p:sp>
      <p:sp>
        <p:nvSpPr>
          <p:cNvPr id="2" name="Subtitle 1"/>
          <p:cNvSpPr>
            <a:spLocks noGrp="1"/>
          </p:cNvSpPr>
          <p:nvPr>
            <p:ph type="subTitle" idx="1"/>
          </p:nvPr>
        </p:nvSpPr>
        <p:spPr>
          <a:xfrm>
            <a:off x="1371600" y="3276600"/>
            <a:ext cx="6400800" cy="2667000"/>
          </a:xfrm>
        </p:spPr>
        <p:txBody>
          <a:bodyPr>
            <a:normAutofit fontScale="55000" lnSpcReduction="20000"/>
          </a:bodyPr>
          <a:lstStyle/>
          <a:p>
            <a:endParaRPr lang="en-US" u="sng" dirty="0" smtClean="0"/>
          </a:p>
          <a:p>
            <a:r>
              <a:rPr lang="en-US" u="sng" dirty="0" smtClean="0"/>
              <a:t>Denise </a:t>
            </a:r>
            <a:r>
              <a:rPr lang="en-US" u="sng" dirty="0"/>
              <a:t>A. Russo, Ph.D.</a:t>
            </a:r>
            <a:endParaRPr lang="en-US" dirty="0"/>
          </a:p>
          <a:p>
            <a:r>
              <a:rPr lang="en-US" dirty="0"/>
              <a:t>Deputy, Maternal and Pediatric Infectious Disease Branch </a:t>
            </a:r>
            <a:br>
              <a:rPr lang="en-US" dirty="0"/>
            </a:br>
            <a:r>
              <a:rPr lang="en-US" i="1" dirty="0"/>
              <a:t>EKSNICHD/NIH</a:t>
            </a:r>
            <a:r>
              <a:rPr lang="en-US" dirty="0"/>
              <a:t> </a:t>
            </a:r>
            <a:br>
              <a:rPr lang="en-US" dirty="0"/>
            </a:br>
            <a:r>
              <a:rPr lang="en-US" dirty="0"/>
              <a:t>6100 Executive Boulevard, Room 4B11E </a:t>
            </a:r>
            <a:br>
              <a:rPr lang="en-US" dirty="0"/>
            </a:br>
            <a:r>
              <a:rPr lang="en-US" dirty="0"/>
              <a:t>Rockville, MD 20852 </a:t>
            </a:r>
            <a:br>
              <a:rPr lang="en-US" dirty="0"/>
            </a:br>
            <a:r>
              <a:rPr lang="en-US" dirty="0"/>
              <a:t>Telephone:  301-435-6871 </a:t>
            </a:r>
            <a:br>
              <a:rPr lang="en-US" dirty="0"/>
            </a:br>
            <a:r>
              <a:rPr lang="en-US" dirty="0"/>
              <a:t>Fax:  301-496-8678 </a:t>
            </a:r>
            <a:br>
              <a:rPr lang="en-US" dirty="0"/>
            </a:br>
            <a:r>
              <a:rPr lang="en-US" dirty="0"/>
              <a:t>Email:  </a:t>
            </a:r>
            <a:r>
              <a:rPr lang="en-US" u="sng" dirty="0">
                <a:hlinkClick r:id="rId2"/>
              </a:rPr>
              <a:t>drusso1@mail.nih.gov</a:t>
            </a:r>
            <a:endParaRPr lang="en-US" dirty="0"/>
          </a:p>
          <a:p>
            <a:r>
              <a:rPr lang="en-US" dirty="0"/>
              <a:t> </a:t>
            </a:r>
          </a:p>
          <a:p>
            <a:endParaRPr lang="en-US" dirty="0" smtClean="0"/>
          </a:p>
        </p:txBody>
      </p:sp>
    </p:spTree>
    <p:extLst>
      <p:ext uri="{BB962C8B-B14F-4D97-AF65-F5344CB8AC3E}">
        <p14:creationId xmlns:p14="http://schemas.microsoft.com/office/powerpoint/2010/main" val="42446180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tx2"/>
          </a:solidFill>
        </p:spPr>
        <p:txBody>
          <a:bodyPr/>
          <a:lstStyle/>
          <a:p>
            <a:r>
              <a:rPr lang="en-US" b="1" dirty="0" smtClean="0">
                <a:ln w="18000">
                  <a:solidFill>
                    <a:schemeClr val="accent2">
                      <a:satMod val="140000"/>
                    </a:schemeClr>
                  </a:solidFill>
                  <a:prstDash val="solid"/>
                  <a:miter lim="800000"/>
                </a:ln>
                <a:solidFill>
                  <a:schemeClr val="bg2"/>
                </a:solidFill>
                <a:effectLst>
                  <a:outerShdw blurRad="25500" dist="23000" dir="7020000" algn="tl">
                    <a:srgbClr val="000000">
                      <a:alpha val="50000"/>
                    </a:srgbClr>
                  </a:outerShdw>
                </a:effectLst>
              </a:rPr>
              <a:t>DATA From </a:t>
            </a:r>
            <a:r>
              <a:rPr lang="en-US" b="1" dirty="0" err="1" smtClean="0">
                <a:ln w="18000">
                  <a:solidFill>
                    <a:schemeClr val="accent2">
                      <a:satMod val="140000"/>
                    </a:schemeClr>
                  </a:solidFill>
                  <a:prstDash val="solid"/>
                  <a:miter lim="800000"/>
                </a:ln>
                <a:solidFill>
                  <a:schemeClr val="bg2"/>
                </a:solidFill>
                <a:effectLst>
                  <a:outerShdw blurRad="25500" dist="23000" dir="7020000" algn="tl">
                    <a:srgbClr val="000000">
                      <a:alpha val="50000"/>
                    </a:srgbClr>
                  </a:outerShdw>
                </a:effectLst>
              </a:rPr>
              <a:t>RePORTER</a:t>
            </a:r>
            <a:endParaRPr lang="en-US" b="1" dirty="0">
              <a:ln w="18000">
                <a:solidFill>
                  <a:schemeClr val="accent2">
                    <a:satMod val="140000"/>
                  </a:schemeClr>
                </a:solidFill>
                <a:prstDash val="solid"/>
                <a:miter lim="800000"/>
              </a:ln>
              <a:solidFill>
                <a:schemeClr val="bg2"/>
              </a:solidFill>
              <a:effectLst>
                <a:outerShdw blurRad="25500" dist="23000" dir="7020000" algn="tl">
                  <a:srgbClr val="000000">
                    <a:alpha val="50000"/>
                  </a:srgbClr>
                </a:outerShdw>
              </a:effectLst>
            </a:endParaRPr>
          </a:p>
        </p:txBody>
      </p:sp>
      <p:sp>
        <p:nvSpPr>
          <p:cNvPr id="3" name="Subtitle 2"/>
          <p:cNvSpPr>
            <a:spLocks noGrp="1"/>
          </p:cNvSpPr>
          <p:nvPr>
            <p:ph type="subTitle" idx="1"/>
          </p:nvPr>
        </p:nvSpPr>
        <p:spPr/>
        <p:txBody>
          <a:bodyPr/>
          <a:lstStyle/>
          <a:p>
            <a:r>
              <a:rPr lang="en-US" dirty="0" smtClean="0"/>
              <a:t>24 August 2015</a:t>
            </a:r>
            <a:endParaRPr lang="en-US" dirty="0"/>
          </a:p>
        </p:txBody>
      </p:sp>
    </p:spTree>
    <p:extLst>
      <p:ext uri="{BB962C8B-B14F-4D97-AF65-F5344CB8AC3E}">
        <p14:creationId xmlns:p14="http://schemas.microsoft.com/office/powerpoint/2010/main" val="2452138505"/>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UB Number of Grants by Institute or Agency</a:t>
            </a:r>
            <a:endParaRPr lang="en-US" dirty="0"/>
          </a:p>
        </p:txBody>
      </p:sp>
      <p:graphicFrame>
        <p:nvGraphicFramePr>
          <p:cNvPr id="3" name="Chart 2"/>
          <p:cNvGraphicFramePr>
            <a:graphicFrameLocks/>
          </p:cNvGraphicFramePr>
          <p:nvPr>
            <p:extLst/>
          </p:nvPr>
        </p:nvGraphicFramePr>
        <p:xfrm>
          <a:off x="457200" y="1676400"/>
          <a:ext cx="79248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6382813"/>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UB Number of Grants by Activity Code</a:t>
            </a:r>
            <a:endParaRPr lang="en-US" dirty="0"/>
          </a:p>
        </p:txBody>
      </p:sp>
      <p:graphicFrame>
        <p:nvGraphicFramePr>
          <p:cNvPr id="3" name="Chart 2"/>
          <p:cNvGraphicFramePr>
            <a:graphicFrameLocks/>
          </p:cNvGraphicFramePr>
          <p:nvPr>
            <p:extLst/>
          </p:nvPr>
        </p:nvGraphicFramePr>
        <p:xfrm>
          <a:off x="762000" y="1600200"/>
          <a:ext cx="7543799"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0971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 y="152400"/>
            <a:ext cx="8839200" cy="1219200"/>
          </a:xfrm>
        </p:spPr>
        <p:txBody>
          <a:bodyPr/>
          <a:lstStyle/>
          <a:p>
            <a:pPr algn="r" eaLnBrk="1" hangingPunct="1"/>
            <a:r>
              <a:rPr lang="en-US" sz="4000" b="1" dirty="0" smtClean="0">
                <a:ea typeface="ＭＳ Ｐゴシック" pitchFamily="34" charset="-128"/>
              </a:rPr>
              <a:t>NIH Gets </a:t>
            </a:r>
            <a:r>
              <a:rPr lang="en-US" sz="4000" b="1" dirty="0" smtClean="0">
                <a:solidFill>
                  <a:srgbClr val="C00000"/>
                </a:solidFill>
                <a:ea typeface="ＭＳ Ｐゴシック" pitchFamily="34" charset="-128"/>
              </a:rPr>
              <a:t>&lt;1% </a:t>
            </a:r>
            <a:r>
              <a:rPr lang="en-US" sz="4000" b="1" dirty="0" smtClean="0">
                <a:ea typeface="ＭＳ Ｐゴシック" pitchFamily="34" charset="-128"/>
              </a:rPr>
              <a:t>of US Budget</a:t>
            </a:r>
            <a:r>
              <a:rPr lang="en-US" sz="3600" b="1" dirty="0" smtClean="0">
                <a:ea typeface="ＭＳ Ｐゴシック" pitchFamily="34" charset="-128"/>
              </a:rPr>
              <a:t> </a:t>
            </a:r>
            <a:endParaRPr lang="en-US" sz="3200" b="1" dirty="0" smtClean="0">
              <a:ea typeface="ＭＳ Ｐゴシック" pitchFamily="34" charset="-128"/>
            </a:endParaRPr>
          </a:p>
        </p:txBody>
      </p:sp>
      <p:graphicFrame>
        <p:nvGraphicFramePr>
          <p:cNvPr id="55299" name="Object 4"/>
          <p:cNvGraphicFramePr>
            <a:graphicFrameLocks noGrp="1" noChangeAspect="1"/>
          </p:cNvGraphicFramePr>
          <p:nvPr>
            <p:ph type="chart" idx="1"/>
            <p:extLst/>
          </p:nvPr>
        </p:nvGraphicFramePr>
        <p:xfrm>
          <a:off x="533400" y="1524000"/>
          <a:ext cx="8153400" cy="4638675"/>
        </p:xfrm>
        <a:graphic>
          <a:graphicData uri="http://schemas.openxmlformats.org/presentationml/2006/ole">
            <mc:AlternateContent xmlns:mc="http://schemas.openxmlformats.org/markup-compatibility/2006">
              <mc:Choice xmlns:v="urn:schemas-microsoft-com:vml" Requires="v">
                <p:oleObj spid="_x0000_s2053" name="Chart" r:id="rId4" imgW="7429461" imgH="4248099" progId="MSGraph.Chart.8">
                  <p:embed followColorScheme="full"/>
                </p:oleObj>
              </mc:Choice>
              <mc:Fallback>
                <p:oleObj name="Chart" r:id="rId4" imgW="7429461" imgH="4248099" progId="MSGraph.Chart.8">
                  <p:embed followColorScheme="full"/>
                  <p:pic>
                    <p:nvPicPr>
                      <p:cNvPr id="0" name=""/>
                      <p:cNvPicPr>
                        <a:picLocks noGrp="1" noChangeAspect="1" noChangeArrowheads="1"/>
                      </p:cNvPicPr>
                      <p:nvPr/>
                    </p:nvPicPr>
                    <p:blipFill>
                      <a:blip r:embed="rId5"/>
                      <a:srcRect/>
                      <a:stretch>
                        <a:fillRect/>
                      </a:stretch>
                    </p:blipFill>
                    <p:spPr bwMode="auto">
                      <a:xfrm>
                        <a:off x="533400" y="1524000"/>
                        <a:ext cx="8153400" cy="4638675"/>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884757646"/>
      </p:ext>
    </p:extLst>
  </p:cSld>
  <p:clrMapOvr>
    <a:masterClrMapping/>
  </p:clrMapOvr>
  <p:transition>
    <p:wipe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563562"/>
          </a:xfrm>
        </p:spPr>
        <p:txBody>
          <a:bodyPr>
            <a:normAutofit fontScale="90000"/>
          </a:bodyPr>
          <a:lstStyle/>
          <a:p>
            <a:r>
              <a:rPr lang="en-US" dirty="0" smtClean="0"/>
              <a:t>UB Funding by Institute</a:t>
            </a:r>
            <a:endParaRPr lang="en-US" dirty="0"/>
          </a:p>
        </p:txBody>
      </p:sp>
      <p:graphicFrame>
        <p:nvGraphicFramePr>
          <p:cNvPr id="3" name="Chart 2"/>
          <p:cNvGraphicFramePr>
            <a:graphicFrameLocks/>
          </p:cNvGraphicFramePr>
          <p:nvPr>
            <p:extLst/>
          </p:nvPr>
        </p:nvGraphicFramePr>
        <p:xfrm>
          <a:off x="685800" y="1371600"/>
          <a:ext cx="7696200" cy="47386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243772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UB Funding By Institute Compared to Total</a:t>
            </a:r>
            <a:endParaRPr lang="en-US" dirty="0"/>
          </a:p>
        </p:txBody>
      </p:sp>
      <p:graphicFrame>
        <p:nvGraphicFramePr>
          <p:cNvPr id="3" name="Chart 2"/>
          <p:cNvGraphicFramePr>
            <a:graphicFrameLocks/>
          </p:cNvGraphicFramePr>
          <p:nvPr>
            <p:extLst/>
          </p:nvPr>
        </p:nvGraphicFramePr>
        <p:xfrm>
          <a:off x="533400" y="1371600"/>
          <a:ext cx="82296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869236"/>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RPCI NUMBER OF GRANTS BY INSTITUTE</a:t>
            </a:r>
            <a:endParaRPr lang="en-US" dirty="0"/>
          </a:p>
        </p:txBody>
      </p:sp>
      <p:graphicFrame>
        <p:nvGraphicFramePr>
          <p:cNvPr id="3" name="Chart 2"/>
          <p:cNvGraphicFramePr>
            <a:graphicFrameLocks/>
          </p:cNvGraphicFramePr>
          <p:nvPr>
            <p:extLst/>
          </p:nvPr>
        </p:nvGraphicFramePr>
        <p:xfrm>
          <a:off x="762000" y="1600200"/>
          <a:ext cx="73914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3777585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Grants by Activity Code</a:t>
            </a:r>
          </a:p>
        </p:txBody>
      </p:sp>
      <p:graphicFrame>
        <p:nvGraphicFramePr>
          <p:cNvPr id="3" name="Chart 2"/>
          <p:cNvGraphicFramePr>
            <a:graphicFrameLocks/>
          </p:cNvGraphicFramePr>
          <p:nvPr>
            <p:extLst/>
          </p:nvPr>
        </p:nvGraphicFramePr>
        <p:xfrm>
          <a:off x="685800" y="1600200"/>
          <a:ext cx="693420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6756740"/>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ACTIVITY CODES </a:t>
            </a:r>
            <a:endParaRPr lang="en-US" dirty="0"/>
          </a:p>
        </p:txBody>
      </p:sp>
      <p:graphicFrame>
        <p:nvGraphicFramePr>
          <p:cNvPr id="3" name="Chart 2"/>
          <p:cNvGraphicFramePr>
            <a:graphicFrameLocks/>
          </p:cNvGraphicFramePr>
          <p:nvPr>
            <p:extLst/>
          </p:nvPr>
        </p:nvGraphicFramePr>
        <p:xfrm>
          <a:off x="762000" y="1600200"/>
          <a:ext cx="76200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71213334"/>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by Institute</a:t>
            </a:r>
          </a:p>
        </p:txBody>
      </p:sp>
      <p:graphicFrame>
        <p:nvGraphicFramePr>
          <p:cNvPr id="3" name="Chart 2"/>
          <p:cNvGraphicFramePr>
            <a:graphicFrameLocks/>
          </p:cNvGraphicFramePr>
          <p:nvPr>
            <p:extLst/>
          </p:nvPr>
        </p:nvGraphicFramePr>
        <p:xfrm>
          <a:off x="838200" y="1447800"/>
          <a:ext cx="7315200"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781562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Funding by </a:t>
            </a:r>
            <a:r>
              <a:rPr lang="en-US" dirty="0" smtClean="0"/>
              <a:t>Institute Compared to Total</a:t>
            </a:r>
            <a:endParaRPr lang="en-US" dirty="0"/>
          </a:p>
        </p:txBody>
      </p:sp>
      <p:graphicFrame>
        <p:nvGraphicFramePr>
          <p:cNvPr id="3" name="Chart 2"/>
          <p:cNvGraphicFramePr>
            <a:graphicFrameLocks/>
          </p:cNvGraphicFramePr>
          <p:nvPr>
            <p:extLst/>
          </p:nvPr>
        </p:nvGraphicFramePr>
        <p:xfrm>
          <a:off x="609600" y="1676400"/>
          <a:ext cx="7620000" cy="4057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968424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NICHD INFORMATION</a:t>
            </a:r>
            <a:endParaRPr lang="en-US" dirty="0">
              <a:solidFill>
                <a:schemeClr val="tx2"/>
              </a:solidFill>
            </a:endParaRPr>
          </a:p>
        </p:txBody>
      </p:sp>
      <p:sp>
        <p:nvSpPr>
          <p:cNvPr id="3" name="Subtitle 2"/>
          <p:cNvSpPr>
            <a:spLocks noGrp="1"/>
          </p:cNvSpPr>
          <p:nvPr>
            <p:ph type="subTitle" idx="1"/>
          </p:nvPr>
        </p:nvSpPr>
        <p:spPr/>
        <p:txBody>
          <a:bodyPr>
            <a:normAutofit fontScale="77500" lnSpcReduction="20000"/>
          </a:bodyPr>
          <a:lstStyle/>
          <a:p>
            <a:r>
              <a:rPr lang="en-US" dirty="0"/>
              <a:t>Denise A. Russo, Ph.D.</a:t>
            </a:r>
          </a:p>
          <a:p>
            <a:r>
              <a:rPr lang="en-US"/>
              <a:t>Deputy, Maternal and Pediatric Infectious Disease Branch </a:t>
            </a:r>
            <a:br>
              <a:rPr lang="en-US"/>
            </a:br>
            <a:r>
              <a:rPr lang="en-US" i="1"/>
              <a:t>EKSNICHD/NIH</a:t>
            </a:r>
            <a:r>
              <a:rPr lang="en-US"/>
              <a:t> </a:t>
            </a:r>
            <a:br>
              <a:rPr lang="en-US"/>
            </a:br>
            <a:endParaRPr lang="en-US" dirty="0"/>
          </a:p>
        </p:txBody>
      </p:sp>
    </p:spTree>
    <p:extLst>
      <p:ext uri="{BB962C8B-B14F-4D97-AF65-F5344CB8AC3E}">
        <p14:creationId xmlns:p14="http://schemas.microsoft.com/office/powerpoint/2010/main" val="352604897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2"/>
                </a:solidFill>
              </a:rPr>
              <a:t>Maternal-Fetal Medicine Units (MFMU) Network</a:t>
            </a:r>
            <a:br>
              <a:rPr lang="en-US" dirty="0">
                <a:solidFill>
                  <a:schemeClr val="tx2"/>
                </a:solidFill>
              </a:rPr>
            </a:br>
            <a:endParaRPr lang="en-US" dirty="0">
              <a:solidFill>
                <a:schemeClr val="tx2"/>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0671976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04"/>
            <a:ext cx="8686800" cy="783796"/>
          </a:xfrm>
        </p:spPr>
        <p:txBody>
          <a:bodyPr>
            <a:normAutofit fontScale="90000"/>
          </a:bodyPr>
          <a:lstStyle/>
          <a:p>
            <a:pPr lvl="0" algn="r"/>
            <a:r>
              <a:rPr kumimoji="0" lang="en-US" altLang="en-US" b="1" i="0" u="none" strike="noStrike" cap="none" normalizeH="0" baseline="0" dirty="0" smtClean="0">
                <a:ln>
                  <a:noFill/>
                </a:ln>
                <a:solidFill>
                  <a:schemeClr val="tx1"/>
                </a:solidFill>
                <a:effectLst/>
                <a:latin typeface="Arial" charset="0"/>
                <a:cs typeface="Arial" charset="0"/>
              </a:rPr>
              <a:t/>
            </a:r>
            <a:br>
              <a:rPr kumimoji="0" lang="en-US" altLang="en-US" b="1" i="0" u="none" strike="noStrike" cap="none" normalizeH="0" baseline="0" dirty="0" smtClean="0">
                <a:ln>
                  <a:noFill/>
                </a:ln>
                <a:solidFill>
                  <a:schemeClr val="tx1"/>
                </a:solidFill>
                <a:effectLst/>
                <a:latin typeface="Arial" charset="0"/>
                <a:cs typeface="Arial" charset="0"/>
              </a:rPr>
            </a:br>
            <a:r>
              <a:rPr kumimoji="0" lang="en-US" altLang="en-US" b="1" i="0" u="none" strike="noStrike" cap="none" normalizeH="0" baseline="0" dirty="0" smtClean="0">
                <a:ln>
                  <a:noFill/>
                </a:ln>
                <a:solidFill>
                  <a:schemeClr val="tx2"/>
                </a:solidFill>
                <a:effectLst/>
                <a:latin typeface="Arial" charset="0"/>
                <a:cs typeface="Arial" charset="0"/>
              </a:rPr>
              <a:t>Overview</a:t>
            </a:r>
            <a:r>
              <a:rPr kumimoji="0" lang="en-US" altLang="en-US" b="1" i="0" u="none" strike="noStrike" cap="none" normalizeH="0" baseline="0" dirty="0" smtClean="0">
                <a:ln>
                  <a:noFill/>
                </a:ln>
                <a:solidFill>
                  <a:schemeClr val="tx1"/>
                </a:solidFill>
                <a:effectLst/>
                <a:latin typeface="Arial" charset="0"/>
                <a:cs typeface="Arial" charset="0"/>
              </a:rPr>
              <a:t/>
            </a:r>
            <a:br>
              <a:rPr kumimoji="0" lang="en-US" altLang="en-US" b="1" i="0" u="none" strike="noStrike" cap="none" normalizeH="0" baseline="0" dirty="0" smtClean="0">
                <a:ln>
                  <a:noFill/>
                </a:ln>
                <a:solidFill>
                  <a:schemeClr val="tx1"/>
                </a:solidFill>
                <a:effectLst/>
                <a:latin typeface="Arial" charset="0"/>
                <a:cs typeface="Arial" charset="0"/>
              </a:rPr>
            </a:br>
            <a:endParaRPr lang="en-US" dirty="0"/>
          </a:p>
        </p:txBody>
      </p:sp>
      <p:pic>
        <p:nvPicPr>
          <p:cNvPr id="1027" name="Picture 3" descr="External Web Site Polic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75" y="147955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ernal-Fetal Medicine Units Networ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8303"/>
            <a:ext cx="1114425" cy="1038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1574800"/>
            <a:ext cx="8153400" cy="3662541"/>
          </a:xfrm>
          <a:prstGeom prst="rect">
            <a:avLst/>
          </a:prstGeom>
        </p:spPr>
        <p:txBody>
          <a:bodyPr wrap="square">
            <a:spAutoFit/>
          </a:bodyPr>
          <a:lstStyle/>
          <a:p>
            <a:r>
              <a:rPr lang="en-US" altLang="en-US" sz="2000" dirty="0" smtClean="0">
                <a:solidFill>
                  <a:prstClr val="black"/>
                </a:solidFill>
                <a:latin typeface="Calibri"/>
                <a:cs typeface="Arial" charset="0"/>
              </a:rPr>
              <a:t>The </a:t>
            </a:r>
            <a:r>
              <a:rPr lang="en-US" altLang="en-US" sz="2000" dirty="0">
                <a:solidFill>
                  <a:prstClr val="black"/>
                </a:solidFill>
                <a:latin typeface="Calibri"/>
                <a:cs typeface="Arial" charset="0"/>
              </a:rPr>
              <a:t>NICHD established the MFMU Network in 1986 to respond to the need for well-designed clinical trials in maternal- fetal medicine and obstetrics, particularly with respect to the continuing problem of preterm birth. </a:t>
            </a:r>
            <a:endParaRPr lang="en-US" altLang="en-US" sz="2000" dirty="0" smtClean="0">
              <a:solidFill>
                <a:prstClr val="black"/>
              </a:solidFill>
              <a:latin typeface="Calibri"/>
              <a:cs typeface="Arial" charset="0"/>
            </a:endParaRPr>
          </a:p>
          <a:p>
            <a:endParaRPr lang="en-US" altLang="en-US" sz="2000" dirty="0" smtClean="0">
              <a:solidFill>
                <a:prstClr val="black"/>
              </a:solidFill>
              <a:latin typeface="Calibri"/>
              <a:cs typeface="Arial" charset="0"/>
            </a:endParaRPr>
          </a:p>
          <a:p>
            <a:r>
              <a:rPr lang="en-US" altLang="en-US" sz="2000" dirty="0" smtClean="0">
                <a:solidFill>
                  <a:prstClr val="black"/>
                </a:solidFill>
                <a:latin typeface="Calibri"/>
                <a:cs typeface="Arial" charset="0"/>
              </a:rPr>
              <a:t>The </a:t>
            </a:r>
            <a:r>
              <a:rPr lang="en-US" altLang="en-US" sz="2000" dirty="0">
                <a:solidFill>
                  <a:prstClr val="black"/>
                </a:solidFill>
                <a:latin typeface="Calibri"/>
                <a:cs typeface="Arial" charset="0"/>
              </a:rPr>
              <a:t>aims of the Network are to </a:t>
            </a:r>
            <a:r>
              <a:rPr lang="en-US" altLang="en-US" sz="2000" dirty="0" smtClean="0">
                <a:solidFill>
                  <a:prstClr val="black"/>
                </a:solidFill>
                <a:latin typeface="Calibri"/>
                <a:cs typeface="Arial" charset="0"/>
              </a:rPr>
              <a:t>reduce</a:t>
            </a:r>
          </a:p>
          <a:p>
            <a:pPr marL="285750" indent="-285750">
              <a:buFont typeface="Arial" panose="020B0604020202020204" pitchFamily="34" charset="0"/>
              <a:buChar char="•"/>
            </a:pPr>
            <a:r>
              <a:rPr lang="en-US" altLang="en-US" sz="2000" dirty="0" smtClean="0">
                <a:solidFill>
                  <a:prstClr val="black"/>
                </a:solidFill>
                <a:latin typeface="Calibri"/>
                <a:cs typeface="Arial" charset="0"/>
              </a:rPr>
              <a:t>maternal</a:t>
            </a:r>
            <a:r>
              <a:rPr lang="en-US" altLang="en-US" sz="2000" dirty="0">
                <a:solidFill>
                  <a:prstClr val="black"/>
                </a:solidFill>
                <a:latin typeface="Calibri"/>
                <a:cs typeface="Arial" charset="0"/>
              </a:rPr>
              <a:t>, fetal, and infant morbidity related to preterm birth, </a:t>
            </a:r>
            <a:endParaRPr lang="en-US" altLang="en-US" sz="2000" dirty="0" smtClean="0">
              <a:solidFill>
                <a:prstClr val="black"/>
              </a:solidFill>
              <a:latin typeface="Calibri"/>
              <a:cs typeface="Arial" charset="0"/>
            </a:endParaRPr>
          </a:p>
          <a:p>
            <a:pPr marL="285750" indent="-285750">
              <a:buFont typeface="Arial" panose="020B0604020202020204" pitchFamily="34" charset="0"/>
              <a:buChar char="•"/>
            </a:pPr>
            <a:r>
              <a:rPr lang="en-US" altLang="en-US" sz="2000" dirty="0" smtClean="0">
                <a:solidFill>
                  <a:prstClr val="black"/>
                </a:solidFill>
                <a:latin typeface="Calibri"/>
                <a:cs typeface="Arial" charset="0"/>
              </a:rPr>
              <a:t>fetal </a:t>
            </a:r>
            <a:r>
              <a:rPr lang="en-US" altLang="en-US" sz="2000" dirty="0">
                <a:solidFill>
                  <a:prstClr val="black"/>
                </a:solidFill>
                <a:latin typeface="Calibri"/>
                <a:cs typeface="Arial" charset="0"/>
              </a:rPr>
              <a:t>growth abnormalities, and </a:t>
            </a:r>
            <a:endParaRPr lang="en-US" altLang="en-US" sz="2000" dirty="0" smtClean="0">
              <a:solidFill>
                <a:prstClr val="black"/>
              </a:solidFill>
              <a:latin typeface="Calibri"/>
              <a:cs typeface="Arial" charset="0"/>
            </a:endParaRPr>
          </a:p>
          <a:p>
            <a:pPr marL="285750" indent="-285750">
              <a:buFont typeface="Arial" panose="020B0604020202020204" pitchFamily="34" charset="0"/>
              <a:buChar char="•"/>
            </a:pPr>
            <a:r>
              <a:rPr lang="en-US" altLang="en-US" sz="2000" dirty="0" smtClean="0">
                <a:solidFill>
                  <a:prstClr val="black"/>
                </a:solidFill>
                <a:latin typeface="Calibri"/>
                <a:cs typeface="Arial" charset="0"/>
              </a:rPr>
              <a:t>maternal </a:t>
            </a:r>
            <a:r>
              <a:rPr lang="en-US" altLang="en-US" sz="2000" dirty="0">
                <a:solidFill>
                  <a:prstClr val="black"/>
                </a:solidFill>
                <a:latin typeface="Calibri"/>
                <a:cs typeface="Arial" charset="0"/>
              </a:rPr>
              <a:t>complications, </a:t>
            </a:r>
            <a:endParaRPr lang="en-US" altLang="en-US" sz="2000" dirty="0" smtClean="0">
              <a:solidFill>
                <a:prstClr val="black"/>
              </a:solidFill>
              <a:latin typeface="Calibri"/>
              <a:cs typeface="Arial" charset="0"/>
            </a:endParaRPr>
          </a:p>
          <a:p>
            <a:pPr marL="285750" indent="-285750">
              <a:buFont typeface="Arial" panose="020B0604020202020204" pitchFamily="34" charset="0"/>
              <a:buChar char="•"/>
            </a:pPr>
            <a:r>
              <a:rPr lang="en-US" altLang="en-US" sz="2000" dirty="0" smtClean="0">
                <a:solidFill>
                  <a:prstClr val="black"/>
                </a:solidFill>
                <a:latin typeface="Calibri"/>
                <a:cs typeface="Arial" charset="0"/>
              </a:rPr>
              <a:t>and </a:t>
            </a:r>
            <a:r>
              <a:rPr lang="en-US" altLang="en-US" sz="2000" dirty="0">
                <a:solidFill>
                  <a:prstClr val="black"/>
                </a:solidFill>
                <a:latin typeface="Calibri"/>
                <a:cs typeface="Arial" charset="0"/>
              </a:rPr>
              <a:t>to </a:t>
            </a:r>
            <a:r>
              <a:rPr lang="en-US" altLang="en-US" sz="2000" dirty="0" smtClean="0">
                <a:solidFill>
                  <a:prstClr val="black"/>
                </a:solidFill>
                <a:latin typeface="Calibri"/>
                <a:cs typeface="Arial" charset="0"/>
              </a:rPr>
              <a:t>provide </a:t>
            </a:r>
            <a:r>
              <a:rPr lang="en-US" altLang="en-US" sz="2000" dirty="0">
                <a:solidFill>
                  <a:prstClr val="black"/>
                </a:solidFill>
                <a:latin typeface="Calibri"/>
                <a:cs typeface="Arial" charset="0"/>
              </a:rPr>
              <a:t>the rationale for evidence-based, cost-effective obstetric practice.</a:t>
            </a:r>
          </a:p>
          <a:p>
            <a:pPr eaLnBrk="0" hangingPunct="0"/>
            <a:endParaRPr lang="en-US" altLang="en-US" sz="1400" dirty="0" smtClean="0">
              <a:solidFill>
                <a:prstClr val="black"/>
              </a:solidFill>
              <a:latin typeface="Calibri"/>
              <a:cs typeface="Arial" charset="0"/>
            </a:endParaRPr>
          </a:p>
          <a:p>
            <a:pPr eaLnBrk="0" hangingPunct="0"/>
            <a:endParaRPr lang="en-US" altLang="en-US" dirty="0">
              <a:solidFill>
                <a:prstClr val="black"/>
              </a:solidFill>
              <a:latin typeface="Arial" charset="0"/>
              <a:cs typeface="Arial" charset="0"/>
            </a:endParaRPr>
          </a:p>
        </p:txBody>
      </p:sp>
    </p:spTree>
    <p:extLst>
      <p:ext uri="{BB962C8B-B14F-4D97-AF65-F5344CB8AC3E}">
        <p14:creationId xmlns:p14="http://schemas.microsoft.com/office/powerpoint/2010/main" val="2951027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52400" y="152400"/>
            <a:ext cx="8839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50000"/>
              </a:lnSpc>
              <a:spcBef>
                <a:spcPct val="50000"/>
              </a:spcBef>
            </a:pPr>
            <a:r>
              <a:rPr lang="en-US" altLang="ko-KR" sz="2400" b="1" dirty="0">
                <a:solidFill>
                  <a:srgbClr val="00359E"/>
                </a:solidFill>
                <a:cs typeface="Arial" pitchFamily="34" charset="0"/>
              </a:rPr>
              <a:t>NIH Budget Authority  FY 1977 – FY </a:t>
            </a:r>
            <a:r>
              <a:rPr lang="en-US" altLang="ko-KR" sz="2400" b="1" dirty="0" smtClean="0">
                <a:solidFill>
                  <a:srgbClr val="00359E"/>
                </a:solidFill>
                <a:cs typeface="Arial" pitchFamily="34" charset="0"/>
              </a:rPr>
              <a:t>2013</a:t>
            </a:r>
            <a:endParaRPr lang="en-US" altLang="ko-KR" sz="2400" b="1" dirty="0">
              <a:solidFill>
                <a:srgbClr val="00359E"/>
              </a:solidFill>
              <a:cs typeface="Arial" pitchFamily="34" charset="0"/>
            </a:endParaRPr>
          </a:p>
          <a:p>
            <a:pPr algn="r">
              <a:lnSpc>
                <a:spcPct val="50000"/>
              </a:lnSpc>
              <a:spcBef>
                <a:spcPct val="50000"/>
              </a:spcBef>
            </a:pPr>
            <a:r>
              <a:rPr lang="en-US" altLang="ko-KR" sz="1400" b="1" dirty="0">
                <a:solidFill>
                  <a:srgbClr val="00359E"/>
                </a:solidFill>
                <a:cs typeface="Arial" pitchFamily="34" charset="0"/>
              </a:rPr>
              <a:t>(Current vs. Constant 1977 Dollars Using BRDPI as the Inflation Factor)</a:t>
            </a:r>
          </a:p>
          <a:p>
            <a:pPr algn="r">
              <a:spcBef>
                <a:spcPct val="50000"/>
              </a:spcBef>
            </a:pPr>
            <a:r>
              <a:rPr lang="en-US" altLang="ko-KR" sz="1200" b="1" dirty="0">
                <a:solidFill>
                  <a:srgbClr val="00359E"/>
                </a:solidFill>
                <a:cs typeface="Arial" pitchFamily="34" charset="0"/>
              </a:rPr>
              <a:t>(Dollars in Billions)</a:t>
            </a:r>
          </a:p>
        </p:txBody>
      </p:sp>
      <p:sp>
        <p:nvSpPr>
          <p:cNvPr id="57347" name="Text Box 3"/>
          <p:cNvSpPr txBox="1">
            <a:spLocks noChangeArrowheads="1"/>
          </p:cNvSpPr>
          <p:nvPr/>
        </p:nvSpPr>
        <p:spPr bwMode="auto">
          <a:xfrm>
            <a:off x="1524000" y="6172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ko-KR" altLang="en-US">
              <a:solidFill>
                <a:prstClr val="black"/>
              </a:solidFill>
              <a:ea typeface="Gulim" pitchFamily="34" charset="-127"/>
              <a:cs typeface="Arial" pitchFamily="34" charset="0"/>
            </a:endParaRPr>
          </a:p>
        </p:txBody>
      </p:sp>
      <p:graphicFrame>
        <p:nvGraphicFramePr>
          <p:cNvPr id="57348" name="Object 2"/>
          <p:cNvGraphicFramePr>
            <a:graphicFrameLocks noChangeAspect="1"/>
          </p:cNvGraphicFramePr>
          <p:nvPr>
            <p:extLst/>
          </p:nvPr>
        </p:nvGraphicFramePr>
        <p:xfrm>
          <a:off x="0" y="921841"/>
          <a:ext cx="8878888" cy="5307012"/>
        </p:xfrm>
        <a:graphic>
          <a:graphicData uri="http://schemas.openxmlformats.org/presentationml/2006/ole">
            <mc:AlternateContent xmlns:mc="http://schemas.openxmlformats.org/markup-compatibility/2006">
              <mc:Choice xmlns:v="urn:schemas-microsoft-com:vml" Requires="v">
                <p:oleObj spid="_x0000_s3077" name="Chart" r:id="rId5" imgW="6391355" imgH="4295672" progId="MSGraph.Chart.8">
                  <p:embed followColorScheme="full"/>
                </p:oleObj>
              </mc:Choice>
              <mc:Fallback>
                <p:oleObj name="Chart" r:id="rId5" imgW="6391355" imgH="4295672" progId="MSGraph.Chart.8">
                  <p:embed followColorScheme="full"/>
                  <p:pic>
                    <p:nvPicPr>
                      <p:cNvPr id="0" name=""/>
                      <p:cNvPicPr>
                        <a:picLocks noChangeAspect="1" noChangeArrowheads="1"/>
                      </p:cNvPicPr>
                      <p:nvPr/>
                    </p:nvPicPr>
                    <p:blipFill>
                      <a:blip r:embed="rId6"/>
                      <a:srcRect/>
                      <a:stretch>
                        <a:fillRect/>
                      </a:stretch>
                    </p:blipFill>
                    <p:spPr bwMode="auto">
                      <a:xfrm>
                        <a:off x="0" y="921841"/>
                        <a:ext cx="8878888" cy="5307012"/>
                      </a:xfrm>
                      <a:prstGeom prst="rect">
                        <a:avLst/>
                      </a:prstGeom>
                      <a:noFill/>
                      <a:ln>
                        <a:noFill/>
                      </a:ln>
                      <a:extLst/>
                    </p:spPr>
                  </p:pic>
                </p:oleObj>
              </mc:Fallback>
            </mc:AlternateContent>
          </a:graphicData>
        </a:graphic>
      </p:graphicFrame>
      <p:grpSp>
        <p:nvGrpSpPr>
          <p:cNvPr id="2" name="Group 5"/>
          <p:cNvGrpSpPr>
            <a:grpSpLocks/>
          </p:cNvGrpSpPr>
          <p:nvPr/>
        </p:nvGrpSpPr>
        <p:grpSpPr bwMode="auto">
          <a:xfrm>
            <a:off x="914400" y="1143000"/>
            <a:ext cx="2605088" cy="1874838"/>
            <a:chOff x="2407" y="1099"/>
            <a:chExt cx="1540" cy="960"/>
          </a:xfrm>
        </p:grpSpPr>
        <p:sp>
          <p:nvSpPr>
            <p:cNvPr id="57353" name="Oval 6"/>
            <p:cNvSpPr>
              <a:spLocks noChangeArrowheads="1"/>
            </p:cNvSpPr>
            <p:nvPr/>
          </p:nvSpPr>
          <p:spPr bwMode="auto">
            <a:xfrm>
              <a:off x="2407" y="1099"/>
              <a:ext cx="1540" cy="96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7354" name="Rectangle 7"/>
            <p:cNvSpPr>
              <a:spLocks noChangeArrowheads="1"/>
            </p:cNvSpPr>
            <p:nvPr/>
          </p:nvSpPr>
          <p:spPr bwMode="auto">
            <a:xfrm>
              <a:off x="2549" y="1242"/>
              <a:ext cx="1252" cy="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ko-KR">
                  <a:solidFill>
                    <a:srgbClr val="007635"/>
                  </a:solidFill>
                  <a:latin typeface="Myriad Web" pitchFamily="34" charset="0"/>
                  <a:cs typeface="Arial" pitchFamily="34" charset="0"/>
                </a:rPr>
                <a:t>Average investment</a:t>
              </a:r>
            </a:p>
            <a:p>
              <a:pPr algn="ctr"/>
              <a:r>
                <a:rPr lang="en-US" altLang="ko-KR">
                  <a:solidFill>
                    <a:srgbClr val="007635"/>
                  </a:solidFill>
                  <a:latin typeface="Myriad Web" pitchFamily="34" charset="0"/>
                  <a:cs typeface="Arial" pitchFamily="34" charset="0"/>
                </a:rPr>
                <a:t>per American</a:t>
              </a:r>
            </a:p>
            <a:p>
              <a:pPr algn="ctr"/>
              <a:r>
                <a:rPr lang="en-US" altLang="ko-KR" b="1">
                  <a:solidFill>
                    <a:srgbClr val="007635"/>
                  </a:solidFill>
                  <a:latin typeface="Myriad Web" pitchFamily="34" charset="0"/>
                  <a:cs typeface="Arial" pitchFamily="34" charset="0"/>
                </a:rPr>
                <a:t>~$103</a:t>
              </a:r>
            </a:p>
            <a:p>
              <a:pPr algn="ctr"/>
              <a:r>
                <a:rPr lang="en-US" altLang="ko-KR">
                  <a:solidFill>
                    <a:srgbClr val="007635"/>
                  </a:solidFill>
                  <a:latin typeface="Myriad Web" pitchFamily="34" charset="0"/>
                  <a:cs typeface="Arial" pitchFamily="34" charset="0"/>
                </a:rPr>
                <a:t>last year</a:t>
              </a:r>
            </a:p>
          </p:txBody>
        </p:sp>
      </p:grpSp>
      <p:grpSp>
        <p:nvGrpSpPr>
          <p:cNvPr id="3" name="Group 8"/>
          <p:cNvGrpSpPr>
            <a:grpSpLocks/>
          </p:cNvGrpSpPr>
          <p:nvPr/>
        </p:nvGrpSpPr>
        <p:grpSpPr bwMode="auto">
          <a:xfrm>
            <a:off x="4038600" y="1600200"/>
            <a:ext cx="2286000" cy="1828800"/>
            <a:chOff x="2407" y="2256"/>
            <a:chExt cx="1540" cy="960"/>
          </a:xfrm>
        </p:grpSpPr>
        <p:sp>
          <p:nvSpPr>
            <p:cNvPr id="57351" name="Oval 9"/>
            <p:cNvSpPr>
              <a:spLocks noChangeArrowheads="1"/>
            </p:cNvSpPr>
            <p:nvPr/>
          </p:nvSpPr>
          <p:spPr bwMode="auto">
            <a:xfrm>
              <a:off x="2407" y="2256"/>
              <a:ext cx="1540" cy="960"/>
            </a:xfrm>
            <a:prstGeom prst="ellipse">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cs typeface="Arial" pitchFamily="34" charset="0"/>
              </a:endParaRPr>
            </a:p>
          </p:txBody>
        </p:sp>
        <p:sp>
          <p:nvSpPr>
            <p:cNvPr id="57352" name="Rectangle 10"/>
            <p:cNvSpPr>
              <a:spLocks noChangeArrowheads="1"/>
            </p:cNvSpPr>
            <p:nvPr/>
          </p:nvSpPr>
          <p:spPr bwMode="auto">
            <a:xfrm>
              <a:off x="2421" y="2379"/>
              <a:ext cx="1500"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ko-KR" altLang="en-US">
                <a:solidFill>
                  <a:srgbClr val="0000FF"/>
                </a:solidFill>
                <a:latin typeface="Myriad Web" pitchFamily="34" charset="0"/>
                <a:cs typeface="Arial" pitchFamily="34" charset="0"/>
              </a:endParaRPr>
            </a:p>
            <a:p>
              <a:pPr algn="ctr"/>
              <a:r>
                <a:rPr lang="en-US" altLang="ko-KR">
                  <a:solidFill>
                    <a:srgbClr val="003399"/>
                  </a:solidFill>
                  <a:latin typeface="Myriad Web" pitchFamily="34" charset="0"/>
                  <a:cs typeface="Arial" pitchFamily="34" charset="0"/>
                </a:rPr>
                <a:t>30-year investment</a:t>
              </a:r>
            </a:p>
            <a:p>
              <a:pPr algn="ctr"/>
              <a:r>
                <a:rPr lang="en-US" altLang="ko-KR">
                  <a:solidFill>
                    <a:srgbClr val="003399"/>
                  </a:solidFill>
                  <a:latin typeface="Myriad Web" pitchFamily="34" charset="0"/>
                  <a:cs typeface="Arial" pitchFamily="34" charset="0"/>
                </a:rPr>
                <a:t>per American:</a:t>
              </a:r>
            </a:p>
            <a:p>
              <a:pPr algn="ctr"/>
              <a:r>
                <a:rPr lang="en-US" altLang="ko-KR" b="1">
                  <a:solidFill>
                    <a:srgbClr val="003399"/>
                  </a:solidFill>
                  <a:latin typeface="Myriad Web" pitchFamily="34" charset="0"/>
                  <a:cs typeface="Arial" pitchFamily="34" charset="0"/>
                </a:rPr>
                <a:t>~$1,900</a:t>
              </a:r>
            </a:p>
            <a:p>
              <a:pPr algn="ctr"/>
              <a:r>
                <a:rPr lang="en-US" altLang="ko-KR">
                  <a:solidFill>
                    <a:srgbClr val="003399"/>
                  </a:solidFill>
                  <a:latin typeface="Myriad Web" pitchFamily="34" charset="0"/>
                  <a:cs typeface="Arial" pitchFamily="34" charset="0"/>
                </a:rPr>
                <a:t>Total</a:t>
              </a:r>
            </a:p>
          </p:txBody>
        </p:sp>
      </p:grpSp>
    </p:spTree>
    <p:custDataLst>
      <p:tags r:id="rId2"/>
    </p:custDataLst>
    <p:extLst>
      <p:ext uri="{BB962C8B-B14F-4D97-AF65-F5344CB8AC3E}">
        <p14:creationId xmlns:p14="http://schemas.microsoft.com/office/powerpoint/2010/main" val="3509111543"/>
      </p:ext>
    </p:extLst>
  </p:cSld>
  <p:clrMapOvr>
    <a:masterClrMapping/>
  </p:clrMapOvr>
  <mc:AlternateContent xmlns:mc="http://schemas.openxmlformats.org/markup-compatibility/2006" xmlns:p14="http://schemas.microsoft.com/office/powerpoint/2010/main">
    <mc:Choice Requires="p14">
      <p:transition spd="slow" p14:dur="2000" advTm="117000"/>
    </mc:Choice>
    <mc:Fallback xmlns="">
      <p:transition spd="slow" advTm="117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7854"/>
            <a:ext cx="8610600" cy="694146"/>
          </a:xfrm>
        </p:spPr>
        <p:txBody>
          <a:bodyPr>
            <a:noAutofit/>
          </a:bodyPr>
          <a:lstStyle/>
          <a:p>
            <a:pPr algn="r"/>
            <a:r>
              <a:rPr kumimoji="0" lang="en-US" altLang="en-US" sz="4000" b="1" i="0" u="none" strike="noStrike" cap="none" normalizeH="0" baseline="0" dirty="0" smtClean="0">
                <a:ln>
                  <a:noFill/>
                </a:ln>
                <a:solidFill>
                  <a:schemeClr val="tx2"/>
                </a:solidFill>
                <a:effectLst/>
                <a:latin typeface="Arial" charset="0"/>
                <a:cs typeface="Arial" charset="0"/>
              </a:rPr>
              <a:t>Overview</a:t>
            </a:r>
            <a:endParaRPr lang="en-US" sz="4000" dirty="0">
              <a:solidFill>
                <a:schemeClr val="tx2"/>
              </a:solidFill>
            </a:endParaRPr>
          </a:p>
        </p:txBody>
      </p:sp>
      <p:sp>
        <p:nvSpPr>
          <p:cNvPr id="3" name="Rectangle 2"/>
          <p:cNvSpPr/>
          <p:nvPr/>
        </p:nvSpPr>
        <p:spPr>
          <a:xfrm>
            <a:off x="81595" y="1210854"/>
            <a:ext cx="8839200" cy="5632311"/>
          </a:xfrm>
          <a:prstGeom prst="rect">
            <a:avLst/>
          </a:prstGeom>
        </p:spPr>
        <p:txBody>
          <a:bodyPr wrap="square">
            <a:spAutoFit/>
          </a:bodyPr>
          <a:lstStyle/>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The Institute funds the MFMU Network through its </a:t>
            </a:r>
            <a:r>
              <a:rPr lang="en-US" altLang="en-US" dirty="0" smtClean="0">
                <a:solidFill>
                  <a:prstClr val="black"/>
                </a:solidFill>
                <a:latin typeface="Calibri"/>
                <a:cs typeface="Arial" charset="0"/>
                <a:hlinkClick r:id="rId2"/>
              </a:rPr>
              <a:t>Pregnancy and Perinatology Branch (PPB) </a:t>
            </a:r>
            <a:r>
              <a:rPr lang="en-US" altLang="en-US" dirty="0" smtClean="0">
                <a:solidFill>
                  <a:prstClr val="black"/>
                </a:solidFill>
                <a:latin typeface="Calibri"/>
                <a:cs typeface="Arial" charset="0"/>
              </a:rPr>
              <a:t>using the Cooperative Clinical Research award mechanism (U10) in 5 -year competitive cycles</a:t>
            </a:r>
          </a:p>
          <a:p>
            <a:pPr marL="285750" indent="-285750" eaLnBrk="0" hangingPunct="0">
              <a:buFont typeface="Arial" panose="020B0604020202020204" pitchFamily="34" charset="0"/>
              <a:buChar char="•"/>
            </a:pPr>
            <a:endParaRPr lang="en-US" altLang="en-US" dirty="0" smtClean="0">
              <a:solidFill>
                <a:prstClr val="black"/>
              </a:solidFill>
              <a:latin typeface="Calibri"/>
              <a:cs typeface="Arial" charset="0"/>
            </a:endParaRP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For the 2011–2016 cycle, the MFMU Network includes 14 clinical centers at U.S. universities and hospitals, a data coordinating center at The George Washington University, and the NICHD  </a:t>
            </a:r>
          </a:p>
          <a:p>
            <a:pPr marL="285750" indent="-285750" eaLnBrk="0" hangingPunct="0">
              <a:buFont typeface="Arial" panose="020B0604020202020204" pitchFamily="34" charset="0"/>
              <a:buChar char="•"/>
            </a:pPr>
            <a:endParaRPr lang="en-US" altLang="en-US" dirty="0" smtClean="0">
              <a:solidFill>
                <a:prstClr val="black"/>
              </a:solidFill>
              <a:latin typeface="Calibri"/>
              <a:cs typeface="Arial" charset="0"/>
            </a:endParaRP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MFMU Network centers may include one or more affiliated hospitals </a:t>
            </a: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The clinical centers represent premier institutions in perinatal medicine with track records of excellence in clinical research</a:t>
            </a:r>
          </a:p>
          <a:p>
            <a:pPr marL="285750" indent="-285750" eaLnBrk="0" hangingPunct="0">
              <a:buFont typeface="Arial" panose="020B0604020202020204" pitchFamily="34" charset="0"/>
              <a:buChar char="•"/>
            </a:pPr>
            <a:endParaRPr lang="en-US" altLang="en-US" dirty="0" smtClean="0">
              <a:solidFill>
                <a:prstClr val="black"/>
              </a:solidFill>
              <a:latin typeface="Calibri"/>
              <a:cs typeface="Arial" charset="0"/>
            </a:endParaRP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The National Heart, Lung, and Blood Institute and the National Institute of Neurological Disorders and Stroke also provide support for certain projects within the MFMU Network</a:t>
            </a:r>
          </a:p>
          <a:p>
            <a:pPr marL="285750" indent="-285750" eaLnBrk="0" hangingPunct="0">
              <a:buFont typeface="Arial" panose="020B0604020202020204" pitchFamily="34" charset="0"/>
              <a:buChar char="•"/>
            </a:pPr>
            <a:endParaRPr lang="en-US" altLang="en-US" dirty="0" smtClean="0">
              <a:solidFill>
                <a:prstClr val="black"/>
              </a:solidFill>
              <a:latin typeface="Calibri"/>
              <a:cs typeface="Arial" charset="0"/>
            </a:endParaRP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MFMU Network studies include randomized clinical trials, cohort studies, and registries</a:t>
            </a:r>
          </a:p>
          <a:p>
            <a:pPr eaLnBrk="0" hangingPunct="0"/>
            <a:endParaRPr lang="en-US" altLang="en-US" dirty="0" smtClean="0">
              <a:solidFill>
                <a:prstClr val="black"/>
              </a:solidFill>
              <a:latin typeface="Calibri"/>
              <a:cs typeface="Arial" charset="0"/>
            </a:endParaRPr>
          </a:p>
          <a:p>
            <a:pPr marL="285750" indent="-285750" eaLnBrk="0" hangingPunct="0">
              <a:buFont typeface="Arial" panose="020B0604020202020204" pitchFamily="34" charset="0"/>
              <a:buChar char="•"/>
            </a:pPr>
            <a:r>
              <a:rPr lang="en-US" altLang="en-US" dirty="0" smtClean="0">
                <a:solidFill>
                  <a:prstClr val="black"/>
                </a:solidFill>
                <a:latin typeface="Calibri"/>
                <a:cs typeface="Arial" charset="0"/>
              </a:rPr>
              <a:t>Network trials may be found on </a:t>
            </a:r>
            <a:r>
              <a:rPr lang="en-US" altLang="en-US" dirty="0" smtClean="0">
                <a:solidFill>
                  <a:prstClr val="black"/>
                </a:solidFill>
                <a:latin typeface="Calibri"/>
                <a:cs typeface="Arial" charset="0"/>
                <a:hlinkClick r:id="rId3"/>
              </a:rPr>
              <a:t>www.clinicaltrials.gov</a:t>
            </a:r>
            <a:r>
              <a:rPr lang="en-US" altLang="en-US" dirty="0" smtClean="0">
                <a:solidFill>
                  <a:prstClr val="black"/>
                </a:solidFill>
                <a:latin typeface="Calibri"/>
                <a:cs typeface="Arial" charset="0"/>
              </a:rPr>
              <a:t> and on the </a:t>
            </a:r>
            <a:r>
              <a:rPr lang="en-US" altLang="en-US" dirty="0" smtClean="0">
                <a:solidFill>
                  <a:prstClr val="black"/>
                </a:solidFill>
                <a:latin typeface="Calibri"/>
                <a:cs typeface="Arial" charset="0"/>
                <a:hlinkClick r:id="rId4"/>
              </a:rPr>
              <a:t>MFMU Network website</a:t>
            </a:r>
            <a:r>
              <a:rPr lang="en-US" altLang="en-US" dirty="0" smtClean="0">
                <a:solidFill>
                  <a:prstClr val="black"/>
                </a:solidFill>
                <a:latin typeface="Calibri"/>
                <a:cs typeface="Arial" charset="0"/>
              </a:rPr>
              <a:t> </a:t>
            </a:r>
            <a:r>
              <a:rPr lang="en-US" altLang="en-US" dirty="0" smtClean="0">
                <a:solidFill>
                  <a:prstClr val="black"/>
                </a:solidFill>
                <a:latin typeface="Calibri"/>
                <a:cs typeface="Arial" charset="0"/>
                <a:hlinkClick r:id="rId5"/>
              </a:rPr>
              <a:t>  </a:t>
            </a:r>
            <a:endParaRPr lang="en-US" altLang="en-US" dirty="0" smtClean="0">
              <a:solidFill>
                <a:prstClr val="black"/>
              </a:solidFill>
              <a:latin typeface="Calibri"/>
              <a:cs typeface="Arial" charset="0"/>
            </a:endParaRPr>
          </a:p>
          <a:p>
            <a:pPr eaLnBrk="0" hangingPunct="0"/>
            <a:endParaRPr lang="en-US" altLang="en-US" dirty="0">
              <a:solidFill>
                <a:prstClr val="black"/>
              </a:solidFill>
              <a:latin typeface="Arial" charset="0"/>
              <a:cs typeface="Arial" charset="0"/>
            </a:endParaRPr>
          </a:p>
        </p:txBody>
      </p:sp>
      <p:pic>
        <p:nvPicPr>
          <p:cNvPr id="4" name="Picture 2" descr="Maternal-Fetal Medicine Units Network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76200"/>
            <a:ext cx="1114425"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5895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38200"/>
          </a:xfrm>
        </p:spPr>
        <p:txBody>
          <a:bodyPr>
            <a:noAutofit/>
          </a:bodyPr>
          <a:lstStyle/>
          <a:p>
            <a:pPr algn="r"/>
            <a:r>
              <a:rPr lang="en-US" sz="4000" b="1" dirty="0" smtClean="0"/>
              <a:t/>
            </a:r>
            <a:br>
              <a:rPr lang="en-US" sz="4000" b="1" dirty="0" smtClean="0"/>
            </a:br>
            <a:r>
              <a:rPr lang="en-US" sz="4000" b="1" dirty="0" smtClean="0">
                <a:solidFill>
                  <a:schemeClr val="tx2"/>
                </a:solidFill>
              </a:rPr>
              <a:t>Topic Areas</a:t>
            </a:r>
            <a:br>
              <a:rPr lang="en-US" sz="4000" b="1" dirty="0" smtClean="0">
                <a:solidFill>
                  <a:schemeClr val="tx2"/>
                </a:solidFill>
              </a:rPr>
            </a:br>
            <a:endParaRPr lang="en-US" sz="4000" dirty="0">
              <a:solidFill>
                <a:schemeClr val="tx2"/>
              </a:solidFill>
            </a:endParaRPr>
          </a:p>
        </p:txBody>
      </p:sp>
      <p:sp>
        <p:nvSpPr>
          <p:cNvPr id="3" name="Rectangle 2"/>
          <p:cNvSpPr/>
          <p:nvPr/>
        </p:nvSpPr>
        <p:spPr>
          <a:xfrm>
            <a:off x="-24950" y="1676400"/>
            <a:ext cx="9067800" cy="4462760"/>
          </a:xfrm>
          <a:prstGeom prst="rect">
            <a:avLst/>
          </a:prstGeom>
        </p:spPr>
        <p:txBody>
          <a:bodyPr wrap="square">
            <a:spAutoFit/>
          </a:bodyPr>
          <a:lstStyle/>
          <a:p>
            <a:pPr fontAlgn="auto">
              <a:spcBef>
                <a:spcPts val="0"/>
              </a:spcBef>
              <a:spcAft>
                <a:spcPts val="0"/>
              </a:spcAft>
            </a:pPr>
            <a:r>
              <a:rPr lang="en-US" sz="1000" dirty="0" smtClean="0">
                <a:solidFill>
                  <a:prstClr val="black"/>
                </a:solidFill>
                <a:latin typeface="Calibri"/>
              </a:rPr>
              <a:t>Current MFMU Network studies include (but are not limited to) the following:</a:t>
            </a:r>
          </a:p>
          <a:p>
            <a:pPr fontAlgn="auto">
              <a:spcBef>
                <a:spcPts val="0"/>
              </a:spcBef>
              <a:spcAft>
                <a:spcPts val="0"/>
              </a:spcAft>
            </a:pPr>
            <a:r>
              <a:rPr lang="en-US" sz="1400" b="1" dirty="0" smtClean="0">
                <a:solidFill>
                  <a:prstClr val="black"/>
                </a:solidFill>
                <a:latin typeface="Calibri"/>
                <a:hlinkClick r:id="rId2"/>
              </a:rPr>
              <a:t>Antenatal Late Preterm Steroids (ALPS): A Randomized Placebo-Controlled Trial</a:t>
            </a:r>
            <a:r>
              <a:rPr lang="en-US" sz="1600" dirty="0" smtClean="0">
                <a:solidFill>
                  <a:prstClr val="black"/>
                </a:solidFill>
                <a:latin typeface="Calibri"/>
              </a:rPr>
              <a:t> </a:t>
            </a:r>
            <a:r>
              <a:rPr lang="en-US" sz="1000" dirty="0" smtClean="0">
                <a:solidFill>
                  <a:prstClr val="black"/>
                </a:solidFill>
                <a:latin typeface="Calibri"/>
              </a:rPr>
              <a:t>examines whether the administration of antenatal steroids at 34 weeks to 36 weeks of gestation, with an anticipated delivery date in the late preterm period, reduces the need for neonatal respiratory support.</a:t>
            </a:r>
            <a:br>
              <a:rPr lang="en-US" sz="1000" dirty="0" smtClean="0">
                <a:solidFill>
                  <a:prstClr val="black"/>
                </a:solidFill>
                <a:latin typeface="Calibri"/>
              </a:rPr>
            </a:br>
            <a:r>
              <a:rPr lang="en-US" sz="1000" dirty="0" smtClean="0">
                <a:solidFill>
                  <a:prstClr val="black"/>
                </a:solidFill>
                <a:latin typeface="Calibri"/>
              </a:rPr>
              <a:t/>
            </a:r>
            <a:br>
              <a:rPr lang="en-US" sz="1000" dirty="0" smtClean="0">
                <a:solidFill>
                  <a:prstClr val="black"/>
                </a:solidFill>
                <a:latin typeface="Calibri"/>
              </a:rPr>
            </a:br>
            <a:endParaRPr lang="en-US" sz="1000" dirty="0" smtClean="0">
              <a:solidFill>
                <a:prstClr val="black"/>
              </a:solidFill>
              <a:latin typeface="Calibri"/>
            </a:endParaRPr>
          </a:p>
          <a:p>
            <a:pPr fontAlgn="auto">
              <a:spcBef>
                <a:spcPts val="0"/>
              </a:spcBef>
              <a:spcAft>
                <a:spcPts val="0"/>
              </a:spcAft>
            </a:pPr>
            <a:r>
              <a:rPr lang="en-US" sz="1400" b="1" dirty="0" smtClean="0">
                <a:solidFill>
                  <a:prstClr val="black"/>
                </a:solidFill>
                <a:latin typeface="Calibri"/>
                <a:hlinkClick r:id="rId3"/>
              </a:rPr>
              <a:t>A Randomized Trial of Fetal ECG ST Segment and T Wave Analysis (STAN) as an Adjunct to Electronic Fetal Heart Rate Monitoring</a:t>
            </a:r>
            <a:r>
              <a:rPr lang="en-US" sz="1400" b="1" dirty="0" smtClean="0">
                <a:solidFill>
                  <a:prstClr val="black"/>
                </a:solidFill>
                <a:latin typeface="Calibri"/>
              </a:rPr>
              <a:t> </a:t>
            </a:r>
            <a:r>
              <a:rPr lang="en-US" sz="1000" dirty="0" smtClean="0">
                <a:solidFill>
                  <a:prstClr val="black"/>
                </a:solidFill>
                <a:latin typeface="Calibri"/>
              </a:rPr>
              <a:t>is studying whether fetal STAN reduces the risk of perinatal hypoxic-ischemic morbidity and mortality.</a:t>
            </a:r>
            <a:br>
              <a:rPr lang="en-US" sz="1000" dirty="0" smtClean="0">
                <a:solidFill>
                  <a:prstClr val="black"/>
                </a:solidFill>
                <a:latin typeface="Calibri"/>
              </a:rPr>
            </a:br>
            <a:r>
              <a:rPr lang="en-US" sz="1000" dirty="0" smtClean="0">
                <a:solidFill>
                  <a:prstClr val="black"/>
                </a:solidFill>
                <a:latin typeface="Calibri"/>
              </a:rPr>
              <a:t/>
            </a:r>
            <a:br>
              <a:rPr lang="en-US" sz="1000" dirty="0" smtClean="0">
                <a:solidFill>
                  <a:prstClr val="black"/>
                </a:solidFill>
                <a:latin typeface="Calibri"/>
              </a:rPr>
            </a:br>
            <a:endParaRPr lang="en-US" sz="1000" dirty="0" smtClean="0">
              <a:solidFill>
                <a:prstClr val="black"/>
              </a:solidFill>
              <a:latin typeface="Calibri"/>
            </a:endParaRPr>
          </a:p>
          <a:p>
            <a:pPr fontAlgn="auto">
              <a:spcBef>
                <a:spcPts val="0"/>
              </a:spcBef>
              <a:spcAft>
                <a:spcPts val="0"/>
              </a:spcAft>
            </a:pPr>
            <a:r>
              <a:rPr lang="en-US" sz="1400" b="1" dirty="0" smtClean="0">
                <a:solidFill>
                  <a:prstClr val="black"/>
                </a:solidFill>
                <a:latin typeface="Calibri"/>
                <a:hlinkClick r:id="rId4"/>
              </a:rPr>
              <a:t>A R</a:t>
            </a:r>
            <a:r>
              <a:rPr lang="en-US" sz="1400" b="1" dirty="0" smtClean="0">
                <a:solidFill>
                  <a:srgbClr val="3333CC"/>
                </a:solidFill>
                <a:latin typeface="Calibri"/>
                <a:hlinkClick r:id="rId4"/>
              </a:rPr>
              <a:t>andomize</a:t>
            </a:r>
            <a:r>
              <a:rPr lang="en-US" sz="1400" b="1" dirty="0" smtClean="0">
                <a:solidFill>
                  <a:prstClr val="black"/>
                </a:solidFill>
                <a:latin typeface="Calibri"/>
                <a:hlinkClick r:id="rId4"/>
              </a:rPr>
              <a:t>d Trial of Thyroxine Therapy for Subclinical Hypothyroidism or Hypothyroxinemia Diagnosed During Pregnancy</a:t>
            </a:r>
            <a:r>
              <a:rPr lang="en-US" sz="1400" dirty="0" smtClean="0">
                <a:solidFill>
                  <a:prstClr val="black"/>
                </a:solidFill>
                <a:latin typeface="Calibri"/>
              </a:rPr>
              <a:t> </a:t>
            </a:r>
            <a:r>
              <a:rPr lang="en-US" sz="1000" dirty="0" smtClean="0">
                <a:solidFill>
                  <a:prstClr val="black"/>
                </a:solidFill>
                <a:latin typeface="Calibri"/>
              </a:rPr>
              <a:t>seeks to determine whether giving thyroxine to women with subclinical hypothyroidism or hypothyroxinemia diagnosed during the first half of pregnancy is associated with intellectual improvement in their offspring. The trial is now in the follow-up phase.</a:t>
            </a:r>
            <a:br>
              <a:rPr lang="en-US" sz="1000" dirty="0" smtClean="0">
                <a:solidFill>
                  <a:prstClr val="black"/>
                </a:solidFill>
                <a:latin typeface="Calibri"/>
              </a:rPr>
            </a:br>
            <a:r>
              <a:rPr lang="en-US" sz="1000" dirty="0" smtClean="0">
                <a:solidFill>
                  <a:prstClr val="black"/>
                </a:solidFill>
                <a:latin typeface="Calibri"/>
              </a:rPr>
              <a:t/>
            </a:r>
            <a:br>
              <a:rPr lang="en-US" sz="1000" dirty="0" smtClean="0">
                <a:solidFill>
                  <a:prstClr val="black"/>
                </a:solidFill>
                <a:latin typeface="Calibri"/>
              </a:rPr>
            </a:br>
            <a:endParaRPr lang="en-US" sz="1000" dirty="0" smtClean="0">
              <a:solidFill>
                <a:prstClr val="black"/>
              </a:solidFill>
              <a:latin typeface="Calibri"/>
            </a:endParaRPr>
          </a:p>
          <a:p>
            <a:pPr fontAlgn="auto">
              <a:spcBef>
                <a:spcPts val="0"/>
              </a:spcBef>
              <a:spcAft>
                <a:spcPts val="0"/>
              </a:spcAft>
            </a:pPr>
            <a:r>
              <a:rPr lang="en-US" sz="1400" b="1" u="sng" dirty="0">
                <a:solidFill>
                  <a:srgbClr val="3333CC"/>
                </a:solidFill>
                <a:latin typeface="Calibri"/>
              </a:rPr>
              <a:t>A Randomized Trial to Prevent Congenital Cytomegalovirus Infection (CMV) </a:t>
            </a:r>
            <a:r>
              <a:rPr lang="en-US" sz="1000" dirty="0" smtClean="0">
                <a:solidFill>
                  <a:prstClr val="black"/>
                </a:solidFill>
                <a:latin typeface="Calibri"/>
              </a:rPr>
              <a:t>is designed to determine whether maternal administration of CMV </a:t>
            </a:r>
            <a:r>
              <a:rPr lang="en-US" sz="1000" dirty="0" err="1" smtClean="0">
                <a:solidFill>
                  <a:prstClr val="black"/>
                </a:solidFill>
                <a:latin typeface="Calibri"/>
              </a:rPr>
              <a:t>hyperimmune</a:t>
            </a:r>
            <a:r>
              <a:rPr lang="en-US" sz="1000" dirty="0" smtClean="0">
                <a:solidFill>
                  <a:prstClr val="black"/>
                </a:solidFill>
                <a:latin typeface="Calibri"/>
              </a:rPr>
              <a:t> globulin prior to 24 weeks of gestation in women diagnosed with primary CMV infection reduces the congenital CMV infection.</a:t>
            </a:r>
            <a:br>
              <a:rPr lang="en-US" sz="1000" dirty="0" smtClean="0">
                <a:solidFill>
                  <a:prstClr val="black"/>
                </a:solidFill>
                <a:latin typeface="Calibri"/>
              </a:rPr>
            </a:br>
            <a:r>
              <a:rPr lang="en-US" sz="1000" dirty="0" smtClean="0">
                <a:solidFill>
                  <a:prstClr val="black"/>
                </a:solidFill>
                <a:latin typeface="Calibri"/>
              </a:rPr>
              <a:t/>
            </a:r>
            <a:br>
              <a:rPr lang="en-US" sz="1000" dirty="0" smtClean="0">
                <a:solidFill>
                  <a:prstClr val="black"/>
                </a:solidFill>
                <a:latin typeface="Calibri"/>
              </a:rPr>
            </a:br>
            <a:endParaRPr lang="en-US" sz="1000" dirty="0" smtClean="0">
              <a:solidFill>
                <a:prstClr val="black"/>
              </a:solidFill>
              <a:latin typeface="Calibri"/>
            </a:endParaRPr>
          </a:p>
          <a:p>
            <a:pPr fontAlgn="auto">
              <a:spcBef>
                <a:spcPts val="0"/>
              </a:spcBef>
              <a:spcAft>
                <a:spcPts val="0"/>
              </a:spcAft>
            </a:pPr>
            <a:r>
              <a:rPr lang="en-US" sz="1400" b="1" u="sng" dirty="0" smtClean="0">
                <a:solidFill>
                  <a:srgbClr val="3333CC"/>
                </a:solidFill>
                <a:latin typeface="Calibri"/>
              </a:rPr>
              <a:t>An Observational Study of Hepatitis C Virus in Pregnancy (HCV)</a:t>
            </a:r>
            <a:r>
              <a:rPr lang="en-US" sz="1400" u="sng" dirty="0" smtClean="0">
                <a:solidFill>
                  <a:srgbClr val="3333CC"/>
                </a:solidFill>
                <a:latin typeface="Calibri"/>
              </a:rPr>
              <a:t> </a:t>
            </a:r>
            <a:r>
              <a:rPr lang="en-US" sz="1000" dirty="0" smtClean="0">
                <a:solidFill>
                  <a:prstClr val="black"/>
                </a:solidFill>
                <a:latin typeface="Calibri"/>
              </a:rPr>
              <a:t>is intended to evaluate risk factors associated with HCV infection and mother-to-child transmission of HCV.</a:t>
            </a:r>
            <a:br>
              <a:rPr lang="en-US" sz="1000" dirty="0" smtClean="0">
                <a:solidFill>
                  <a:prstClr val="black"/>
                </a:solidFill>
                <a:latin typeface="Calibri"/>
              </a:rPr>
            </a:br>
            <a:r>
              <a:rPr lang="en-US" sz="1000" dirty="0" smtClean="0">
                <a:solidFill>
                  <a:prstClr val="black"/>
                </a:solidFill>
                <a:latin typeface="Calibri"/>
              </a:rPr>
              <a:t/>
            </a:r>
            <a:br>
              <a:rPr lang="en-US" sz="1000" dirty="0" smtClean="0">
                <a:solidFill>
                  <a:prstClr val="black"/>
                </a:solidFill>
                <a:latin typeface="Calibri"/>
              </a:rPr>
            </a:br>
            <a:endParaRPr lang="en-US" sz="1000" dirty="0" smtClean="0">
              <a:solidFill>
                <a:prstClr val="black"/>
              </a:solidFill>
              <a:latin typeface="Calibri"/>
            </a:endParaRPr>
          </a:p>
          <a:p>
            <a:pPr fontAlgn="auto">
              <a:spcBef>
                <a:spcPts val="0"/>
              </a:spcBef>
              <a:spcAft>
                <a:spcPts val="0"/>
              </a:spcAft>
            </a:pPr>
            <a:r>
              <a:rPr lang="en-US" sz="1400" b="1" u="sng" dirty="0" smtClean="0">
                <a:solidFill>
                  <a:srgbClr val="3333CC"/>
                </a:solidFill>
                <a:latin typeface="Calibri"/>
              </a:rPr>
              <a:t>Mild GDM Management and Long Term Maternal and Child Health: Follow-Up of the Mild GDM Study</a:t>
            </a:r>
            <a:r>
              <a:rPr lang="en-US" sz="1400" u="sng" dirty="0" smtClean="0">
                <a:solidFill>
                  <a:srgbClr val="3333CC"/>
                </a:solidFill>
                <a:latin typeface="Calibri"/>
              </a:rPr>
              <a:t> </a:t>
            </a:r>
            <a:r>
              <a:rPr lang="en-US" sz="1000" dirty="0" smtClean="0">
                <a:solidFill>
                  <a:prstClr val="black"/>
                </a:solidFill>
                <a:latin typeface="Calibri"/>
              </a:rPr>
              <a:t>will examine whether treatment of pregnant women with mild gestational diabetes mellitus (GDM) decreases the risk of obesity in their children aged 4.5 to 10 years compared with children born to women who did not receive treatment for mild GDM in pregnancy.</a:t>
            </a:r>
            <a:endParaRPr lang="en-US" sz="1000" dirty="0">
              <a:solidFill>
                <a:prstClr val="black"/>
              </a:solidFill>
              <a:latin typeface="Calibri"/>
            </a:endParaRPr>
          </a:p>
        </p:txBody>
      </p:sp>
      <p:sp>
        <p:nvSpPr>
          <p:cNvPr id="4" name="Rectangle 3"/>
          <p:cNvSpPr/>
          <p:nvPr/>
        </p:nvSpPr>
        <p:spPr>
          <a:xfrm>
            <a:off x="0" y="761999"/>
            <a:ext cx="9140628" cy="646331"/>
          </a:xfrm>
          <a:prstGeom prst="rect">
            <a:avLst/>
          </a:prstGeom>
        </p:spPr>
        <p:txBody>
          <a:bodyPr wrap="square">
            <a:spAutoFit/>
          </a:bodyPr>
          <a:lstStyle/>
          <a:p>
            <a:pPr fontAlgn="auto">
              <a:spcBef>
                <a:spcPts val="0"/>
              </a:spcBef>
              <a:spcAft>
                <a:spcPts val="0"/>
              </a:spcAft>
            </a:pPr>
            <a:r>
              <a:rPr lang="en-US" sz="1200" dirty="0" smtClean="0">
                <a:solidFill>
                  <a:prstClr val="black"/>
                </a:solidFill>
                <a:latin typeface="Calibri"/>
              </a:rPr>
              <a:t>The MFMU Network has conducted clinical studies related to the following critical areas of research: maternal health; fetal health and development; gestational diabetes, asthma, and thyroid disorders; and preterm labor.</a:t>
            </a:r>
            <a:br>
              <a:rPr lang="en-US" sz="1200" dirty="0" smtClean="0">
                <a:solidFill>
                  <a:prstClr val="black"/>
                </a:solidFill>
                <a:latin typeface="Calibri"/>
              </a:rPr>
            </a:br>
            <a:endParaRPr lang="en-US" sz="1200" dirty="0">
              <a:solidFill>
                <a:prstClr val="black"/>
              </a:solidFill>
              <a:latin typeface="Calibri"/>
            </a:endParaRPr>
          </a:p>
        </p:txBody>
      </p:sp>
    </p:spTree>
    <p:extLst>
      <p:ext uri="{BB962C8B-B14F-4D97-AF65-F5344CB8AC3E}">
        <p14:creationId xmlns:p14="http://schemas.microsoft.com/office/powerpoint/2010/main" val="1368710410"/>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7763"/>
            <a:ext cx="8610600" cy="648037"/>
          </a:xfrm>
        </p:spPr>
        <p:txBody>
          <a:bodyPr>
            <a:normAutofit fontScale="90000"/>
          </a:bodyPr>
          <a:lstStyle/>
          <a:p>
            <a:pPr algn="r"/>
            <a:r>
              <a:rPr lang="en-US" b="1" dirty="0" smtClean="0"/>
              <a:t/>
            </a:r>
            <a:br>
              <a:rPr lang="en-US" b="1" dirty="0" smtClean="0"/>
            </a:br>
            <a:r>
              <a:rPr lang="en-US" b="1" dirty="0" smtClean="0">
                <a:solidFill>
                  <a:schemeClr val="tx2"/>
                </a:solidFill>
              </a:rPr>
              <a:t>Network Sites</a:t>
            </a:r>
            <a:br>
              <a:rPr lang="en-US" b="1" dirty="0" smtClean="0">
                <a:solidFill>
                  <a:schemeClr val="tx2"/>
                </a:solidFill>
              </a:rPr>
            </a:br>
            <a:endParaRPr lang="en-US" dirty="0">
              <a:solidFill>
                <a:schemeClr val="tx2"/>
              </a:solidFill>
            </a:endParaRPr>
          </a:p>
        </p:txBody>
      </p:sp>
      <p:pic>
        <p:nvPicPr>
          <p:cNvPr id="3" name="Picture 2" descr="Maternal-Fetal Medicine Units Network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1114425" cy="1038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1295400"/>
            <a:ext cx="8077200" cy="5355312"/>
          </a:xfrm>
          <a:prstGeom prst="rect">
            <a:avLst/>
          </a:prstGeom>
        </p:spPr>
        <p:txBody>
          <a:bodyPr wrap="square">
            <a:spAutoFit/>
          </a:bodyPr>
          <a:lstStyle/>
          <a:p>
            <a:pPr fontAlgn="auto">
              <a:spcBef>
                <a:spcPts val="0"/>
              </a:spcBef>
              <a:spcAft>
                <a:spcPts val="0"/>
              </a:spcAft>
            </a:pPr>
            <a:r>
              <a:rPr lang="en-US" dirty="0" smtClean="0">
                <a:solidFill>
                  <a:prstClr val="black"/>
                </a:solidFill>
                <a:latin typeface="Calibri"/>
              </a:rPr>
              <a:t>Current MFMU Network centers include:</a:t>
            </a:r>
          </a:p>
          <a:p>
            <a:pPr fontAlgn="auto">
              <a:spcBef>
                <a:spcPts val="0"/>
              </a:spcBef>
              <a:spcAft>
                <a:spcPts val="0"/>
              </a:spcAft>
            </a:pPr>
            <a:endParaRPr lang="en-US" dirty="0" smtClean="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Case Western Reserve University/</a:t>
            </a:r>
            <a:r>
              <a:rPr lang="en-US" b="1" dirty="0" err="1" smtClean="0">
                <a:solidFill>
                  <a:prstClr val="black"/>
                </a:solidFill>
                <a:latin typeface="Calibri"/>
              </a:rPr>
              <a:t>MetroHealth</a:t>
            </a:r>
            <a:r>
              <a:rPr lang="en-US" b="1" dirty="0" smtClean="0">
                <a:solidFill>
                  <a:prstClr val="black"/>
                </a:solidFill>
                <a:latin typeface="Calibri"/>
              </a:rPr>
              <a:t> Medical Center</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Columbia University</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Duke University</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Northwestern University</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The Ohio State University</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Stanford University</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Alabama at Birmingham</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Colorado</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North Carolina at Chapel Hill</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Texas Health Science Center at Houston</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Texas Medical Branch at Galveston</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Texas Southwestern Medical Center at Dallas</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University of Utah</a:t>
            </a:r>
          </a:p>
          <a:p>
            <a:pPr marL="285750" indent="-285750" fontAlgn="auto">
              <a:spcBef>
                <a:spcPts val="0"/>
              </a:spcBef>
              <a:spcAft>
                <a:spcPts val="0"/>
              </a:spcAft>
              <a:buFont typeface="Arial" panose="020B0604020202020204" pitchFamily="34" charset="0"/>
              <a:buChar char="•"/>
            </a:pPr>
            <a:r>
              <a:rPr lang="en-US" b="1" dirty="0" smtClean="0">
                <a:solidFill>
                  <a:prstClr val="black"/>
                </a:solidFill>
                <a:latin typeface="Calibri"/>
              </a:rPr>
              <a:t>Brown University</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The data coordinating center for the MFMU Network is </a:t>
            </a:r>
            <a:r>
              <a:rPr lang="en-US" b="1" dirty="0" smtClean="0">
                <a:solidFill>
                  <a:prstClr val="black"/>
                </a:solidFill>
                <a:latin typeface="Calibri"/>
              </a:rPr>
              <a:t>The George Washington University Biostatistics Center.</a:t>
            </a:r>
            <a:endParaRPr lang="en-US" b="1" dirty="0">
              <a:solidFill>
                <a:prstClr val="black"/>
              </a:solidFill>
              <a:latin typeface="Calibri"/>
            </a:endParaRPr>
          </a:p>
        </p:txBody>
      </p:sp>
    </p:spTree>
    <p:extLst>
      <p:ext uri="{BB962C8B-B14F-4D97-AF65-F5344CB8AC3E}">
        <p14:creationId xmlns:p14="http://schemas.microsoft.com/office/powerpoint/2010/main" val="2399038314"/>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61"/>
            <a:ext cx="8686800" cy="776161"/>
          </a:xfrm>
        </p:spPr>
        <p:txBody>
          <a:bodyPr>
            <a:normAutofit fontScale="90000"/>
          </a:bodyPr>
          <a:lstStyle/>
          <a:p>
            <a:pPr algn="r"/>
            <a:r>
              <a:rPr lang="en-US" b="1" dirty="0" smtClean="0"/>
              <a:t/>
            </a:r>
            <a:br>
              <a:rPr lang="en-US" b="1" dirty="0" smtClean="0"/>
            </a:br>
            <a:r>
              <a:rPr lang="en-US" b="1" dirty="0" smtClean="0"/>
              <a:t>More Information</a:t>
            </a:r>
            <a:br>
              <a:rPr lang="en-US" b="1" dirty="0" smtClean="0"/>
            </a:br>
            <a:endParaRPr lang="en-US" dirty="0"/>
          </a:p>
        </p:txBody>
      </p:sp>
      <p:sp>
        <p:nvSpPr>
          <p:cNvPr id="3" name="Rectangle 1"/>
          <p:cNvSpPr>
            <a:spLocks noChangeArrowheads="1"/>
          </p:cNvSpPr>
          <p:nvPr/>
        </p:nvSpPr>
        <p:spPr bwMode="auto">
          <a:xfrm>
            <a:off x="381000" y="1302603"/>
            <a:ext cx="84582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ltLang="en-US" dirty="0" smtClean="0">
              <a:solidFill>
                <a:prstClr val="black"/>
              </a:solidFill>
              <a:latin typeface="Arial" charset="0"/>
              <a:cs typeface="Arial" charset="0"/>
            </a:endParaRPr>
          </a:p>
          <a:p>
            <a:pPr eaLnBrk="0" hangingPunct="0">
              <a:buFontTx/>
              <a:buChar char="•"/>
            </a:pPr>
            <a:r>
              <a:rPr lang="en-US" altLang="en-US" sz="2000" dirty="0" smtClean="0">
                <a:solidFill>
                  <a:prstClr val="black"/>
                </a:solidFill>
                <a:latin typeface="Arial" charset="0"/>
                <a:cs typeface="Arial" charset="0"/>
                <a:hlinkClick r:id="rId2"/>
              </a:rPr>
              <a:t>MFMU Network website</a:t>
            </a:r>
            <a:r>
              <a:rPr lang="en-US" altLang="en-US" sz="2000" dirty="0" smtClean="0">
                <a:solidFill>
                  <a:prstClr val="black"/>
                </a:solidFill>
                <a:latin typeface="Arial" charset="0"/>
                <a:cs typeface="Arial" charset="0"/>
              </a:rPr>
              <a:t> </a:t>
            </a:r>
            <a:r>
              <a:rPr lang="en-US" altLang="en-US" sz="2000" dirty="0" smtClean="0">
                <a:solidFill>
                  <a:prstClr val="black"/>
                </a:solidFill>
                <a:latin typeface="Arial" charset="0"/>
                <a:cs typeface="Arial" charset="0"/>
                <a:hlinkClick r:id="rId3"/>
              </a:rPr>
              <a:t>  </a:t>
            </a:r>
            <a:r>
              <a:rPr lang="en-US" altLang="en-US" sz="2000" dirty="0" smtClean="0">
                <a:solidFill>
                  <a:prstClr val="black"/>
                </a:solidFill>
                <a:latin typeface="Arial" charset="0"/>
                <a:cs typeface="Arial" charset="0"/>
              </a:rPr>
              <a:t> (maintained by the MFMU Network at The George Washington University Biostatistics Center) </a:t>
            </a:r>
          </a:p>
          <a:p>
            <a:pPr lvl="1" eaLnBrk="0" hangingPunct="0">
              <a:buFontTx/>
              <a:buChar char="•"/>
            </a:pPr>
            <a:r>
              <a:rPr lang="en-US" altLang="en-US" sz="2000" dirty="0" smtClean="0">
                <a:solidFill>
                  <a:prstClr val="black"/>
                </a:solidFill>
                <a:latin typeface="Arial" charset="0"/>
                <a:cs typeface="Arial" charset="0"/>
                <a:hlinkClick r:id="rId4"/>
              </a:rPr>
              <a:t>MFMU Network Publications</a:t>
            </a:r>
            <a:r>
              <a:rPr lang="en-US" altLang="en-US" sz="2000" dirty="0" smtClean="0">
                <a:solidFill>
                  <a:prstClr val="black"/>
                </a:solidFill>
                <a:latin typeface="Arial" charset="0"/>
                <a:cs typeface="Arial" charset="0"/>
              </a:rPr>
              <a:t> </a:t>
            </a:r>
            <a:r>
              <a:rPr lang="en-US" altLang="en-US" sz="2000" dirty="0" smtClean="0">
                <a:solidFill>
                  <a:prstClr val="black"/>
                </a:solidFill>
                <a:latin typeface="Arial" charset="0"/>
                <a:cs typeface="Arial" charset="0"/>
                <a:hlinkClick r:id="rId3"/>
              </a:rPr>
              <a:t>  </a:t>
            </a:r>
            <a:r>
              <a:rPr lang="en-US" altLang="en-US" sz="2000" dirty="0" smtClean="0">
                <a:solidFill>
                  <a:prstClr val="black"/>
                </a:solidFill>
                <a:latin typeface="Arial" charset="0"/>
                <a:cs typeface="Arial" charset="0"/>
              </a:rPr>
              <a:t> </a:t>
            </a:r>
          </a:p>
          <a:p>
            <a:pPr lvl="1" eaLnBrk="0" hangingPunct="0">
              <a:buFontTx/>
              <a:buChar char="•"/>
            </a:pPr>
            <a:r>
              <a:rPr lang="en-US" altLang="en-US" sz="2000" dirty="0" smtClean="0">
                <a:solidFill>
                  <a:prstClr val="black"/>
                </a:solidFill>
                <a:latin typeface="Arial" charset="0"/>
                <a:cs typeface="Arial" charset="0"/>
                <a:hlinkClick r:id="rId5"/>
              </a:rPr>
              <a:t>MFMU Network Presentations</a:t>
            </a:r>
            <a:r>
              <a:rPr lang="en-US" altLang="en-US" sz="2000" dirty="0" smtClean="0">
                <a:solidFill>
                  <a:prstClr val="black"/>
                </a:solidFill>
                <a:latin typeface="Arial" charset="0"/>
                <a:cs typeface="Arial" charset="0"/>
              </a:rPr>
              <a:t> </a:t>
            </a:r>
            <a:r>
              <a:rPr lang="en-US" altLang="en-US" sz="2000" dirty="0" smtClean="0">
                <a:solidFill>
                  <a:prstClr val="black"/>
                </a:solidFill>
                <a:latin typeface="Arial" charset="0"/>
                <a:cs typeface="Arial" charset="0"/>
                <a:hlinkClick r:id="rId3"/>
              </a:rPr>
              <a:t>  </a:t>
            </a:r>
            <a:r>
              <a:rPr lang="en-US" altLang="en-US" sz="2000" dirty="0" smtClean="0">
                <a:solidFill>
                  <a:prstClr val="black"/>
                </a:solidFill>
                <a:latin typeface="Arial" charset="0"/>
                <a:cs typeface="Arial" charset="0"/>
              </a:rPr>
              <a:t> </a:t>
            </a:r>
          </a:p>
          <a:p>
            <a:pPr lvl="1" eaLnBrk="0" hangingPunct="0">
              <a:buFontTx/>
              <a:buChar char="•"/>
            </a:pPr>
            <a:r>
              <a:rPr lang="en-US" altLang="en-US" sz="2000" dirty="0" smtClean="0">
                <a:solidFill>
                  <a:prstClr val="black"/>
                </a:solidFill>
                <a:latin typeface="Arial" charset="0"/>
                <a:cs typeface="Arial" charset="0"/>
                <a:hlinkClick r:id="rId6"/>
              </a:rPr>
              <a:t>A Commemorative History of the NICHD MFMU Network: The First 20 Years (1986-2006)</a:t>
            </a:r>
            <a:r>
              <a:rPr lang="en-US" altLang="en-US" sz="2000" dirty="0" smtClean="0">
                <a:solidFill>
                  <a:prstClr val="black"/>
                </a:solidFill>
                <a:latin typeface="Arial" charset="0"/>
                <a:cs typeface="Arial" charset="0"/>
              </a:rPr>
              <a:t> </a:t>
            </a:r>
            <a:r>
              <a:rPr lang="en-US" altLang="en-US" sz="2000" dirty="0" smtClean="0">
                <a:solidFill>
                  <a:prstClr val="black"/>
                </a:solidFill>
                <a:latin typeface="Arial" charset="0"/>
                <a:cs typeface="Arial" charset="0"/>
                <a:hlinkClick r:id="rId3"/>
              </a:rPr>
              <a:t>  </a:t>
            </a:r>
            <a:endParaRPr lang="en-US" altLang="en-US" sz="2000" dirty="0" smtClean="0">
              <a:solidFill>
                <a:prstClr val="black"/>
              </a:solidFill>
              <a:latin typeface="Arial" charset="0"/>
              <a:cs typeface="Arial" charset="0"/>
            </a:endParaRPr>
          </a:p>
          <a:p>
            <a:pPr eaLnBrk="0" hangingPunct="0">
              <a:buFontTx/>
              <a:buChar char="•"/>
            </a:pPr>
            <a:r>
              <a:rPr lang="en-US" altLang="en-US" sz="2000" dirty="0" smtClean="0">
                <a:solidFill>
                  <a:prstClr val="black"/>
                </a:solidFill>
                <a:latin typeface="Arial" charset="0"/>
                <a:cs typeface="Arial" charset="0"/>
                <a:hlinkClick r:id="rId7"/>
              </a:rPr>
              <a:t>PPB Report to the NACHHD Council, September 2008</a:t>
            </a:r>
            <a:r>
              <a:rPr lang="en-US" altLang="en-US" sz="2000" dirty="0" smtClean="0">
                <a:solidFill>
                  <a:prstClr val="black"/>
                </a:solidFill>
                <a:latin typeface="Arial" charset="0"/>
                <a:cs typeface="Arial" charset="0"/>
              </a:rPr>
              <a:t> (PDF - 1.17 MB) (see pages 39 to 46 of the report, or PDF pages 44 to 51) </a:t>
            </a:r>
          </a:p>
          <a:p>
            <a:pPr eaLnBrk="0" hangingPunct="0">
              <a:buFontTx/>
              <a:buChar char="•"/>
            </a:pPr>
            <a:r>
              <a:rPr lang="en-US" altLang="en-US" sz="2000" dirty="0" smtClean="0">
                <a:solidFill>
                  <a:prstClr val="black"/>
                </a:solidFill>
                <a:latin typeface="Arial" charset="0"/>
                <a:cs typeface="Arial" charset="0"/>
              </a:rPr>
              <a:t>NICHD Contact: </a:t>
            </a:r>
            <a:r>
              <a:rPr lang="en-US" altLang="en-US" sz="2000" dirty="0" smtClean="0">
                <a:solidFill>
                  <a:prstClr val="black"/>
                </a:solidFill>
                <a:latin typeface="Arial" charset="0"/>
                <a:cs typeface="Arial" charset="0"/>
                <a:hlinkClick r:id="rId8"/>
              </a:rPr>
              <a:t>Susan </a:t>
            </a:r>
            <a:r>
              <a:rPr lang="en-US" altLang="en-US" sz="2000" dirty="0" err="1" smtClean="0">
                <a:solidFill>
                  <a:prstClr val="black"/>
                </a:solidFill>
                <a:latin typeface="Arial" charset="0"/>
                <a:cs typeface="Arial" charset="0"/>
                <a:hlinkClick r:id="rId8"/>
              </a:rPr>
              <a:t>Tolivaisa</a:t>
            </a:r>
            <a:endParaRPr lang="en-US" altLang="en-US" sz="2000" dirty="0" smtClean="0">
              <a:solidFill>
                <a:prstClr val="black"/>
              </a:solidFill>
              <a:latin typeface="Arial" charset="0"/>
              <a:cs typeface="Arial" charset="0"/>
            </a:endParaRPr>
          </a:p>
          <a:p>
            <a:pPr eaLnBrk="0" hangingPunct="0"/>
            <a:endParaRPr lang="en-US" altLang="en-US" sz="1200" dirty="0" smtClean="0">
              <a:solidFill>
                <a:prstClr val="black"/>
              </a:solidFill>
              <a:latin typeface="Arial" charset="0"/>
              <a:cs typeface="Arial" charset="0"/>
            </a:endParaRPr>
          </a:p>
        </p:txBody>
      </p:sp>
      <p:pic>
        <p:nvPicPr>
          <p:cNvPr id="2050" name="Picture 2" descr="External Web Site Policy">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75" y="-823913"/>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xternal Web Site Policy">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6475" y="-54927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ternal Web Site Policy">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1575" y="-274638"/>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xternal Web Site Policy">
            <a:hlinkClick r:id="rId3"/>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8675" y="0"/>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ternal-Fetal Medicine Units Network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76200"/>
            <a:ext cx="1114425" cy="1038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47627"/>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mMAAADPCAIAAAA260GWAAAgAElEQVR4nO1dO44jy3IlZRAPMqQNCBAEaAVjDnoBMrSCZ/cQLcgbQJAnjP+cbrudZ9wtNGlca1bQwLh0rkfcVZSM+uUn4mRkVtaH5EkcY6ZJZsYv41RlZWXs9l++EwRBEAShYbe6BARBEASxZZApCYIgCAKBTEkQBEEQCLt/+st/Df857L6tLhBBEARBbAq7//yPV/GDho2NjY2Nja1p1NXXtQVjY2NjY2PbRCNTsrGxsbGxoUamZGNjY2NjQ41MycbGxsbGhpqVKVffekQQBEEQq4BMSRAEQRAIZEqCIAiCQCBTEgRBEAQCmZIgCIIgEOZiysPXj0vTNE1zef2xupLL4LD78dbqfHpfXZh18fR6HSLnfHy2GtAcM9jUh+Nn0zRNc337ah16CpJ+X3IuLKz7reM+5uyoxbb93gfnTVp7ElOeG61d345Ts4Pj/qa5fDztugh4OYV/ye/w8yXzt3n9R3EwhsigUKWkObdSJSIZknXnxNEcH0+7Z8AogZplTHnYvZ/9cKpivZtgypl0ryz8IKTb5syq98GU/YVp53RL5sQZSZ6eqRCyuO9276Aq3FOKU266RTx/O7cmRqYc3da7akWmrDV6Uqn4C1m9VQF2UDDfDv2kvbz+uA+mFHxEprRaMoyNPmXPJeH2mTI5SYcvDNFlyZwHdxK5eRtMTztTQvf1vL6VqDPiFpjycr047ilmyrmxClNO0Xp5poymVo+vH2fIlHmmJlPeC1M6SSB7DanAdxtEcpLGxGPJnCJTJqZnPlOK7oup/SYwP1OePofrG/eRlX+DL6zUuUHcfrn9ue/v6H5f+3vz+RLNiuDia4wAXXhtxH0+U2ITxQOdjwmlZK37UTr5x0wq9vZscQ0wnbhuM/7K4YyDOxX7CambPWCj2JWxOoVsIapv9Dt2gTYXVBUMAVlL94MaJ+NK3fk0LNl9vox3DF3KK5ZfE7KNiuGZd3hv5GiKkr4cmdFCZVFO6BS32QdFl2IfJY85E0rKObbMKRkNT88SphTct5/wBG1FzM6UrTncC5/h+50/um/Gc9tJQO13Lh9PQ/yNjDhc/nhzw70WOwRf8K/9WzE8CZHwYMRCphRGiUL25eTPnJRS4xdABtR7S7lGNR2eBu60AUwJYkZkykCe4vsqoL7d78AFsV6ReHKiTwVkDd0NTNmc3l0iOR+f3SdkyEQZFnAN++xo1CqoOih8VufNIODWwpxQZB9dDIN/lazSferykC1zCkyZmJ5FTOm6b5Sw++NWFjMsWGj1VQqscFIFN+NBEA8XR5G/R2gRJpKKH8Q+OQHh0Yil95TRKKFscbDOxJQ21wDT7WswpWR2xJShPEm2ENrnC1Tf7nfgglgvMK20K6dEqBTrbrmnjG9NnI+QiWwWkFOtOzGRg7w1PW909KuSnODOREeqlH2AGCjyIVNK17LmzFnKlELTmVJ69KBdgm8ZKzCl+wqB14JdUkEC6i+O3kJ/ywsUSVJxnzaHJJRgSm3Eakw5XmP2LZifMzGl0TXAdPs1mDKUp/S+Cqhv9/sUplSH0HuopXslpsyWHwgZ35Tg+HQEE/lP+FVZTgg/stkHiTEnU+qZc717SjKlhSmN+9li4vGW+P1AFFZLZmJKNGI9ptxpZDkvUxpdU8yU1ueUKzFlpJcDs9+LmRINcRNMWSQ/EDK4ehvvipT4jJ/BewKLbl2QKZEYczKlnDklplzsOSWZMmv1NWEm4WG7Sx7uynsffEWrr33g2lZf4YhVmTIOUHfDyLyrrzkLg9E8r7X3NX/1dTJb6Mvsdr8XMyUaIr1Csz5TlskPhPTCO3o6CKbY5XL1NNXdWpYT3FmZv/oqiVHMlKnnlFrmlJlykb2vjoJ8TpmgAcF8T69X/JzSzybBo29h/1u07ULNaFmXwKYRqzynlKjOoFT8Be/5TW9AwRFaZEuuKdzR403a1PuUdqb0TfTs6iiKndzRE1wUO+t+ab8Lndh4Ag1hWKifrLseJ3mri3nyAyHjRY5kfLornML7hZFby3JC+JF1dVoXIzNb4iRpyZwiUyamZ6X3KZMpYptYgSnjmA4iGwWB70gvAprr+eSlbP+pyWfJWyKS8NqIgCnFEzFyHuWOdjMoFXzBO4+j38guvvwQPq5wpdWd7pnOOA3Cl0l8wstlysDCgY6OzKa3RDT17X4PrWp+TqkOAXuopbvWj5EJiuUXhHRbNJtAfDo3T9qFiPcryXeJnOC00G5J+6hiYP9KkzTSy8m9hswpZqTE9LQzZfRb0csP9z4lQRDEfWPJ4yPyBLs14nncM3oIgiDuG5tlyn107uuWsWUzYpApCYIgEthyindWQTdNlu4RDasLkwsyJUEQBEEgeEx52H0b/k2mJAiCIIg97ykJgiAIAoNMSRAEQRAIZEqCIAiCQLhnpjSezbbf9sa22a0Ejxa6PxnsUXH32OyeyZveJOlb+MZedlwY7jkMcb3STYFM+X1fgynd8ym8MxjHszA2+qZtkqXCU0uGVu8wKnS8UW3Dykf/wE6MX8vRVzjMM7tywGRhwpqONlPDeDD2kFYfT0lPhszzoZaEkSkn+hScDesfCRQdiuQfPCQcxZX6wiTj3NQ169aZEh8QXOaJuM+6TCmd9pSeA1M0nWZhO1NmTOMsdYxMWWZYEBV3wJTFYRMncaOp1XO0g/PMUA8m9cFhLgFbD6xsZMrF5trcTBkeSidWx/OLaUfn6qmny1oCcoolt3ZZg0Gm/L6vzpRR4XXLHCBTil+eblhjVCxr83KmnGJnF9J5oSZTW5kS9WBSH9CMk9mvlyY6BfrWmHKOcIpLaPmVnLXatMFhwsmKT2RKv4EuwjN//UqqfUz7hSaCuRQfrRu4059pWj9yV2HxNqnPIapOn8OsdpePtOGEbi/XSz8xnl6vTXO94EOEizQ9iBbWtdDG3ddgylhCRZ0SGYyGxW7SokIcF8fz3s1B06NFoQowhO/6VBlzSTzN4OYYNjClcRakLhS0ZOrK334nPp08KzjP/g99UglqgChHqMtJz2PK8RYwqEKVGWCWcIqKbAfFXhBT4gImiVyqm0hPGgnbqhNTLxUnijflUegkppQLDHmZ5bOXdax60V3jOMU8D7v38zjrgj7VioxKP85HhnvKoLKVX8zL83o8nNLn57lx0uvpI1orq6KpZGGkBRi3nCktvnDUKZHBbNiSqDAVzNKZska0JJgSDGEsh9n2HDGlWNcwz9SIKdOzAKkfpXs18MYay27BWj+oLMEpWziqR4bKcslJT/gtJn4cYAVMOdxT+lwY1BMd4yFaGxiauAwuTnPZRDJZjpcaBtsGExMUVTXMggWZUq1NKtXhcoJeoAEHiYLMej9BKBQwpV53WhhO67O7yD21dd3e9bRSrml+TVAwrjJLR2HkHRxOcVpRwngKWWUoMWxRVIS6J+M5WR0sP1owUxoKkCWW0eSZK1G4OYb1eLD2YGZK9VLDM8JwWylVvLIFp1vm05kCzn/j8rRB0UppSjrZH6yu2wMsgymjapGh8Lu49laoV28fcK2M700FxtKYEtlWm5g6U1Y/NX4SUwZVzrXM0iIuzNZ4Jk6tI4WeEPoJ5anBlGA4tc8x/q5vX+ML8Aqa4hJ0ClOmlkry7ymhhCJTZstgNGxZVIgJNxnPdaNFnk0TmDKupKjvaVSZEsawLW+iHioz5XBb+eYk38zgdHj0+Nk017fjx8VN0+49azyXtSk5MOUFJe45mNL7u9fCKPInpndDFl21q4sTwzeBiWT6CCsNCz9UJ6bhnnJoEx8VL8eU+pdHN0j33UlPjJiDKc07Et0+3as5P0dU0jSbKdG45UwJJdRukfNkMBq2LCqqM2VBtMjGnMKUBrJMMyWIYesdBuihMlPug+deMqvB4BwCssvL/cLpwL5yhFiZMpBNnWJVmVJO11GJ6TgH4smLc+lWmNJ2yWjHzKuvwrq5sBgYGMK2JplcVKy7+pq3B6zVKF6TqaVpLlPCcSc8p0QSJqZQAVMCw5ZFxWyrr8loCXdMhE9iJjKl5AXRqspzSmhqG1OaelDUjwIMPacMgn+0YU5wumTgy9/tRWoNFcaSuPoq3lOOTwHgVt7ZmNKVxOlTY8rwuaC2mJl64luw+irZNn/11TILsjD3jp539OXd89PrNXqShCbVQf5L14/3sGFMzfoFqSu2EpriHG6HswRroE41TTOZ0jTuhB09SEL5MYlVBqNhy6Ji4o6e4mgJUpXbZ/BfA1NKdpYev4HUXGjqFFOCEMLqa8kUyz/eVsp7VlFwevm0N7uzftuLbdrRIzOlYwTbYnI9phQuLKKnmNrJD+cjnp6xJRfc0ePTvzu1LbMgC7O/JZL4cqhk0zTX88kzrr+C0f1R68e9MGx3EyS26bd9pkJTG64gR1TRNJcpwbhTmBIbJ1anQAa7YQuiwvRAPYcpjdEiBaGniJ0pYzu/haPLGRa9Tzk/U2L1gy8kb8ICowWXKaIvxLkWXFu7j+skXbyxkkzpdRgsMpcyZbQlxxMJH9CzD5asBa95DtKWLmNLaiaSR3c+xT+UJuazNrUjv0/d2rP1kwcIgpgDgIc2guTbEQSxGMiUBPGgqL6TviIeuWgBsUGQKQniQQGenK0s2L3UEiHuBmRKgiAIgkAgUxIEQRAEApmSIAiCIBDIlARBEASBQKYkCIIgCISNMmXydfi7HJpYHkZ3uy8yTznpo2DoOmNtoH71WorwhZN1MTHON5KQb4Mpk8fECD8sfWF5I46prtfWBtoILO6eiWbWYkqji7cZCbfLlNu05wJikykXcc9DMmV8KtjdM2WVU4wn6auPq50+OlELMuVERaw/yWfKTD+avrxNeyZ1WT2jbiEh72+FKR9kaEeGdWhjRZAp51WTq69rM+VNYA5dyJS+Go2XTcboPH0On2sPeNJnUmsnCEedm8+8VuvGYcdIxVG9wqFx/Zf2h/5hxOPf4w7PR7HccXwudonlpeFsZQ2gH8fSEKfhwGLvSHTpWOpRbK3Cs2Y3V8j+384x90JUFLo7EiAupzcKpmhRMrTRnrmhVedceCUSNDHQ3CkNWqX/jBkxGNA8AbOcLsWn1exCn/jROFDQGPmh6RRdkNioAFaQzLNECoy52mLbxKpbep0U/1x/7bBja50jZdLGnZvrKL2fx7qgwXfSdS1afcUS2yBQul85xWn9mnBd7ZvzUayfJ0dbluXji+t2ONkjKVOLmT2YdedjUGwLmB2WoQ/sNgr52c+6kSmlqChxd8gB0XyWBIu1KIo0qz3TkgixOq3WGJh0sRjR9BnK5viDJnwnK1KWi8Rpa5+ANqdL8Wk0u2GSakwpFea0hJ8rZDLzJMS2MaUSBga7BYcVL/YQehJT+pPWDztb4Rhr7VxzVZrwm6ia6whjVeFQXyNTOtVogykXdhiXylPitczylhOxywoABeUGE9XVZbNrhawFu8lVnFBUWN0d1kl3KhKPTIkEw3WVzfWrjfa0h9YS9asFMUDqAddwemlVlSmNMyIooJgxAfOcLsWnzewFx9YDBU3hp1Rek8OgpKgyuhg1iITicLFT/icxZVDF3rOyLcNGPVRmSr3/Z2XZBPk17M3GlHGFvCay0tCCWNfitczy4nDhrJudKTWza8XTJbtJPkoxZba7Q7/LZf8CwUSmzB7aaE8gCYpV6xyxRgIQI4ouxRR650CRglykfTQ0bQJmOl2KT6PZDZM0tCpQMDP88jNPCVNmihT+0ZkOyz3CfFSm7NONsXa5LK2NKSFbyxNjLqY0zMN5mRKZPVQZ2i2TKYvcHfo9fEIJL7/Ce5G8oY32BJIsyZRuDyihA1OsxZTmCZjn9ClMmU+WSMHM8FuAKfNFioh26PzoDTorqqy+9la7ndXXwN+Zq695TGlcAfZj1Lj6mmd5bTjPI3MyJTS7xjGi3fKYsszdYRYOV19FwRIZdp7V1+QK8zKrr4kVMGSK9A1rgimNMyL8yD4Bc5xuyfi2tOBNUu2KBKy+5obfAquv+SLFt6T+/iPDpvTpmH1HTyLDTtvRk2ZKpf8XaVtEOn850eAkwXADhRMNfv+DDLvnp9dr95hkiEiv8/gn2Tt65KQjDSd7ZAamFHejhGaPVY7slsuUpnHzd/QgwfqPyoY2r2brkqBYnbSjB006J2e1YkhkJpnC8MggVqQgFwUflUxAg9NNTAlSExRJeGKCFcwJP0Pm0aLFkACFPRY5Iimbb5c5UGL+t0Rgho3V7jupw5R6/+OG+6a5nk/Wm4xxU+K4g7/fhaV/JMjgbSgYJVG2+Be9JZJ+ngS32s/AlM4UCs0uqSw/FCxgSjBuAVMCh4paFAxttyeSRAlI8xzJiwRNDMGSsSlg53hm2XOR07ToAhNQjUbLbI1nlmb2F0UkbUcxVrAg8i26yC+3mOMtSyQ82RfYy7MPmPKw++Z+EBh+AVFuDsZFJ4IgiInoso14+b7UmxLbwfKnPWz0jJ6bAJmSIIhl0N7GiVtXHpAph5vaBfbytCBTloNMSRDEAuhWIJWtK4/GlOMN5SJ7eVrs9tG6awsyJUEQBEHsv3zfHXbfyJQEQRAEoYFMSRAEQRAIZEqCIAiCQGiZ8jkmSzIlQRAEQey/fN+1NLkuUz7a3i1a6UYBXGA5wWA+uG+CL7Zvfl2Db6RD4kHQrb7OypRiLRXvCwxfixk3b6WkoxfrZHkXrMiUd/y2ksngOXGy/UlEbBMrMKVQt/qWwxefFlF8lsT2rTRT/XEyZS7Ew/bq6774qShWg+txsv1JRNwKlmDKAHcWvmTKVdYb11GZTLkZpiyTeWuTiLgVTGJKuW5fd8a8e+T8mETkGp5D+J4+h6N+48ctB6+f9t/d5aRz5G6jH3PcdXuQhnNnjtbbXjga+ArOJk4XLG08AzqallgJiO1CPt04ed66P6iimnKmdiRwRjU7qLV0NnR0ervubi2isqwRd4U9Mh5xfhpOlPYOUheTuCaSP0QYSwW6i2JrkazqKHaer7jd4NKIcbOmGoIIMIkp5dJi/hJrXPlBKIE25LvLx5NfNcYdzunns5+3Y3b2i8959XqGQnQvJ48p/SPwvTQt9JYqN5O8pwxqzsUlchI/1K0ExJYNqFfM0SoWSYOmStmB3+YzJRCg01qrc2Jwtx9RVmtYyr0JgTSUXPBzelCVTAwGMWbAPWW+7iD+VXejyeJ2XqB4vsFFV+amGoIIMIkpvfJpztW9818xptXwtRazdO/bui8PNbjH2esXQhOKjsaFT0FvuSWRe5lDZUOplOWgLCsBsb0+FRWASLDAmZUpcdHBqFtrJ6HYKaYU3C1FlNEaaldewVsQSKaKWkmR9jamNOqOxFaLG4tfBp1nKJ5hcHHE0lRDEAGmMWU4/69vx4+Lmw6Clb1aTAkqpQ3t9B4vzSlFz0d5QG9Bqe5ipoz6kX+eZSUgttunpgIQactMGYqdyZTenY2wZJqwBu4KhWU+YeCYKWBKTXcktnrNJ35ZqilYjynjIZTShmRKog6m7ujpZktHJP1yx+Xj7aQGcV2m1AnMX2zpG7gzgHQY08mGmNLtEzibTLkYU6Kw3DBTwtmUjGQXZErirjD1NDu3zrUzb6+Xyxj3szKlviiqz/P06qvUW+XV1z6/1Fx9TUz41OqrINKWmTIUe8rqq3BflbBGtDghrr6CQCpYfZVjZurqq3U2aauv4pfnYUpg8MlMGTzFXzcvE1vDTqTJvZ0pnU1xbfA5azLdLY4a0+6+EiV8/bHEyRD1tnt+er12zymjGeLtfY23bOi96dth0ASTOjTu6MmwkjjJW7HTfdp29CQHzWNKZ8T9eCuTx5SeT8dbnARTyu6W0iu2Bu4KBVIBYUze0WPWPSf+LV+uypQmg2N1yJREESpUcg4y1LjgGb+QPv7F3XTubN3OZ8oW8SMTZ0fP0CIJXRmcuSH2Jn/UzUBfHfTKh+ktkTIrAbGRrYxviUiDRqpZSc75b9OMrw3kMSXoxDOj7m4topLWMHYleqSAMIBIe+PeV7PuIJDEOJd1rM2USfl1V1onEZmSAKjAlDcHvn18l1Dvzh/Y3Y+sO0FUBJlyfXmIMhx2P94u4d0tenv98dz9yLoTREWQKdeXhyhDfBSL6NBHdvcj604QFfGITEkQBEEQduz2X75PeUuEIAiCIO4bvKckCIIgCAQyJUEQBEEgqExJEARBEMSeTEkQBEEQGGRKgiAIgkAgUxIEQRAEApmSIAiCIBDIlARBEASBQKYkCIIgCISRKbVClQRBEATxyOA9JUEQBEEgkCkJgiAIAoFMSRAEQRAIZEqCIAiCQCBTEgRBEAQCmZIgCIIgEMiUBEEQBIEgM2XDxsbGxsbG1jRN0+z20pkDa0vFxsbGxsa2lcZ7SjY2NjY2NtTIlGxsbGxsbKiRKdnY2NjY2FAzMeXq+44IgiAIYi2QKQmCIAgCgUxJEARBEAhkSoIgCIJAIFMuhMPxs2maprm+fX1eXRiC2H/5fvj6cWmapmkurz9WF4Zwcdi9n+maXKOV5tin1+tAduej/NupTPly8r96el/fXrsfb20CaD5fdluhJTKlZ41N+ujR8IBM6QRe01w+nvrY6/KY85e15TQx5U3Po+rCl+VY46/KmXLwZXN6P+yeD7vnnjUX9ZkrxkwOqCPnAzPlrfhos4gNWMcL98iU2FYeUzo3EEamrOKILC3IlBkdFuVYo+vLmdLlxUOHXvMFL80Wi91VvHgfuBUfbRZkylq2cnLU9eJkqhtlSsIz2gaZcphjww1li37B9/r29Xmch6fPccHDcby/ctupN4by6b3/9+fLEKBDu3w87Z4P8d+bzxenB1dUV4zhWnJUJJIkVrb9leuPROeCeGPnOeqHLnQX1h1reNfLru+1j7bgo/jSMr7kEsXwfKSMjr0MrA1GlG3SRUVzPn06ag4LLQarKrGkGFD4u/aIRQnFzxcYvRazq9EIpoxs8zxH5NrKscM4UNtzK2GcLuNxxc7P/g/dfoIwVucgnE1t2AzRFST0g5/rREeLUZGVQIyxDZJJ0ulJ4bVQxDlWMJSvWvj0UOfLUqbsbXd5/eEy5WjT48ginRuk2dL9vPtmMJE+exO0cSOn0XgR+KAwZfv9PkS8XNOJoVySWJgyq/N89aW50an/fPj6cbl8PPnDAUm8j7bhI/cCy5tyrz+AGBETJEYHjvAVSSsufDTkMo/7m/PRv3wEPRhiaTRgdDv4ckJM6eWUqBNpRKPZlWg0MaVgc6sjbLaSjOCk7LaTy8fTkPR9wpACILShaDRp3oHpqc2m8LdxHtdyHYiKkgRijG1DMlGcHgo/PM47H03uSCRwXTXxIqkmUw6XJOejQ5OOTS+vPyLNHXG7rw0rt64t0ovXiSQCo8e1pp/CJjFlVudT1PfjT7mb9zMp+GgrPvKvoKVZKogBwtrtATlCUgQpnv5IuEfxLh9BD3os6Qk6Y6EpSbfGELVEI5oyos1zHWGzFWbKwU3n47PkLzHyVRt69wbef6VsIF0L+gYZZwTY/4GvOOUwyE8g1tgGyQQ7PRJe4hTBHcYEDlSbnSmz7ikDwzWn9/Def2juNYsf6Ok1qHymDB+1VmVK0HmB+gOkx8PPwXaqwNrgo434yI9Xcf4IYqhM4I8OHCEqAkZENrFlE9RDDlPG68nJB1pZTGk0uxaNJqZ0usp1RC2mHG4r3xx/wchXI7lnlOvb8ePiEox7zyrOQdkgPc1cEPmp62d9i6OiIIFMZEpdx7TwB+gOYwIHqmUw5T//43+XMGXWc8rIcOoEk3JoTMy17inXYspc9VdhyiV95Juu+7I3LVO748DouUwJFEc2sWUT1EMWU+aTZRZTGs0+K1NOt1WSWvbBkyqZ1VwIjuiCrZsy/cLpwL5uOs5nykC2pDrJqNgsU2rCZ8zHWZny3//1fwuYUrG4vwKeXtmLbrSVLByMVXv1dRamBJ3nqi9RgrZ40g8nrL4KH23ER+606S6iw90EiWVGMDpyBKJ8SfH0R8bVV6mHXKaU0vdev7YoWn1NmH3S6muKKafbysKUXnYWHrClmXJ8jOe54Hq5jBZAcxDfU47zV7gSAulCs0NBAqm5+ppyuhCrujuMCRyolsGU//Yv/1PGlMn3KQPDyQ+xh6fKu+en16tmU3FPhN6VlSm9Zwyj/OiBsJOJEkwJOs9VX54bVXf0rOsjv4fRnrG+wzeDrIFGtzhCnMBA8fgjYzYBPaDsH/7q6fUqPyrTn+PKkWMbUTO7JRrDKWNnyhq2slDLeFsp71lNBIB7/+c/aG+c7dyWHT0yUzrxrO+oGh5VRFcAFXf0ZDGlQUeT8JYwsCfwQLAMphT/2vgN/D5cRHYNIWzN965z4wVoQBXOIsn1fPJU9Vcq0JaqYFI5/22acQ+0tMlY+dqUzrPUT5h98lsiTlvBR1HAaFeFnhiBTdDomvt0a4MRZZvYsgnqAceSb8C3sIdg27D2WMv3AhzRaHY1GnNsnuuILFtpb4kIgedfFoi6i50HOdp9OCUM7Y+VZEp/aiB1IpnVJYHCt0RsTOm0aDs6ZkpdeNUdxgSu58aFmBIg3rK8cQTXGo+Am/PRdNy3l7vEwRMeiMVx38nkoZnysPvxdgmvQzcr7SwW2LyPKuj4SF5urwPwi5UEMQfuO5mQKYU7+sfB9n1UQceH8XKn6WaO+SYeCvedTFh1iyAIgiAQyJQEQRAEgUCmJAiCIAiESUxpKRVNbBNrPVQwvtI+ft/22swsoq439GaR674le9sOdv/3q2mapvnz9a/rC0NUwe4v//DN/f9h921vPHngTqPcCMsp4Vse8UaZ0m6E6eYiU05335K9bQcuU+6+/O31jzYOfx0rDjFPt4RqcPc/LU3us06zm2Gj3U0U/l2dKSdaiUyZO/Scnr2BgC9zX5Xebsg+Laoz5e7Lb93ZBj9/6/9ye0x5c370XCD+lUy5fTwmUy5rYTJlJCqZ0oDqq68xU94ibs6PngvEvyaZUiwVnTwyzVYAPW7Bkd+/y+IAAA3/SURBVFFNPLuyCqOH/rMcgB71oEgend4kF9ceXoSPO/HvF51B/S/HFab6Fp05Lle2k1STzuvytBA/rVWXfC8fsqXcUwZHFUIHwf5VZZNMKR4JlhuNWrGwKjHjeRxoCmeKxX3G2hegN60HxT7W4QZ8/fuf3vf/+P2rd2c2/rHLjMpH499//tb/+9fRJbOx+feUP3/bf/m+++vvnal//hpMffq/tueoh07IuOdfR3O37qeBbEaS2FScG2Wujt2w4uoiUEj8ZXBPaTmG21wAHRaBGzv0ehA+0guje1PXwJSgKLx/aGEULs4pqUB4T/1U7e+eM8ILNCCDkLBQgfL3c1Q3VakPU7EuuXZws4kpkw6CB0MryqJaBwlps6IxUfUwM2aG6SkxpXwlZ5Et5T618+hrcm8o6gT7qF8WctxAKgPb/fX3yx+/f+0Z6PL3v+1HKvVoT/pooKhffYb/dfS/L6+++pTWChMN2i2lBjKj1VdTt7JsSXrYXJyvyJSOUUbKbPxmYUpUMtvClFK979GgoAp5UWF0kTOyimppvOUXE3BP4hdLqAvqq7W/U0wZSCvWCm0Gw6ISOd64UgWrSLbJdcn12jq2e8qkg1ApJVlZxJRab0XRmBfwqZgxznytpEwgm9F9oHPp70Jv0BG46Jh6EdzlOIUbejrp/j7elv39b+Aj8QFh+H0DUyZ5S2S7JFPG3QLZkkGytThfEdWeU1rKBZuL1YUGLSxDvyBT+gbBZ+Q7EiZKanStZ68EUwIZhDmAyq6qSyUL1iWvzJSm8ryBsroNtd7KojEr4O0xIzg95dZYNqP7QOfIbmEi1hwhMmV6uBbHn+2n4c6X4O8uG4GPAoqSuyplSmWhdRJTAtmS9LC1OF8Rt8GUhWXol2VK59NOfq9IjZyj5WhQCCnNlKMMR7k6XTyEwJR9IRupzpxMljPUJV+KKZGy2UxZFo1ZAZ8VM94XgKaTmRJ0juwm1I5GBVaje5HEcPubYsr+32g1eCNMuWKcr4VqTIlKZk9mysIy9Asz5bB0cLm6loHrfqk7P88UBqbUy7CFPQdM6fw3CN/Qs/FFfY265GutvkJli1df86IxL+BzYgZkvczV17wLndTqq9AbdEQiw05bfe0pRFh9FT4SmTL8fhFTBpRWe/W1hCm3FufJZ9LzoRpTwqLepQXQxyLX8V8MZeiNTAnEy2HKvb/QOlzRm4QPOsG1v6UtKlgGYQ7oBcr9h0ne04JWtmBKVKpLPmlHj+FBstz/i67slB09WdFYGPCGmHFlBm5FstncBzoXoy7uDYkXWcM43D4glco7ekamHIiq3W7ac14eU7oPFIOnoYIK9ltVXbYkPWwtzu+BKT01muijzKLzYmHx7DL0NqZE4mUypbMCpqUSX0LLmwzStmlgJSCDmLOaqIe9t2/7ej7FJBrKBnQE5o2lKn9LJP9Spu//WVO2+C2Rgmi0B3xWzMhzNtYUy2Zzn9a5ca7hHmL7GIcbMMdbIl4m7ddOm6Y5/Sx8TtnTWNM0f55++veC3iNM/S0R8fGnIptmq83G+U0yJbFN3PTrvQRBzIpgMZYwgkx5bxgu0HhmPUEQuy9/e/0j3Fvb3noSGWYU/0qmvFGMN5QsfE8QRLyMTJosM6P4VzIlQRAEQbQgUxIEQRAEApmSIAiCIBDuhCnXqiG1EWy8Ii4rba0+1jjoLc+Ujcf5foZ6WzeEmw6tJAqZ0n0txt1j6bwsteixtos5yVF8nK5hDbK2LbinpnLVwNpnEz9U9eYSacmURuFTxRVWx9xMWVfryr3dcmglUYEphXp+M4dvsozGfHDfd46YcrUZS6asJTk8l8f0ourjMGXZm7tT3vclUxq1rh6rJtnIlMgTTgb0j325Q6b0z5K4W6ZcXbxtrr5WP9KBTJk94rbjfL+Z1ddVjh8hU0KmvFwvvWmeXq9Nc734FynaEXdumuj/jUpgC0O7rKwXbS8u9a7EwedbVAvQyJSKyvUr0as279fG+1PEmuBgsO4AKkPVMLdicCwAFi9A+Ql2gq+NJ9jpNjcdrziYTnSocpC9Yaz4y5bjI8TDxtQYSASVfbbGLTrlVVAHTd64RAEIJNFT9miMDStUvHLPiW3t8fPXoHp7jKr8Q58pC3KddNikVpjBZmRDrE60IZyY8iyIb2rj8+owHSyGyUzZFqQestvpwz/aGBybPjjJLWndl+OISmAro4endSuFtsNKoclS75G+7Q/Do5yl2OoEk4wmqly5Ej2y+fAU2c9356Ny5HSkhfg1qV65Kp5skKJT0SWzmE5FfwIhYbunjModCDHsMKXiX3iGbRtXmCmhgkoMmIPKMFvRjUtU1u25VQdMXqnWEIhz2ddCNNoMu/vy22k8ZNU7kXxgyva/4Cx18Z4yN9dlaG03silWJ9mwLAkH6dTXyEQHy2A6U3aletvblMvre1h6YvTxs2gFl5lACexEzkInZXswFhsK9G119DOI7LAgXOS8pt99Tq9Ej2w+3FO6hTPbJOt8pN5Xed9B9cqBeFKHS1faQiFRxpRuDMM1VTAWjisRmoIoBuxBlZytkCnD3kZkMCUIJMXXiWi0Z0aPDm0FQPZJprTlOrvWGUY2xOpEGxYmYb+Uk3Rln6CDZVCBKZ39rte3r54/UHlnU0mEvmlLYVamzC71LuSjsE63GjTpwlKmlb3C+rrI5hOYMqte+darN4OQKLynlMod6Otj8h1wqhSzHmnJQrtCWfV0UKVmK2ZKpRp5HlOiys+GZwSByknDSuuoCaa01EnOzXV2rTOMbIjViTYsS8J+IrLKY6S3iqjBlN5Zo5OY0vzAL4cpi0q9S/nI6jONSuVgrV2JfiamjJMy4KGtMyWweW2mzBorlyy3zJSaOjMxJbwqerYYdihNJdSknIEpy6aPMWbKYnWiDcuSsP/NTmwvQW1jb3MFptx7i5MeU4YlzsX1HIE2EuskWUxZVuodjB4vrJ/9iNEcbJkw0yvRI5uXMqW8yGNdXdnc6iuyeW2mnD4WiqjE6qsUA/agSs5W8wZL+cI6Y/XVcHdlW2kHMgecl7n6ms2UZdPHHJ9TruoKbViWhF0xLpdr08Q7EDex1XnXm+yb+9fGbzj0/b97TGnbI5Ao1NmWwJZHcTcyKE4qK/UOTCY/gh4u8Zyrp8hoYBEmTzxQO96yoyeLKeNdA+Hc0+uex+Kl/ViverPW/wuwOcpEsb72Fa30WE+v1/hGwXUHiqj8HT2S9SrMVi+woTqOGb0nVV4wozhP+bqPxlYSkZVduE8cnfobCaYcPmq3wvZ0a2DKoumTGzNZsTrRhmVJ2E+D48/tdLAM6txTCqbPeUtEmGN+k3KEXzsbcl5ZqXcNhr2vymYfReXqlehVmxcxpbz4HN5uOqN50griJdxdjyn1/p9Vm8P9OFHFdtNzSuNYkSWD3YBqWBa+JSKXpM+brWIJeyUwtPcN/F3ZcTArHxkf/jm7UQRJAvQ81zTNn6efpntK579N0zSnn9Z7yrLpY4yZ4lidYkMcWtosCH4b92yhgwVwJ+e+EsS9YthQtrokxCoAb68Ri4FMSRCbRpsoLUcQEPeBw+7H22W4y/eWpom1QKYkiO2iWx9b8LR9YnWEa+CkyQ2ATEkQBEEQCGRKgiAIgkAgUxIEQRAEQulbInddYCVUFr45UG2ULb1mSxAEQQwgU6ZBplQNwp3rBEE8AMiUadiZ8r6r1AoGIVMSBPEA2O2jo+z2ZMpAWTIlQRDEA2PyPaVT3tplTVCoWvwIl2IPkHd813BO22k4IMqtc9KfvaRrBE82H7VIl5WJrKHVcw+tbThjrP+3d5OnlRrHv00WGVePl4O+M1rYFUZT3O0t8kK2Xlox92SRd4IgHgRTmdI/NdRLVVItb/0jvV62N27BkdDDCYpu8aCmOR/9c3sNGgXHkIJi5fER/lmVzX2VcyvRB0wZHcAbXFjY6rDLXgiK5GHfmSzsCgMUtxSFt9WX16rGG4q8EwTxIKjwnDKoBgAKVaOPsooqZxV5Nx4LDjSSa9NIWsRMWVTZ3FU5txI9gMyytjrsnhfMR5ZbYwaVFxAUNxWFL6svL0XU6rOUIIh1UZkpm9M7KFRtqaltK6qcU7p2GlPGZWyRFhFTllU2hyon6uuGnlLWhI1lBAZp/T5rMqWlrHfw/axStwmXaVXjM4sqEwRxx6jPlBm1vF3cDlPCyuAhU5ZVNocqZzAlKDWeJCcQNDfHlAXF3EmWBEEMqMSUwmqnVDgbfFRn9VUq1z7X6qtYGVxbfc2rbO6qnFuJ3gUoNZ6sww6CZsbVV+FGUFA8tyh8QTF3/e+ofDFBEHeJOkwpp+C4lrehzHci207Y0ZPFlIBUMhUsqWzuq5xXid4FKDVur2IfFxmvwpRp2gaKm4vCq2GTKuau/Z1MSRAPiMl7X8eGK56PK1fiR8ZsK/dgfEvExpSxRvbK4HulCnxuZfPQ2pmV6F1opcYL6rAL8hQxpdHCQHFguly9tGLu2t/JlATxgOAJ6R0e6iyFO7Mwi8ITBDEryJQdyJQ3ZGEWhScIYkmQKTuQKW/IwiwKTxDEkiBTEgRBEAQCmZIgCIIgEMiUBEEQBIFApiQIgiAIBDIlQRAEQSCQKQmCIAgCgUxJEARBEAgdUx5239y/kikJgiAIogXvKQmCIAgCYbePbij3ZEqCIAiC6LGLaZIgCIIgiAHy6itBEARBEC3IlARBEASBQKYkCIIgCAT5LRGCIAiCIFp0e19brC4NQRAEQWwNO9IkQRAEQQDsSJMEQRAEATC+T0m+JAiCIIgY3NFDEARBEAj/D4G88qC7EJcaAAAAAElFTkSuQmCC"/>
          <p:cNvSpPr>
            <a:spLocks noChangeAspect="1" noChangeArrowheads="1"/>
          </p:cNvSpPr>
          <p:nvPr/>
        </p:nvSpPr>
        <p:spPr bwMode="auto">
          <a:xfrm>
            <a:off x="155575" y="-944563"/>
            <a:ext cx="5819775" cy="19716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16"/>
            <a:ext cx="9144000" cy="6851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3244334"/>
            <a:ext cx="9144000" cy="523220"/>
          </a:xfrm>
          <a:prstGeom prst="rect">
            <a:avLst/>
          </a:prstGeom>
          <a:solidFill>
            <a:srgbClr val="FF0000"/>
          </a:solidFill>
        </p:spPr>
        <p:txBody>
          <a:bodyPr wrap="square">
            <a:spAutoFit/>
          </a:bodyPr>
          <a:lstStyle/>
          <a:p>
            <a:pPr fontAlgn="auto">
              <a:spcBef>
                <a:spcPts val="0"/>
              </a:spcBef>
              <a:spcAft>
                <a:spcPts val="0"/>
              </a:spcAft>
            </a:pPr>
            <a:r>
              <a:rPr lang="en-US" sz="2800" dirty="0" smtClean="0">
                <a:solidFill>
                  <a:prstClr val="black"/>
                </a:solidFill>
                <a:latin typeface="Calibri"/>
              </a:rPr>
              <a:t>https://mfmu.bsc.gwu.edu/</a:t>
            </a:r>
            <a:endParaRPr lang="en-US" sz="2800" dirty="0">
              <a:solidFill>
                <a:prstClr val="black"/>
              </a:solidFill>
              <a:latin typeface="Calibri"/>
            </a:endParaRPr>
          </a:p>
        </p:txBody>
      </p:sp>
    </p:spTree>
    <p:extLst>
      <p:ext uri="{BB962C8B-B14F-4D97-AF65-F5344CB8AC3E}">
        <p14:creationId xmlns:p14="http://schemas.microsoft.com/office/powerpoint/2010/main" val="38587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b="1" dirty="0" smtClean="0">
                <a:solidFill>
                  <a:schemeClr val="tx2"/>
                </a:solidFill>
              </a:rPr>
              <a:t>QUESTIONS?</a:t>
            </a:r>
            <a:endParaRPr lang="en-US" b="1" dirty="0">
              <a:solidFill>
                <a:schemeClr val="tx2"/>
              </a:solidFill>
            </a:endParaRPr>
          </a:p>
        </p:txBody>
      </p:sp>
    </p:spTree>
    <p:extLst>
      <p:ext uri="{BB962C8B-B14F-4D97-AF65-F5344CB8AC3E}">
        <p14:creationId xmlns:p14="http://schemas.microsoft.com/office/powerpoint/2010/main" val="416770884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2"/>
                </a:solidFill>
              </a:rPr>
              <a:t>Extramural TRAINING AND CAREER DEVELOPMENT</a:t>
            </a:r>
            <a:endParaRPr lang="en-US" sz="3600" dirty="0">
              <a:solidFill>
                <a:schemeClr val="tx2"/>
              </a:solidFill>
            </a:endParaRP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2944436"/>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63"/>
            <a:ext cx="9144000" cy="800437"/>
          </a:xfrm>
        </p:spPr>
        <p:txBody>
          <a:bodyPr>
            <a:noAutofit/>
          </a:bodyPr>
          <a:lstStyle/>
          <a:p>
            <a:pPr algn="r"/>
            <a:r>
              <a:rPr lang="en-US" sz="3600" b="1" dirty="0" smtClean="0"/>
              <a:t/>
            </a:r>
            <a:br>
              <a:rPr lang="en-US" sz="3600" b="1" dirty="0" smtClean="0"/>
            </a:br>
            <a:r>
              <a:rPr lang="en-US" sz="3600" b="1" dirty="0" smtClean="0"/>
              <a:t/>
            </a:r>
            <a:br>
              <a:rPr lang="en-US" sz="3600" b="1" dirty="0" smtClean="0"/>
            </a:br>
            <a:r>
              <a:rPr lang="en-US" sz="3600" b="1" dirty="0" smtClean="0"/>
              <a:t/>
            </a:r>
            <a:br>
              <a:rPr lang="en-US" sz="3600" b="1" dirty="0" smtClean="0"/>
            </a:br>
            <a:r>
              <a:rPr lang="en-US" sz="3200" b="1" dirty="0" smtClean="0">
                <a:solidFill>
                  <a:schemeClr val="tx2"/>
                </a:solidFill>
              </a:rPr>
              <a:t>Funding: Extramural Training &amp; Career Development </a:t>
            </a:r>
            <a:r>
              <a:rPr lang="en-US" sz="3200" b="1" dirty="0" smtClean="0"/>
              <a:t/>
            </a:r>
            <a:br>
              <a:rPr lang="en-US" sz="3200" b="1" dirty="0" smtClean="0"/>
            </a:br>
            <a:r>
              <a:rPr lang="en-US" sz="3200" b="1" dirty="0"/>
              <a:t/>
            </a:r>
            <a:br>
              <a:rPr lang="en-US" sz="3200" b="1" dirty="0"/>
            </a:br>
            <a:r>
              <a:rPr lang="en-US" sz="1400" dirty="0" smtClean="0"/>
              <a:t>The NICHD uses various mechanisms to provide funding support for training and career development activities at universities and other institutions. </a:t>
            </a:r>
            <a:r>
              <a:rPr lang="en-US" sz="3200" dirty="0" smtClean="0"/>
              <a:t/>
            </a:r>
            <a:br>
              <a:rPr lang="en-US" sz="3200" dirty="0" smtClean="0"/>
            </a:br>
            <a:r>
              <a:rPr lang="en-US" sz="3200" b="1" dirty="0" smtClean="0"/>
              <a:t/>
            </a:r>
            <a:br>
              <a:rPr lang="en-US" sz="3200" b="1" dirty="0" smtClean="0"/>
            </a:br>
            <a:endParaRPr lang="en-US" sz="3200" dirty="0"/>
          </a:p>
        </p:txBody>
      </p:sp>
      <p:sp>
        <p:nvSpPr>
          <p:cNvPr id="3" name="Rectangle 2"/>
          <p:cNvSpPr/>
          <p:nvPr/>
        </p:nvSpPr>
        <p:spPr>
          <a:xfrm>
            <a:off x="17533" y="1524000"/>
            <a:ext cx="9144000" cy="4955203"/>
          </a:xfrm>
          <a:prstGeom prst="rect">
            <a:avLst/>
          </a:prstGeom>
        </p:spPr>
        <p:txBody>
          <a:bodyPr wrap="square">
            <a:spAutoFit/>
          </a:bodyPr>
          <a:lstStyle/>
          <a:p>
            <a:pPr fontAlgn="auto">
              <a:spcBef>
                <a:spcPts val="0"/>
              </a:spcBef>
              <a:spcAft>
                <a:spcPts val="0"/>
              </a:spcAft>
            </a:pPr>
            <a:endParaRPr lang="en-US" sz="1200" dirty="0" smtClean="0">
              <a:solidFill>
                <a:prstClr val="black"/>
              </a:solidFill>
              <a:latin typeface="Calibri"/>
              <a:hlinkClick r:id="rId3"/>
            </a:endParaRPr>
          </a:p>
          <a:p>
            <a:pPr fontAlgn="auto">
              <a:spcBef>
                <a:spcPts val="0"/>
              </a:spcBef>
              <a:spcAft>
                <a:spcPts val="0"/>
              </a:spcAft>
            </a:pPr>
            <a:r>
              <a:rPr lang="en-US" sz="1600" dirty="0" smtClean="0">
                <a:solidFill>
                  <a:prstClr val="black"/>
                </a:solidFill>
                <a:latin typeface="Calibri"/>
                <a:hlinkClick r:id="rId3"/>
              </a:rPr>
              <a:t>Individual Research Fellowships (F):</a:t>
            </a:r>
            <a:r>
              <a:rPr lang="en-US" sz="1600" dirty="0" smtClean="0">
                <a:solidFill>
                  <a:prstClr val="black"/>
                </a:solidFill>
                <a:latin typeface="Calibri"/>
              </a:rPr>
              <a:t> National Research Service Award (NRSA) program </a:t>
            </a:r>
          </a:p>
          <a:p>
            <a:pPr fontAlgn="auto">
              <a:spcBef>
                <a:spcPts val="0"/>
              </a:spcBef>
              <a:spcAft>
                <a:spcPts val="0"/>
              </a:spcAft>
            </a:pPr>
            <a:endParaRPr lang="en-US" sz="1600" dirty="0" smtClean="0">
              <a:solidFill>
                <a:prstClr val="black"/>
              </a:solidFill>
              <a:latin typeface="Calibri"/>
            </a:endParaRP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Individual </a:t>
            </a:r>
            <a:r>
              <a:rPr lang="en-US" sz="1400" dirty="0" err="1" smtClean="0">
                <a:solidFill>
                  <a:prstClr val="black"/>
                </a:solidFill>
                <a:latin typeface="Calibri"/>
              </a:rPr>
              <a:t>Predoctoral</a:t>
            </a:r>
            <a:r>
              <a:rPr lang="en-US" sz="1400" dirty="0" smtClean="0">
                <a:solidFill>
                  <a:prstClr val="black"/>
                </a:solidFill>
                <a:latin typeface="Calibri"/>
              </a:rPr>
              <a:t> Fellowships to Provide Diversity (F31) </a:t>
            </a: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Individual Postdoctoral Fellowships (F32) </a:t>
            </a:r>
          </a:p>
          <a:p>
            <a:pPr lvl="1" fontAlgn="auto">
              <a:spcBef>
                <a:spcPts val="0"/>
              </a:spcBef>
              <a:spcAft>
                <a:spcPts val="0"/>
              </a:spcAft>
            </a:pPr>
            <a:endParaRPr lang="en-US" sz="1600" dirty="0" smtClean="0">
              <a:solidFill>
                <a:prstClr val="black"/>
              </a:solidFill>
              <a:latin typeface="Calibri"/>
            </a:endParaRPr>
          </a:p>
          <a:p>
            <a:pPr fontAlgn="auto">
              <a:spcBef>
                <a:spcPts val="0"/>
              </a:spcBef>
              <a:spcAft>
                <a:spcPts val="0"/>
              </a:spcAft>
            </a:pPr>
            <a:r>
              <a:rPr lang="en-US" sz="1600" dirty="0" smtClean="0">
                <a:solidFill>
                  <a:prstClr val="black"/>
                </a:solidFill>
                <a:latin typeface="Calibri"/>
                <a:hlinkClick r:id="rId4"/>
              </a:rPr>
              <a:t>Career Development (K) Awards:</a:t>
            </a:r>
            <a:r>
              <a:rPr lang="en-US" sz="1600" dirty="0" smtClean="0">
                <a:solidFill>
                  <a:prstClr val="black"/>
                </a:solidFill>
                <a:latin typeface="Calibri"/>
              </a:rPr>
              <a:t> Senior level postdoctoral fellows and junior faculty. </a:t>
            </a:r>
          </a:p>
          <a:p>
            <a:pPr fontAlgn="auto">
              <a:spcBef>
                <a:spcPts val="0"/>
              </a:spcBef>
              <a:spcAft>
                <a:spcPts val="0"/>
              </a:spcAft>
            </a:pPr>
            <a:endParaRPr lang="en-US" sz="1600" dirty="0" smtClean="0">
              <a:solidFill>
                <a:prstClr val="black"/>
              </a:solidFill>
              <a:latin typeface="Calibri"/>
            </a:endParaRP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Mentored Career Development Awards (K01, K08, K23, K25, K99) Career Development Awards for Independent Investigators (K02, K24) </a:t>
            </a:r>
          </a:p>
          <a:p>
            <a:pPr lvl="1" fontAlgn="auto">
              <a:spcBef>
                <a:spcPts val="0"/>
              </a:spcBef>
              <a:spcAft>
                <a:spcPts val="0"/>
              </a:spcAft>
            </a:pPr>
            <a:endParaRPr lang="en-US" sz="1600" dirty="0" smtClean="0">
              <a:solidFill>
                <a:prstClr val="black"/>
              </a:solidFill>
              <a:latin typeface="Calibri"/>
            </a:endParaRPr>
          </a:p>
          <a:p>
            <a:pPr fontAlgn="auto">
              <a:spcBef>
                <a:spcPts val="0"/>
              </a:spcBef>
              <a:spcAft>
                <a:spcPts val="0"/>
              </a:spcAft>
            </a:pPr>
            <a:r>
              <a:rPr lang="en-US" sz="1600" dirty="0" smtClean="0">
                <a:solidFill>
                  <a:prstClr val="black"/>
                </a:solidFill>
                <a:latin typeface="Calibri"/>
                <a:hlinkClick r:id="rId5"/>
              </a:rPr>
              <a:t>Institutional Training Grants (T32/K12):</a:t>
            </a:r>
            <a:r>
              <a:rPr lang="en-US" sz="1600" dirty="0" smtClean="0">
                <a:solidFill>
                  <a:prstClr val="black"/>
                </a:solidFill>
                <a:latin typeface="Calibri"/>
              </a:rPr>
              <a:t> Institutional Awards to support groups of pre- and/or postdoctoral fellows, including trainees in basic, clinical, and behavioral sciences. </a:t>
            </a:r>
          </a:p>
          <a:p>
            <a:pPr fontAlgn="auto">
              <a:spcBef>
                <a:spcPts val="0"/>
              </a:spcBef>
              <a:spcAft>
                <a:spcPts val="0"/>
              </a:spcAft>
            </a:pPr>
            <a:endParaRPr lang="en-US" sz="1600" dirty="0" smtClean="0">
              <a:solidFill>
                <a:prstClr val="black"/>
              </a:solidFill>
              <a:latin typeface="Calibri"/>
            </a:endParaRP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Institutional Training Grants (T32) </a:t>
            </a: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Institutional Career Development Programs (K12) </a:t>
            </a:r>
          </a:p>
          <a:p>
            <a:pPr lvl="1" fontAlgn="auto">
              <a:spcBef>
                <a:spcPts val="0"/>
              </a:spcBef>
              <a:spcAft>
                <a:spcPts val="0"/>
              </a:spcAft>
            </a:pPr>
            <a:endParaRPr lang="en-US" sz="1600" dirty="0" smtClean="0">
              <a:solidFill>
                <a:prstClr val="black"/>
              </a:solidFill>
              <a:latin typeface="Calibri"/>
            </a:endParaRPr>
          </a:p>
          <a:p>
            <a:pPr fontAlgn="auto">
              <a:spcBef>
                <a:spcPts val="0"/>
              </a:spcBef>
              <a:spcAft>
                <a:spcPts val="0"/>
              </a:spcAft>
            </a:pPr>
            <a:r>
              <a:rPr lang="en-US" sz="1600" dirty="0" smtClean="0">
                <a:solidFill>
                  <a:prstClr val="black"/>
                </a:solidFill>
                <a:latin typeface="Calibri"/>
                <a:hlinkClick r:id="rId6"/>
              </a:rPr>
              <a:t>Education Grants (R25):</a:t>
            </a:r>
            <a:r>
              <a:rPr lang="en-US" sz="1600" dirty="0" smtClean="0">
                <a:solidFill>
                  <a:prstClr val="black"/>
                </a:solidFill>
                <a:latin typeface="Calibri"/>
              </a:rPr>
              <a:t> For summer research experiences &amp; methods oriented short courses. </a:t>
            </a:r>
          </a:p>
          <a:p>
            <a:pPr fontAlgn="auto">
              <a:spcBef>
                <a:spcPts val="0"/>
              </a:spcBef>
              <a:spcAft>
                <a:spcPts val="0"/>
              </a:spcAft>
            </a:pPr>
            <a:endParaRPr lang="en-US" sz="1600" dirty="0" smtClean="0">
              <a:solidFill>
                <a:prstClr val="black"/>
              </a:solidFill>
              <a:latin typeface="Calibri"/>
            </a:endParaRP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Summer Education Grants (R25) </a:t>
            </a:r>
          </a:p>
          <a:p>
            <a:pPr marL="742950" lvl="1" indent="-285750" fontAlgn="auto">
              <a:spcBef>
                <a:spcPts val="0"/>
              </a:spcBef>
              <a:spcAft>
                <a:spcPts val="0"/>
              </a:spcAft>
              <a:buFont typeface="Arial" panose="020B0604020202020204" pitchFamily="34" charset="0"/>
              <a:buChar char="•"/>
            </a:pPr>
            <a:r>
              <a:rPr lang="en-US" sz="1400" dirty="0" smtClean="0">
                <a:solidFill>
                  <a:prstClr val="black"/>
                </a:solidFill>
                <a:latin typeface="Calibri"/>
              </a:rPr>
              <a:t>NICHD Short Courses (R25) </a:t>
            </a:r>
            <a:endParaRPr lang="en-US" sz="1400" dirty="0">
              <a:solidFill>
                <a:prstClr val="black"/>
              </a:solidFill>
              <a:latin typeface="Calibri"/>
            </a:endParaRPr>
          </a:p>
        </p:txBody>
      </p:sp>
    </p:spTree>
    <p:extLst>
      <p:ext uri="{BB962C8B-B14F-4D97-AF65-F5344CB8AC3E}">
        <p14:creationId xmlns:p14="http://schemas.microsoft.com/office/powerpoint/2010/main" val="83802255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610600" cy="1143000"/>
          </a:xfrm>
        </p:spPr>
        <p:txBody>
          <a:bodyPr>
            <a:normAutofit/>
          </a:bodyPr>
          <a:lstStyle/>
          <a:p>
            <a:pPr algn="r"/>
            <a:r>
              <a:rPr lang="en-US" sz="4000" b="1" dirty="0" smtClean="0">
                <a:solidFill>
                  <a:schemeClr val="tx2"/>
                </a:solidFill>
              </a:rPr>
              <a:t>INFORMATION</a:t>
            </a:r>
            <a:endParaRPr lang="en-US" sz="4000" b="1" dirty="0">
              <a:solidFill>
                <a:schemeClr val="tx2"/>
              </a:solidFill>
            </a:endParaRPr>
          </a:p>
        </p:txBody>
      </p:sp>
      <p:sp>
        <p:nvSpPr>
          <p:cNvPr id="3" name="Rectangle 2"/>
          <p:cNvSpPr/>
          <p:nvPr/>
        </p:nvSpPr>
        <p:spPr>
          <a:xfrm>
            <a:off x="304800" y="1219200"/>
            <a:ext cx="8675336" cy="5109091"/>
          </a:xfrm>
          <a:prstGeom prst="rect">
            <a:avLst/>
          </a:prstGeom>
        </p:spPr>
        <p:txBody>
          <a:bodyPr wrap="square">
            <a:spAutoFit/>
          </a:bodyPr>
          <a:lstStyle/>
          <a:p>
            <a:pPr fontAlgn="auto">
              <a:spcBef>
                <a:spcPts val="0"/>
              </a:spcBef>
              <a:spcAft>
                <a:spcPts val="0"/>
              </a:spcAft>
            </a:pPr>
            <a:r>
              <a:rPr lang="en-US" b="1" dirty="0" smtClean="0">
                <a:solidFill>
                  <a:prstClr val="black"/>
                </a:solidFill>
                <a:latin typeface="Calibri"/>
                <a:hlinkClick r:id="rId2"/>
              </a:rPr>
              <a:t>Areas of Research Supported by NICHD</a:t>
            </a:r>
            <a:r>
              <a:rPr lang="en-US" b="1" dirty="0" smtClean="0">
                <a:solidFill>
                  <a:prstClr val="black"/>
                </a:solidFill>
                <a:latin typeface="Calibri"/>
              </a:rPr>
              <a:t> </a:t>
            </a:r>
          </a:p>
          <a:p>
            <a:pPr fontAlgn="auto">
              <a:spcBef>
                <a:spcPts val="0"/>
              </a:spcBef>
              <a:spcAft>
                <a:spcPts val="0"/>
              </a:spcAft>
            </a:pPr>
            <a:r>
              <a:rPr lang="en-US" sz="1600" dirty="0" smtClean="0">
                <a:solidFill>
                  <a:prstClr val="black"/>
                </a:solidFill>
                <a:latin typeface="Calibri"/>
              </a:rPr>
              <a:t>Normal and abnormal human development, including: contraception, fertilization, pregnancy, childbirth, prenatal and postnatal development; childhood development through adolescence; intellectual and developmental disabilities; and rehabilitation medicine.</a:t>
            </a:r>
            <a:endParaRPr lang="en-US" sz="1600" b="1" dirty="0" smtClean="0">
              <a:solidFill>
                <a:prstClr val="black"/>
              </a:solidFill>
              <a:latin typeface="Calibri"/>
              <a:hlinkClick r:id="rId3"/>
            </a:endParaRPr>
          </a:p>
          <a:p>
            <a:pPr fontAlgn="auto">
              <a:spcBef>
                <a:spcPts val="0"/>
              </a:spcBef>
              <a:spcAft>
                <a:spcPts val="0"/>
              </a:spcAft>
            </a:pPr>
            <a:r>
              <a:rPr lang="en-US" b="1" dirty="0" smtClean="0">
                <a:solidFill>
                  <a:prstClr val="black"/>
                </a:solidFill>
                <a:latin typeface="Calibri"/>
                <a:hlinkClick r:id="rId3"/>
              </a:rPr>
              <a:t>NIH Loan Repayment Program (LRP)</a:t>
            </a:r>
            <a:endParaRPr lang="en-US" b="1" dirty="0" smtClean="0">
              <a:solidFill>
                <a:prstClr val="black"/>
              </a:solidFill>
              <a:latin typeface="Calibri"/>
            </a:endParaRPr>
          </a:p>
          <a:p>
            <a:pPr fontAlgn="auto">
              <a:spcBef>
                <a:spcPts val="0"/>
              </a:spcBef>
              <a:spcAft>
                <a:spcPts val="0"/>
              </a:spcAft>
            </a:pPr>
            <a:r>
              <a:rPr lang="en-US" sz="1600" dirty="0" smtClean="0">
                <a:solidFill>
                  <a:prstClr val="black"/>
                </a:solidFill>
                <a:latin typeface="Calibri"/>
              </a:rPr>
              <a:t>For health professionals who commit at least 2 years to conducting qualified research, the NIH may repay up to $35,000 per year of qualified student loan debt, including most undergraduate, graduate, and medical school loans. There are </a:t>
            </a:r>
            <a:r>
              <a:rPr lang="en-US" sz="1600" dirty="0" smtClean="0">
                <a:solidFill>
                  <a:prstClr val="black"/>
                </a:solidFill>
                <a:latin typeface="Calibri"/>
                <a:hlinkClick r:id="rId4"/>
              </a:rPr>
              <a:t>extramural LRPs</a:t>
            </a:r>
            <a:r>
              <a:rPr lang="en-US" sz="1600" dirty="0" smtClean="0">
                <a:solidFill>
                  <a:prstClr val="black"/>
                </a:solidFill>
                <a:latin typeface="Calibri"/>
              </a:rPr>
              <a:t> in the following areas: Clinical Research; Pediatric Research; Health Disparities Research; Contraception and Infertility Research; and Clinical Research for Individuals from Disadvantaged Backgrounds. </a:t>
            </a:r>
          </a:p>
          <a:p>
            <a:pPr fontAlgn="auto">
              <a:spcBef>
                <a:spcPts val="0"/>
              </a:spcBef>
              <a:spcAft>
                <a:spcPts val="0"/>
              </a:spcAft>
            </a:pPr>
            <a:r>
              <a:rPr lang="en-US" sz="1600" dirty="0" smtClean="0">
                <a:solidFill>
                  <a:prstClr val="black"/>
                </a:solidFill>
                <a:latin typeface="Calibri"/>
              </a:rPr>
              <a:t>NICHD offers extramural LRPs in three of the five qualifying areas: clinical research, pediatric research, and contraception and infertility research.</a:t>
            </a:r>
            <a:br>
              <a:rPr lang="en-US" sz="1600" dirty="0" smtClean="0">
                <a:solidFill>
                  <a:prstClr val="black"/>
                </a:solidFill>
                <a:latin typeface="Calibri"/>
              </a:rPr>
            </a:br>
            <a:endParaRPr lang="en-US" sz="1600" dirty="0" smtClean="0">
              <a:solidFill>
                <a:prstClr val="black"/>
              </a:solidFill>
              <a:latin typeface="Calibri"/>
            </a:endParaRPr>
          </a:p>
          <a:p>
            <a:pPr fontAlgn="auto">
              <a:spcBef>
                <a:spcPts val="0"/>
              </a:spcBef>
              <a:spcAft>
                <a:spcPts val="0"/>
              </a:spcAft>
            </a:pPr>
            <a:r>
              <a:rPr lang="en-US" b="1" dirty="0" smtClean="0">
                <a:solidFill>
                  <a:prstClr val="black"/>
                </a:solidFill>
                <a:latin typeface="Calibri"/>
                <a:hlinkClick r:id="rId5"/>
              </a:rPr>
              <a:t>Extramural Training FAQs</a:t>
            </a:r>
            <a:endParaRPr lang="en-US" b="1" dirty="0" smtClean="0">
              <a:solidFill>
                <a:prstClr val="black"/>
              </a:solidFill>
              <a:latin typeface="Calibri"/>
            </a:endParaRPr>
          </a:p>
          <a:p>
            <a:pPr fontAlgn="auto">
              <a:spcBef>
                <a:spcPts val="0"/>
              </a:spcBef>
              <a:spcAft>
                <a:spcPts val="0"/>
              </a:spcAft>
            </a:pPr>
            <a:r>
              <a:rPr lang="en-US" sz="1600" dirty="0" smtClean="0">
                <a:solidFill>
                  <a:prstClr val="black"/>
                </a:solidFill>
                <a:latin typeface="Calibri"/>
              </a:rPr>
              <a:t>Find answers to common questions about mechanisms you can use to get funding support for training and career development at your institution. FAQ categories include: policies, application procedures, and management of funded awards, including individual F and K mechanisms and institutional K12 and T32 grants. Overview FAQs provide important background information for those new to the NIH funding process, as well as information about specific program Funding Opportunity Announcements (FOAs), such as Requests for Applications (RFAs). </a:t>
            </a:r>
            <a:endParaRPr lang="en-US" sz="1600" dirty="0">
              <a:solidFill>
                <a:prstClr val="black"/>
              </a:solidFill>
              <a:latin typeface="Calibri"/>
            </a:endParaRPr>
          </a:p>
        </p:txBody>
      </p:sp>
    </p:spTree>
    <p:extLst>
      <p:ext uri="{BB962C8B-B14F-4D97-AF65-F5344CB8AC3E}">
        <p14:creationId xmlns:p14="http://schemas.microsoft.com/office/powerpoint/2010/main" val="201412116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bodyPr>
          <a:lstStyle/>
          <a:p>
            <a:pPr algn="r"/>
            <a:r>
              <a:rPr lang="en-US" sz="3600" b="1" dirty="0" smtClean="0">
                <a:solidFill>
                  <a:schemeClr val="tx2"/>
                </a:solidFill>
              </a:rPr>
              <a:t>Funding Opportunities &amp; Mechanisms</a:t>
            </a:r>
            <a:br>
              <a:rPr lang="en-US" sz="3600" b="1" dirty="0" smtClean="0">
                <a:solidFill>
                  <a:schemeClr val="tx2"/>
                </a:solidFill>
              </a:rPr>
            </a:br>
            <a:endParaRPr lang="en-US" sz="3600" dirty="0">
              <a:solidFill>
                <a:schemeClr val="tx2"/>
              </a:solidFill>
            </a:endParaRPr>
          </a:p>
        </p:txBody>
      </p:sp>
      <p:graphicFrame>
        <p:nvGraphicFramePr>
          <p:cNvPr id="7" name="Table 6"/>
          <p:cNvGraphicFramePr>
            <a:graphicFrameLocks noGrp="1"/>
          </p:cNvGraphicFramePr>
          <p:nvPr>
            <p:extLst/>
          </p:nvPr>
        </p:nvGraphicFramePr>
        <p:xfrm>
          <a:off x="0" y="792767"/>
          <a:ext cx="9144000" cy="6065235"/>
        </p:xfrm>
        <a:graphic>
          <a:graphicData uri="http://schemas.openxmlformats.org/drawingml/2006/table">
            <a:tbl>
              <a:tblPr firstRow="1" firstCol="1" bandRow="1">
                <a:tableStyleId>{5C22544A-7EE6-4342-B048-85BDC9FD1C3A}</a:tableStyleId>
              </a:tblPr>
              <a:tblGrid>
                <a:gridCol w="1342303"/>
                <a:gridCol w="1395133"/>
                <a:gridCol w="1512794"/>
                <a:gridCol w="936492"/>
                <a:gridCol w="3957278"/>
              </a:tblGrid>
              <a:tr h="405937">
                <a:tc>
                  <a:txBody>
                    <a:bodyPr/>
                    <a:lstStyle/>
                    <a:p>
                      <a:pPr marL="0" marR="0">
                        <a:lnSpc>
                          <a:spcPct val="115000"/>
                        </a:lnSpc>
                        <a:spcBef>
                          <a:spcPts val="0"/>
                        </a:spcBef>
                        <a:spcAft>
                          <a:spcPts val="0"/>
                        </a:spcAft>
                      </a:pPr>
                      <a:r>
                        <a:rPr lang="en-US" sz="1100" u="sng" dirty="0">
                          <a:effectLst/>
                        </a:rPr>
                        <a:t>Announcement Number</a:t>
                      </a:r>
                      <a:r>
                        <a:rPr lang="en-US" sz="1100" dirty="0">
                          <a:effectLst/>
                        </a:rPr>
                        <a:t> </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u="sng">
                          <a:effectLst/>
                        </a:rPr>
                        <a:t>Submission</a:t>
                      </a:r>
                      <a:br>
                        <a:rPr lang="en-US" sz="1100" u="sng">
                          <a:effectLst/>
                        </a:rPr>
                      </a:br>
                      <a:r>
                        <a:rPr lang="en-US" sz="1100" u="sng">
                          <a:effectLst/>
                        </a:rPr>
                        <a:t>Date(s)</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u="sng">
                          <a:effectLst/>
                        </a:rPr>
                        <a:t>Expiration Date</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u="sng">
                          <a:effectLst/>
                        </a:rPr>
                        <a:t>Activity Code(s)</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u="sng" dirty="0">
                          <a:effectLst/>
                        </a:rPr>
                        <a:t>Title</a:t>
                      </a:r>
                      <a:endParaRPr lang="en-US" sz="1100" dirty="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2" tooltip="RFA-HD-16-006"/>
                        </a:rPr>
                        <a:t>RFA-HD-16-006</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December 10,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December 11,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R41/R42,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Tools for Assessment and Improvement of Neurologic Outcomes (R41/R42)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3" tooltip="RFA-HD-16-007"/>
                        </a:rPr>
                        <a:t>RFA-HD-16-007</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December 10,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December 11,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R43/R44,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Tools for Assessment and Improvement of Neurologic Outcomes (R43/R44) </a:t>
                      </a:r>
                      <a:endParaRPr lang="en-US" sz="1100">
                        <a:effectLst/>
                        <a:latin typeface="Calibri"/>
                        <a:ea typeface="Calibri"/>
                        <a:cs typeface="Times New Roman"/>
                      </a:endParaRPr>
                    </a:p>
                  </a:txBody>
                  <a:tcPr marL="0" marR="0" marT="0" marB="0" anchor="ctr"/>
                </a:tc>
              </a:tr>
              <a:tr h="392356">
                <a:tc>
                  <a:txBody>
                    <a:bodyPr/>
                    <a:lstStyle/>
                    <a:p>
                      <a:pPr marL="0" marR="0">
                        <a:lnSpc>
                          <a:spcPct val="115000"/>
                        </a:lnSpc>
                        <a:spcBef>
                          <a:spcPts val="0"/>
                        </a:spcBef>
                        <a:spcAft>
                          <a:spcPts val="0"/>
                        </a:spcAft>
                      </a:pPr>
                      <a:r>
                        <a:rPr lang="en-US" sz="1100" u="sng">
                          <a:effectLst/>
                          <a:hlinkClick r:id="rId4" tooltip="RFA-HD-16-009"/>
                        </a:rPr>
                        <a:t>RFA-HD-16-009</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18,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19,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P01,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Developmental Mechanisms of Human Structural Birth Defects (P01)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5" tooltip="RFA-HD-16-010"/>
                        </a:rPr>
                        <a:t>RFA-HD-16-010</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12,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13,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P50,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National Centers for Translational Research in Reproduction and Infertility (P50) </a:t>
                      </a:r>
                      <a:endParaRPr lang="en-US" sz="1100">
                        <a:effectLst/>
                        <a:latin typeface="Calibri"/>
                        <a:ea typeface="Calibri"/>
                        <a:cs typeface="Times New Roman"/>
                      </a:endParaRPr>
                    </a:p>
                  </a:txBody>
                  <a:tcPr marL="0" marR="0" marT="0" marB="0" anchor="ctr"/>
                </a:tc>
              </a:tr>
              <a:tr h="310720">
                <a:tc>
                  <a:txBody>
                    <a:bodyPr/>
                    <a:lstStyle/>
                    <a:p>
                      <a:pPr marL="0" marR="0">
                        <a:lnSpc>
                          <a:spcPct val="115000"/>
                        </a:lnSpc>
                        <a:spcBef>
                          <a:spcPts val="0"/>
                        </a:spcBef>
                        <a:spcAft>
                          <a:spcPts val="0"/>
                        </a:spcAft>
                      </a:pPr>
                      <a:r>
                        <a:rPr lang="en-US" sz="1100" u="sng">
                          <a:effectLst/>
                          <a:hlinkClick r:id="rId6" tooltip="RFA-HD-16-011"/>
                        </a:rPr>
                        <a:t>RFA-HD-16-011</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10,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11,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U24,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Pelvic Floor Disorders Network Data Coordinating Center (U24) </a:t>
                      </a:r>
                      <a:endParaRPr lang="en-US" sz="1100">
                        <a:effectLst/>
                        <a:latin typeface="Calibri"/>
                        <a:ea typeface="Calibri"/>
                        <a:cs typeface="Times New Roman"/>
                      </a:endParaRPr>
                    </a:p>
                  </a:txBody>
                  <a:tcPr marL="0" marR="0" marT="0" marB="0" anchor="ctr"/>
                </a:tc>
              </a:tr>
              <a:tr h="310720">
                <a:tc>
                  <a:txBody>
                    <a:bodyPr/>
                    <a:lstStyle/>
                    <a:p>
                      <a:pPr marL="0" marR="0">
                        <a:lnSpc>
                          <a:spcPct val="115000"/>
                        </a:lnSpc>
                        <a:spcBef>
                          <a:spcPts val="0"/>
                        </a:spcBef>
                        <a:spcAft>
                          <a:spcPts val="0"/>
                        </a:spcAft>
                      </a:pPr>
                      <a:r>
                        <a:rPr lang="en-US" sz="1100" u="sng">
                          <a:effectLst/>
                          <a:hlinkClick r:id="rId7" tooltip="RFA-HD-16-012"/>
                        </a:rPr>
                        <a:t>RFA-HD-16-012</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10,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November 11,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UG1,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Pelvic Floor Disorders Network Clinical Sites (UG1)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8" tooltip="RFA-HD-16-024"/>
                        </a:rPr>
                        <a:t>RFA-HD-16-024</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14,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15,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R43/R44,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Neurodevelopmental Assessment of Infants and Children in Resource-Limited Settings (R43/R44)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dirty="0">
                          <a:effectLst/>
                          <a:hlinkClick r:id="rId9" tooltip="RFA-HD-16-025"/>
                        </a:rPr>
                        <a:t>RFA-HD-16-025</a:t>
                      </a:r>
                      <a:r>
                        <a:rPr lang="en-US" sz="1100" dirty="0">
                          <a:effectLst/>
                        </a:rPr>
                        <a:t> </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smtClean="0">
                          <a:effectLst/>
                        </a:rPr>
                        <a:t>September </a:t>
                      </a:r>
                      <a:r>
                        <a:rPr lang="en-US" sz="1100" dirty="0">
                          <a:effectLst/>
                        </a:rPr>
                        <a:t>14, 2015</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a:effectLst/>
                        </a:rPr>
                        <a:t>September 15, 2015 </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a:effectLst/>
                        </a:rPr>
                        <a:t>R41/R42, </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a:effectLst/>
                        </a:rPr>
                        <a:t>Neurodevelopmental Assessment of Infants and Children in Resource-Limited Settings (R41/R42) </a:t>
                      </a:r>
                      <a:endParaRPr lang="en-US" sz="1100" dirty="0">
                        <a:effectLst/>
                        <a:latin typeface="Calibri"/>
                        <a:ea typeface="Calibri"/>
                        <a:cs typeface="Times New Roman"/>
                      </a:endParaRPr>
                    </a:p>
                  </a:txBody>
                  <a:tcPr marL="0" marR="0" marT="0" marB="0" anchor="ctr"/>
                </a:tc>
              </a:tr>
              <a:tr h="615035">
                <a:tc>
                  <a:txBody>
                    <a:bodyPr/>
                    <a:lstStyle/>
                    <a:p>
                      <a:pPr marL="0" marR="0">
                        <a:lnSpc>
                          <a:spcPct val="115000"/>
                        </a:lnSpc>
                        <a:spcBef>
                          <a:spcPts val="0"/>
                        </a:spcBef>
                        <a:spcAft>
                          <a:spcPts val="0"/>
                        </a:spcAft>
                      </a:pPr>
                      <a:r>
                        <a:rPr lang="en-US" sz="1100" u="sng">
                          <a:effectLst/>
                          <a:hlinkClick r:id="rId10" tooltip="RFA-HD-16-028"/>
                        </a:rPr>
                        <a:t>RFA-HD-16-028</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August 24,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August 25,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R41,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Non- or Minimally-Invasive Methods to Measure Biochemical Substances for Neonatal and Perinatal Clinical Care and Research (R41) </a:t>
                      </a:r>
                      <a:endParaRPr lang="en-US" sz="1100">
                        <a:effectLst/>
                        <a:latin typeface="Calibri"/>
                        <a:ea typeface="Calibri"/>
                        <a:cs typeface="Times New Roman"/>
                      </a:endParaRPr>
                    </a:p>
                  </a:txBody>
                  <a:tcPr marL="0" marR="0" marT="0" marB="0" anchor="ctr"/>
                </a:tc>
              </a:tr>
              <a:tr h="594454">
                <a:tc>
                  <a:txBody>
                    <a:bodyPr/>
                    <a:lstStyle/>
                    <a:p>
                      <a:pPr marL="0" marR="0">
                        <a:lnSpc>
                          <a:spcPct val="115000"/>
                        </a:lnSpc>
                        <a:spcBef>
                          <a:spcPts val="0"/>
                        </a:spcBef>
                        <a:spcAft>
                          <a:spcPts val="0"/>
                        </a:spcAft>
                      </a:pPr>
                      <a:r>
                        <a:rPr lang="en-US" sz="1100" u="sng">
                          <a:effectLst/>
                          <a:hlinkClick r:id="rId11" tooltip="RFA-HD-16-029"/>
                        </a:rPr>
                        <a:t>RFA-HD-16-029</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21,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22,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R43/R44,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Innovative Development/Use of Technology to Increase HIV Testing and Linkage to Care Efforts in Adolescent Populations (R43/R44)</a:t>
                      </a:r>
                      <a:endParaRPr lang="en-US" sz="1100">
                        <a:effectLst/>
                        <a:latin typeface="Calibri"/>
                        <a:ea typeface="Calibri"/>
                        <a:cs typeface="Times New Roman"/>
                      </a:endParaRPr>
                    </a:p>
                  </a:txBody>
                  <a:tcPr marL="0" marR="0" marT="0" marB="0" anchor="ctr"/>
                </a:tc>
              </a:tr>
              <a:tr h="594454">
                <a:tc>
                  <a:txBody>
                    <a:bodyPr/>
                    <a:lstStyle/>
                    <a:p>
                      <a:pPr marL="0" marR="0">
                        <a:lnSpc>
                          <a:spcPct val="115000"/>
                        </a:lnSpc>
                        <a:spcBef>
                          <a:spcPts val="0"/>
                        </a:spcBef>
                        <a:spcAft>
                          <a:spcPts val="0"/>
                        </a:spcAft>
                      </a:pPr>
                      <a:r>
                        <a:rPr lang="en-US" sz="1100" u="sng">
                          <a:effectLst/>
                          <a:hlinkClick r:id="rId12" tooltip="RFA-HD-16-030"/>
                        </a:rPr>
                        <a:t>RFA-HD-16-030</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21, 2015</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September 22, 2015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R41/R42,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Innovative Development/Use of Technology to Increase HIV Testing and Linkage to Care Efforts in Adolescent Populations (R41/R42)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13" tooltip="RFA-HD-16-033"/>
                        </a:rPr>
                        <a:t>RFA-HD-16-033</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January 14, 2016</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January 15, 2016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R01,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HIV-infected Adolescents: Transitioning from Pediatric to the Adult Care Settings (R01) </a:t>
                      </a:r>
                      <a:endParaRPr lang="en-US" sz="1100">
                        <a:effectLst/>
                        <a:latin typeface="Calibri"/>
                        <a:ea typeface="Calibri"/>
                        <a:cs typeface="Times New Roman"/>
                      </a:endParaRPr>
                    </a:p>
                  </a:txBody>
                  <a:tcPr marL="0" marR="0" marT="0" marB="0" anchor="ctr"/>
                </a:tc>
              </a:tr>
              <a:tr h="405937">
                <a:tc>
                  <a:txBody>
                    <a:bodyPr/>
                    <a:lstStyle/>
                    <a:p>
                      <a:pPr marL="0" marR="0">
                        <a:lnSpc>
                          <a:spcPct val="115000"/>
                        </a:lnSpc>
                        <a:spcBef>
                          <a:spcPts val="0"/>
                        </a:spcBef>
                        <a:spcAft>
                          <a:spcPts val="0"/>
                        </a:spcAft>
                      </a:pPr>
                      <a:r>
                        <a:rPr lang="en-US" sz="1100" u="sng">
                          <a:effectLst/>
                          <a:hlinkClick r:id="rId14" tooltip="RFA-HD-16-034"/>
                        </a:rPr>
                        <a:t>RFA-HD-16-034</a:t>
                      </a:r>
                      <a:r>
                        <a:rPr lang="en-US" sz="1100">
                          <a:effectLst/>
                        </a:rPr>
                        <a:t>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January 14, 2016</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a:effectLst/>
                        </a:rPr>
                        <a:t>January 15, 2016 </a:t>
                      </a:r>
                      <a:endParaRPr lang="en-US" sz="110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a:effectLst/>
                        </a:rPr>
                        <a:t>R21, </a:t>
                      </a:r>
                      <a:endParaRPr lang="en-US" sz="1100" dirty="0">
                        <a:effectLst/>
                        <a:latin typeface="Calibri"/>
                        <a:ea typeface="Calibri"/>
                        <a:cs typeface="Times New Roman"/>
                      </a:endParaRPr>
                    </a:p>
                  </a:txBody>
                  <a:tcPr marL="0" marR="0" marT="0" marB="0" anchor="ctr"/>
                </a:tc>
                <a:tc>
                  <a:txBody>
                    <a:bodyPr/>
                    <a:lstStyle/>
                    <a:p>
                      <a:pPr marL="0" marR="0">
                        <a:lnSpc>
                          <a:spcPct val="115000"/>
                        </a:lnSpc>
                        <a:spcBef>
                          <a:spcPts val="0"/>
                        </a:spcBef>
                        <a:spcAft>
                          <a:spcPts val="0"/>
                        </a:spcAft>
                      </a:pPr>
                      <a:r>
                        <a:rPr lang="en-US" sz="1100" dirty="0">
                          <a:effectLst/>
                        </a:rPr>
                        <a:t>HIV-infected Adolescents: Transitioning from Pediatric to the Adult Care Settings (R21) </a:t>
                      </a:r>
                      <a:endParaRPr lang="en-US" sz="1100" dirty="0">
                        <a:effectLst/>
                        <a:latin typeface="Calibri"/>
                        <a:ea typeface="Calibri"/>
                        <a:cs typeface="Times New Roman"/>
                      </a:endParaRPr>
                    </a:p>
                  </a:txBody>
                  <a:tcPr marL="0" marR="0" marT="0" marB="0" anchor="ctr"/>
                </a:tc>
              </a:tr>
            </a:tbl>
          </a:graphicData>
        </a:graphic>
      </p:graphicFrame>
    </p:spTree>
    <p:extLst>
      <p:ext uri="{BB962C8B-B14F-4D97-AF65-F5344CB8AC3E}">
        <p14:creationId xmlns:p14="http://schemas.microsoft.com/office/powerpoint/2010/main" val="1055610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ChangeArrowheads="1"/>
          </p:cNvSpPr>
          <p:nvPr/>
        </p:nvSpPr>
        <p:spPr bwMode="auto">
          <a:xfrm>
            <a:off x="0" y="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3200" b="1" dirty="0" smtClean="0">
                <a:solidFill>
                  <a:srgbClr val="00359E"/>
                </a:solidFill>
                <a:cs typeface="Arial" pitchFamily="34" charset="0"/>
              </a:rPr>
              <a:t>2014 NIH </a:t>
            </a:r>
            <a:r>
              <a:rPr lang="en-US" sz="3200" b="1" dirty="0">
                <a:solidFill>
                  <a:srgbClr val="00359E"/>
                </a:solidFill>
                <a:cs typeface="Arial" pitchFamily="34" charset="0"/>
              </a:rPr>
              <a:t>Funding By Institute/Center</a:t>
            </a:r>
            <a:r>
              <a:rPr lang="en-US" sz="3200" b="1" baseline="30000" dirty="0">
                <a:solidFill>
                  <a:srgbClr val="00359E"/>
                </a:solidFill>
                <a:cs typeface="Arial" pitchFamily="34" charset="0"/>
              </a:rPr>
              <a:t>1</a:t>
            </a:r>
            <a:r>
              <a:rPr lang="en-US" sz="3200" b="1" dirty="0">
                <a:solidFill>
                  <a:srgbClr val="00359E"/>
                </a:solidFill>
                <a:cs typeface="Arial" pitchFamily="34" charset="0"/>
              </a:rPr>
              <a:t> </a:t>
            </a:r>
            <a:endParaRPr lang="en-US" sz="3200" b="1" dirty="0" smtClean="0">
              <a:solidFill>
                <a:srgbClr val="00359E"/>
              </a:solidFill>
              <a:cs typeface="Arial" pitchFamily="34" charset="0"/>
            </a:endParaRPr>
          </a:p>
          <a:p>
            <a:pPr algn="r"/>
            <a:r>
              <a:rPr lang="en-US" sz="1600" b="1" i="1" dirty="0" smtClean="0">
                <a:solidFill>
                  <a:srgbClr val="00359E"/>
                </a:solidFill>
                <a:cs typeface="Arial" pitchFamily="34" charset="0"/>
              </a:rPr>
              <a:t>($ </a:t>
            </a:r>
            <a:r>
              <a:rPr lang="en-US" sz="1600" b="1" i="1" dirty="0">
                <a:solidFill>
                  <a:srgbClr val="00359E"/>
                </a:solidFill>
                <a:cs typeface="Arial" pitchFamily="34" charset="0"/>
              </a:rPr>
              <a:t>in Millions)</a:t>
            </a:r>
          </a:p>
        </p:txBody>
      </p:sp>
      <p:sp>
        <p:nvSpPr>
          <p:cNvPr id="58371" name="Text Box 8"/>
          <p:cNvSpPr txBox="1">
            <a:spLocks noChangeArrowheads="1"/>
          </p:cNvSpPr>
          <p:nvPr/>
        </p:nvSpPr>
        <p:spPr bwMode="auto">
          <a:xfrm>
            <a:off x="3657600" y="5715000"/>
            <a:ext cx="83058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200" dirty="0">
                <a:solidFill>
                  <a:srgbClr val="000000"/>
                </a:solidFill>
                <a:cs typeface="Arial" pitchFamily="34" charset="0"/>
              </a:rPr>
              <a:t> 1. Includes funding for Type 1 Diabetes.</a:t>
            </a:r>
          </a:p>
          <a:p>
            <a:pPr eaLnBrk="1" hangingPunct="1">
              <a:spcBef>
                <a:spcPct val="50000"/>
              </a:spcBef>
            </a:pPr>
            <a:endParaRPr lang="en-US" sz="1200" dirty="0">
              <a:solidFill>
                <a:srgbClr val="000000"/>
              </a:solidFill>
              <a:cs typeface="Arial" pitchFamily="34" charset="0"/>
            </a:endParaRPr>
          </a:p>
        </p:txBody>
      </p:sp>
      <p:graphicFrame>
        <p:nvGraphicFramePr>
          <p:cNvPr id="58372" name="Object 6"/>
          <p:cNvGraphicFramePr>
            <a:graphicFrameLocks noGrp="1" noChangeAspect="1"/>
          </p:cNvGraphicFramePr>
          <p:nvPr>
            <p:ph idx="4294967295"/>
            <p:extLst/>
          </p:nvPr>
        </p:nvGraphicFramePr>
        <p:xfrm>
          <a:off x="1" y="1192213"/>
          <a:ext cx="8763000" cy="5208587"/>
        </p:xfrm>
        <a:graphic>
          <a:graphicData uri="http://schemas.openxmlformats.org/presentationml/2006/ole">
            <mc:AlternateContent xmlns:mc="http://schemas.openxmlformats.org/markup-compatibility/2006">
              <mc:Choice xmlns:v="urn:schemas-microsoft-com:vml" Requires="v">
                <p:oleObj spid="_x0000_s4101" name="Worksheet" r:id="rId4" imgW="6096000" imgH="3771900" progId="Excel.Sheet.8">
                  <p:embed/>
                </p:oleObj>
              </mc:Choice>
              <mc:Fallback>
                <p:oleObj name="Worksheet" r:id="rId4" imgW="6096000" imgH="3771900" progId="Excel.Sheet.8">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92213"/>
                        <a:ext cx="8763000" cy="5208587"/>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56012580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762000"/>
          </a:xfrm>
        </p:spPr>
        <p:txBody>
          <a:bodyPr>
            <a:normAutofit/>
          </a:bodyPr>
          <a:lstStyle/>
          <a:p>
            <a:pPr algn="r"/>
            <a:r>
              <a:rPr lang="en-US" sz="4000" b="1" dirty="0" smtClean="0">
                <a:solidFill>
                  <a:schemeClr val="tx2"/>
                </a:solidFill>
              </a:rPr>
              <a:t>RECENT NOTICES</a:t>
            </a:r>
            <a:endParaRPr lang="en-US" sz="4000" b="1" dirty="0">
              <a:solidFill>
                <a:schemeClr val="tx2"/>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8534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263510"/>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Human Placenta Project Facecbook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57150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 y="5562601"/>
            <a:ext cx="8686800" cy="1200329"/>
          </a:xfrm>
          <a:prstGeom prst="rect">
            <a:avLst/>
          </a:prstGeom>
        </p:spPr>
        <p:txBody>
          <a:bodyPr wrap="square">
            <a:spAutoFit/>
          </a:bodyPr>
          <a:lstStyle/>
          <a:p>
            <a:pPr fontAlgn="auto">
              <a:spcBef>
                <a:spcPts val="0"/>
              </a:spcBef>
              <a:spcAft>
                <a:spcPts val="0"/>
              </a:spcAft>
            </a:pPr>
            <a:r>
              <a:rPr lang="en-US" b="1" dirty="0" smtClean="0">
                <a:solidFill>
                  <a:prstClr val="black"/>
                </a:solidFill>
                <a:latin typeface="Calibri"/>
              </a:rPr>
              <a:t>Questions?</a:t>
            </a:r>
          </a:p>
          <a:p>
            <a:pPr fontAlgn="auto">
              <a:spcBef>
                <a:spcPts val="0"/>
              </a:spcBef>
              <a:spcAft>
                <a:spcPts val="0"/>
              </a:spcAft>
            </a:pPr>
            <a:r>
              <a:rPr lang="en-US" dirty="0" smtClean="0">
                <a:solidFill>
                  <a:prstClr val="black"/>
                </a:solidFill>
                <a:latin typeface="Calibri"/>
              </a:rPr>
              <a:t>Contact: David Weinberg, Ph.D.</a:t>
            </a:r>
            <a:br>
              <a:rPr lang="en-US" dirty="0" smtClean="0">
                <a:solidFill>
                  <a:prstClr val="black"/>
                </a:solidFill>
                <a:latin typeface="Calibri"/>
              </a:rPr>
            </a:br>
            <a:r>
              <a:rPr lang="en-US" dirty="0" smtClean="0">
                <a:solidFill>
                  <a:prstClr val="black"/>
                </a:solidFill>
                <a:latin typeface="Calibri"/>
              </a:rPr>
              <a:t>Project Lead</a:t>
            </a:r>
            <a:br>
              <a:rPr lang="en-US" dirty="0" smtClean="0">
                <a:solidFill>
                  <a:prstClr val="black"/>
                </a:solidFill>
                <a:latin typeface="Calibri"/>
              </a:rPr>
            </a:br>
            <a:r>
              <a:rPr lang="en-US" dirty="0" smtClean="0">
                <a:solidFill>
                  <a:prstClr val="black"/>
                </a:solidFill>
                <a:latin typeface="Calibri"/>
                <a:hlinkClick r:id="rId3"/>
              </a:rPr>
              <a:t>NICHDHPP@mail.nih.gov</a:t>
            </a:r>
            <a:r>
              <a:rPr lang="en-US" dirty="0" smtClean="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73701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551136"/>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r"/>
            <a:r>
              <a:rPr lang="en-US" b="1" dirty="0" smtClean="0">
                <a:solidFill>
                  <a:schemeClr val="tx2"/>
                </a:solidFill>
              </a:rPr>
              <a:t/>
            </a:r>
            <a:br>
              <a:rPr lang="en-US" b="1" dirty="0" smtClean="0">
                <a:solidFill>
                  <a:schemeClr val="tx2"/>
                </a:solidFill>
              </a:rPr>
            </a:br>
            <a:r>
              <a:rPr lang="en-US" b="1" dirty="0" smtClean="0">
                <a:solidFill>
                  <a:schemeClr val="tx2"/>
                </a:solidFill>
              </a:rPr>
              <a:t>Supported Research Networks, Programs, &amp; Initiatives</a:t>
            </a:r>
            <a:br>
              <a:rPr lang="en-US" b="1" dirty="0" smtClean="0">
                <a:solidFill>
                  <a:schemeClr val="tx2"/>
                </a:solidFill>
              </a:rPr>
            </a:br>
            <a:endParaRPr lang="en-US" dirty="0">
              <a:solidFill>
                <a:schemeClr val="tx2"/>
              </a:solidFill>
            </a:endParaRPr>
          </a:p>
        </p:txBody>
      </p:sp>
      <p:sp>
        <p:nvSpPr>
          <p:cNvPr id="3" name="Rectangle 2"/>
          <p:cNvSpPr/>
          <p:nvPr/>
        </p:nvSpPr>
        <p:spPr>
          <a:xfrm>
            <a:off x="228600" y="1600200"/>
            <a:ext cx="8763000" cy="4431983"/>
          </a:xfrm>
          <a:prstGeom prst="rect">
            <a:avLst/>
          </a:prstGeom>
        </p:spPr>
        <p:txBody>
          <a:bodyPr wrap="square">
            <a:spAutoFit/>
          </a:bodyPr>
          <a:lstStyle/>
          <a:p>
            <a:pPr algn="ctr" fontAlgn="auto">
              <a:spcBef>
                <a:spcPts val="0"/>
              </a:spcBef>
              <a:spcAft>
                <a:spcPts val="0"/>
              </a:spcAft>
            </a:pPr>
            <a:r>
              <a:rPr lang="en-US" b="1" dirty="0">
                <a:solidFill>
                  <a:prstClr val="black"/>
                </a:solidFill>
                <a:latin typeface="Calibri"/>
              </a:rPr>
              <a:t>MPIDB Maternal Pediatric Infectious Disease Branch</a:t>
            </a:r>
          </a:p>
          <a:p>
            <a:pPr fontAlgn="auto">
              <a:spcBef>
                <a:spcPts val="0"/>
              </a:spcBef>
              <a:spcAft>
                <a:spcPts val="0"/>
              </a:spcAft>
            </a:pPr>
            <a:endParaRPr lang="en-US" sz="1400" dirty="0" smtClean="0">
              <a:solidFill>
                <a:prstClr val="black"/>
              </a:solidFill>
              <a:latin typeface="Calibri"/>
            </a:endParaRPr>
          </a:p>
          <a:p>
            <a:pPr algn="r" fontAlgn="auto">
              <a:spcBef>
                <a:spcPts val="0"/>
              </a:spcBef>
              <a:spcAft>
                <a:spcPts val="0"/>
              </a:spcAft>
            </a:pPr>
            <a:r>
              <a:rPr lang="en-US" sz="1400" dirty="0" smtClean="0">
                <a:solidFill>
                  <a:prstClr val="black"/>
                </a:solidFill>
                <a:latin typeface="Calibri"/>
              </a:rPr>
              <a:t>Name</a:t>
            </a:r>
            <a:r>
              <a:rPr lang="en-US" sz="1400" dirty="0">
                <a:solidFill>
                  <a:prstClr val="black"/>
                </a:solidFill>
                <a:latin typeface="Calibri"/>
              </a:rPr>
              <a:t>: </a:t>
            </a:r>
            <a:r>
              <a:rPr lang="en-US" sz="1400" u="sng" dirty="0">
                <a:solidFill>
                  <a:prstClr val="black"/>
                </a:solidFill>
                <a:latin typeface="Calibri"/>
                <a:hlinkClick r:id="rId2"/>
              </a:rPr>
              <a:t>Dr Rohan Hazra</a:t>
            </a:r>
            <a:r>
              <a:rPr lang="en-US" sz="1400" dirty="0">
                <a:solidFill>
                  <a:prstClr val="black"/>
                </a:solidFill>
                <a:latin typeface="Calibri"/>
              </a:rPr>
              <a:t/>
            </a:r>
            <a:br>
              <a:rPr lang="en-US" sz="1400" dirty="0">
                <a:solidFill>
                  <a:prstClr val="black"/>
                </a:solidFill>
                <a:latin typeface="Calibri"/>
              </a:rPr>
            </a:br>
            <a:r>
              <a:rPr lang="en-US" sz="1400" dirty="0">
                <a:solidFill>
                  <a:prstClr val="black"/>
                </a:solidFill>
                <a:latin typeface="Calibri"/>
              </a:rPr>
              <a:t>Branch Chief</a:t>
            </a:r>
            <a:br>
              <a:rPr lang="en-US" sz="1400" dirty="0">
                <a:solidFill>
                  <a:prstClr val="black"/>
                </a:solidFill>
                <a:latin typeface="Calibri"/>
              </a:rPr>
            </a:br>
            <a:r>
              <a:rPr lang="en-US" sz="1400" i="1" dirty="0">
                <a:solidFill>
                  <a:prstClr val="black"/>
                </a:solidFill>
                <a:latin typeface="Calibri"/>
              </a:rPr>
              <a:t>Maternal and Pediatric Infectious Disease Branch</a:t>
            </a:r>
            <a:r>
              <a:rPr lang="en-US" sz="1400" dirty="0">
                <a:solidFill>
                  <a:prstClr val="black"/>
                </a:solidFill>
                <a:latin typeface="Calibri"/>
              </a:rPr>
              <a:t/>
            </a:r>
            <a:br>
              <a:rPr lang="en-US" sz="1400" dirty="0">
                <a:solidFill>
                  <a:prstClr val="black"/>
                </a:solidFill>
                <a:latin typeface="Calibri"/>
              </a:rPr>
            </a:br>
            <a:r>
              <a:rPr lang="en-US" sz="1400" dirty="0">
                <a:solidFill>
                  <a:prstClr val="black"/>
                </a:solidFill>
                <a:latin typeface="Calibri"/>
              </a:rPr>
              <a:t>Phone: 301-435-6868</a:t>
            </a:r>
            <a:br>
              <a:rPr lang="en-US" sz="1400" dirty="0">
                <a:solidFill>
                  <a:prstClr val="black"/>
                </a:solidFill>
                <a:latin typeface="Calibri"/>
              </a:rPr>
            </a:br>
            <a:r>
              <a:rPr lang="en-US" sz="1400" dirty="0">
                <a:solidFill>
                  <a:prstClr val="black"/>
                </a:solidFill>
                <a:latin typeface="Calibri"/>
              </a:rPr>
              <a:t>Email: </a:t>
            </a:r>
            <a:r>
              <a:rPr lang="en-US" sz="1400" u="sng" dirty="0">
                <a:solidFill>
                  <a:prstClr val="black"/>
                </a:solidFill>
                <a:latin typeface="Calibri"/>
                <a:hlinkClick r:id="rId3"/>
              </a:rPr>
              <a:t>hazrar@mail.nih.gov</a:t>
            </a:r>
            <a:endParaRPr lang="en-US" sz="1400" dirty="0">
              <a:solidFill>
                <a:prstClr val="black"/>
              </a:solidFill>
              <a:latin typeface="Calibri"/>
            </a:endParaRPr>
          </a:p>
          <a:p>
            <a:pPr fontAlgn="auto">
              <a:spcBef>
                <a:spcPts val="0"/>
              </a:spcBef>
              <a:spcAft>
                <a:spcPts val="0"/>
              </a:spcAft>
            </a:pPr>
            <a:endParaRPr lang="en-US" u="sng" dirty="0" smtClean="0">
              <a:solidFill>
                <a:prstClr val="black"/>
              </a:solidFill>
              <a:latin typeface="Calibri"/>
              <a:hlinkClick r:id="rId4" tooltip="Adolescent Medicine Trials Network for HIV/AIDS Interventions (ATN)"/>
            </a:endParaRPr>
          </a:p>
          <a:p>
            <a:pPr fontAlgn="auto">
              <a:spcBef>
                <a:spcPts val="0"/>
              </a:spcBef>
              <a:spcAft>
                <a:spcPts val="0"/>
              </a:spcAft>
            </a:pPr>
            <a:endParaRPr lang="en-US" u="sng" dirty="0">
              <a:solidFill>
                <a:prstClr val="black"/>
              </a:solidFill>
              <a:latin typeface="Calibri"/>
              <a:hlinkClick r:id="rId4" tooltip="Adolescent Medicine Trials Network for HIV/AIDS Interventions (ATN)"/>
            </a:endParaRPr>
          </a:p>
          <a:p>
            <a:pPr marL="285750" indent="-285750" fontAlgn="auto">
              <a:spcBef>
                <a:spcPts val="0"/>
              </a:spcBef>
              <a:spcAft>
                <a:spcPts val="0"/>
              </a:spcAft>
              <a:buFont typeface="Arial" panose="020B0604020202020204" pitchFamily="34" charset="0"/>
              <a:buChar char="•"/>
            </a:pPr>
            <a:r>
              <a:rPr lang="en-US" u="sng" dirty="0" smtClean="0">
                <a:solidFill>
                  <a:prstClr val="black"/>
                </a:solidFill>
                <a:latin typeface="Calibri"/>
                <a:hlinkClick r:id="rId4" tooltip="Adolescent Medicine Trials Network for HIV/AIDS Interventions (ATN)"/>
              </a:rPr>
              <a:t>Adolescent </a:t>
            </a:r>
            <a:r>
              <a:rPr lang="en-US" u="sng" dirty="0">
                <a:solidFill>
                  <a:prstClr val="black"/>
                </a:solidFill>
                <a:latin typeface="Calibri"/>
                <a:hlinkClick r:id="rId4" tooltip="Adolescent Medicine Trials Network for HIV/AIDS Interventions (ATN)"/>
              </a:rPr>
              <a:t>Medicine Trials Network for HIV/AIDS Interventions (ATN)</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5" tooltip="International Epidemiologic Database to Evaluate AIDS (IeDEA)"/>
              </a:rPr>
              <a:t>International Epidemiologic Database to Evaluate AIDS (</a:t>
            </a:r>
            <a:r>
              <a:rPr lang="en-US" u="sng" dirty="0" err="1">
                <a:solidFill>
                  <a:prstClr val="black"/>
                </a:solidFill>
                <a:latin typeface="Calibri"/>
                <a:hlinkClick r:id="rId5" tooltip="International Epidemiologic Database to Evaluate AIDS (IeDEA)"/>
              </a:rPr>
              <a:t>IeDEA</a:t>
            </a:r>
            <a:r>
              <a:rPr lang="en-US" u="sng" dirty="0">
                <a:solidFill>
                  <a:prstClr val="black"/>
                </a:solidFill>
                <a:latin typeface="Calibri"/>
                <a:hlinkClick r:id="rId5" tooltip="International Epidemiologic Database to Evaluate AIDS (IeDEA)"/>
              </a:rPr>
              <a:t>)</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6" tooltip="International Maternal, Pediatric, Adolescent AIDS Clinical Trials (IMPAACT) Network"/>
              </a:rPr>
              <a:t>International Maternal, Pediatric, Adolescent AIDS Clinical Trials (IMPAACT)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7" tooltip="Microbicide Trials Network (MTN)"/>
              </a:rPr>
              <a:t>Microbicide Trials Network (MTN)</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8" tooltip="NICHD Domestic &amp; International Pediatric &amp; Maternal HIV Clinical Studies Network (NICHD Network)"/>
              </a:rPr>
              <a:t>NICHD Domestic &amp; International Pediatric &amp; Maternal HIV Clinical Studies Network (NICHD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9" tooltip="Pediatric HIV/AIDS Cohort Study (PHACS)"/>
              </a:rPr>
              <a:t>Pediatric HIV/AIDS Cohort Study (PHACS)</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10" tooltip="Women's Interagency HIV Study (WIHS)"/>
              </a:rPr>
              <a:t>Women's Interagency HIV Study (WIHS)</a:t>
            </a:r>
            <a:endParaRPr lang="en-US" dirty="0">
              <a:solidFill>
                <a:prstClr val="black"/>
              </a:solidFill>
              <a:latin typeface="Calibri"/>
            </a:endParaRPr>
          </a:p>
        </p:txBody>
      </p:sp>
    </p:spTree>
    <p:extLst>
      <p:ext uri="{BB962C8B-B14F-4D97-AF65-F5344CB8AC3E}">
        <p14:creationId xmlns:p14="http://schemas.microsoft.com/office/powerpoint/2010/main" val="16772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9671"/>
            <a:ext cx="9067800" cy="1143000"/>
          </a:xfrm>
        </p:spPr>
        <p:txBody>
          <a:bodyPr>
            <a:normAutofit fontScale="90000"/>
          </a:bodyPr>
          <a:lstStyle/>
          <a:p>
            <a:pPr algn="r"/>
            <a:r>
              <a:rPr lang="en-US" b="1" dirty="0" smtClean="0">
                <a:solidFill>
                  <a:schemeClr val="tx2"/>
                </a:solidFill>
              </a:rPr>
              <a:t>Supported Research Networks, Programs, &amp; Initiatives</a:t>
            </a:r>
            <a:endParaRPr lang="en-US" dirty="0"/>
          </a:p>
        </p:txBody>
      </p:sp>
      <p:sp>
        <p:nvSpPr>
          <p:cNvPr id="3" name="Rectangle 2"/>
          <p:cNvSpPr/>
          <p:nvPr/>
        </p:nvSpPr>
        <p:spPr>
          <a:xfrm>
            <a:off x="533400" y="1447800"/>
            <a:ext cx="8534400" cy="4493538"/>
          </a:xfrm>
          <a:prstGeom prst="rect">
            <a:avLst/>
          </a:prstGeom>
        </p:spPr>
        <p:txBody>
          <a:bodyPr wrap="square">
            <a:spAutoFit/>
          </a:bodyPr>
          <a:lstStyle/>
          <a:p>
            <a:pPr algn="ctr" fontAlgn="auto">
              <a:spcBef>
                <a:spcPts val="0"/>
              </a:spcBef>
              <a:spcAft>
                <a:spcPts val="0"/>
              </a:spcAft>
            </a:pPr>
            <a:r>
              <a:rPr lang="en-US" b="1" dirty="0">
                <a:solidFill>
                  <a:prstClr val="black"/>
                </a:solidFill>
                <a:latin typeface="Calibri"/>
              </a:rPr>
              <a:t>PPB </a:t>
            </a:r>
            <a:r>
              <a:rPr lang="en-US" b="1" dirty="0" smtClean="0">
                <a:solidFill>
                  <a:prstClr val="black"/>
                </a:solidFill>
                <a:latin typeface="Calibri"/>
              </a:rPr>
              <a:t>Pregnancy </a:t>
            </a:r>
            <a:r>
              <a:rPr lang="en-US" b="1" dirty="0">
                <a:solidFill>
                  <a:prstClr val="black"/>
                </a:solidFill>
                <a:latin typeface="Calibri"/>
              </a:rPr>
              <a:t>and </a:t>
            </a:r>
            <a:r>
              <a:rPr lang="en-US" b="1" dirty="0" smtClean="0">
                <a:solidFill>
                  <a:prstClr val="black"/>
                </a:solidFill>
                <a:latin typeface="Calibri"/>
              </a:rPr>
              <a:t>Perinatology </a:t>
            </a:r>
            <a:r>
              <a:rPr lang="en-US" b="1" dirty="0">
                <a:solidFill>
                  <a:prstClr val="black"/>
                </a:solidFill>
                <a:latin typeface="Calibri"/>
              </a:rPr>
              <a:t>Branch</a:t>
            </a:r>
          </a:p>
          <a:p>
            <a:pPr algn="r" fontAlgn="auto">
              <a:spcBef>
                <a:spcPts val="0"/>
              </a:spcBef>
              <a:spcAft>
                <a:spcPts val="0"/>
              </a:spcAft>
            </a:pPr>
            <a:r>
              <a:rPr lang="en-US" sz="1400" dirty="0">
                <a:solidFill>
                  <a:prstClr val="black"/>
                </a:solidFill>
                <a:latin typeface="Calibri"/>
              </a:rPr>
              <a:t>Name: </a:t>
            </a:r>
            <a:r>
              <a:rPr lang="en-US" sz="1400" u="sng" dirty="0">
                <a:solidFill>
                  <a:prstClr val="black"/>
                </a:solidFill>
                <a:latin typeface="Calibri"/>
                <a:hlinkClick r:id="rId2"/>
              </a:rPr>
              <a:t>Tonse Raju</a:t>
            </a:r>
            <a:r>
              <a:rPr lang="en-US" sz="1400" dirty="0">
                <a:solidFill>
                  <a:prstClr val="black"/>
                </a:solidFill>
                <a:latin typeface="Calibri"/>
              </a:rPr>
              <a:t/>
            </a:r>
            <a:br>
              <a:rPr lang="en-US" sz="1400" dirty="0">
                <a:solidFill>
                  <a:prstClr val="black"/>
                </a:solidFill>
                <a:latin typeface="Calibri"/>
              </a:rPr>
            </a:br>
            <a:r>
              <a:rPr lang="en-US" sz="1400" dirty="0">
                <a:solidFill>
                  <a:prstClr val="black"/>
                </a:solidFill>
                <a:latin typeface="Calibri"/>
              </a:rPr>
              <a:t>Medical Officer</a:t>
            </a:r>
            <a:br>
              <a:rPr lang="en-US" sz="1400" dirty="0">
                <a:solidFill>
                  <a:prstClr val="black"/>
                </a:solidFill>
                <a:latin typeface="Calibri"/>
              </a:rPr>
            </a:br>
            <a:r>
              <a:rPr lang="en-US" sz="1400" i="1" dirty="0">
                <a:solidFill>
                  <a:prstClr val="black"/>
                </a:solidFill>
                <a:latin typeface="Calibri"/>
              </a:rPr>
              <a:t>Pregnancy and Perinatology Branch</a:t>
            </a:r>
            <a:r>
              <a:rPr lang="en-US" sz="1400" dirty="0">
                <a:solidFill>
                  <a:prstClr val="black"/>
                </a:solidFill>
                <a:latin typeface="Calibri"/>
              </a:rPr>
              <a:t/>
            </a:r>
            <a:br>
              <a:rPr lang="en-US" sz="1400" dirty="0">
                <a:solidFill>
                  <a:prstClr val="black"/>
                </a:solidFill>
                <a:latin typeface="Calibri"/>
              </a:rPr>
            </a:br>
            <a:r>
              <a:rPr lang="en-US" sz="1400" dirty="0">
                <a:solidFill>
                  <a:prstClr val="black"/>
                </a:solidFill>
                <a:latin typeface="Calibri"/>
              </a:rPr>
              <a:t>Phone: 301-402-1872</a:t>
            </a:r>
            <a:br>
              <a:rPr lang="en-US" sz="1400" dirty="0">
                <a:solidFill>
                  <a:prstClr val="black"/>
                </a:solidFill>
                <a:latin typeface="Calibri"/>
              </a:rPr>
            </a:br>
            <a:r>
              <a:rPr lang="en-US" sz="1400" dirty="0">
                <a:solidFill>
                  <a:prstClr val="black"/>
                </a:solidFill>
                <a:latin typeface="Calibri"/>
              </a:rPr>
              <a:t>Email: </a:t>
            </a:r>
            <a:r>
              <a:rPr lang="en-US" sz="1400" u="sng" dirty="0">
                <a:solidFill>
                  <a:prstClr val="black"/>
                </a:solidFill>
                <a:latin typeface="Calibri"/>
                <a:hlinkClick r:id="rId3"/>
              </a:rPr>
              <a:t>tr146h@nih.gov</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endParaRPr lang="en-US" u="sng" dirty="0" smtClean="0">
              <a:solidFill>
                <a:prstClr val="black"/>
              </a:solidFill>
              <a:latin typeface="Calibri"/>
              <a:hlinkClick r:id=""/>
            </a:endParaRPr>
          </a:p>
          <a:p>
            <a:pPr marL="285750" indent="-285750" fontAlgn="auto">
              <a:spcBef>
                <a:spcPts val="0"/>
              </a:spcBef>
              <a:spcAft>
                <a:spcPts val="0"/>
              </a:spcAft>
              <a:buFont typeface="Arial" panose="020B0604020202020204" pitchFamily="34" charset="0"/>
              <a:buChar char="•"/>
            </a:pPr>
            <a:r>
              <a:rPr lang="en-US" u="sng" dirty="0" smtClean="0">
                <a:solidFill>
                  <a:prstClr val="black"/>
                </a:solidFill>
                <a:latin typeface="Calibri"/>
                <a:hlinkClick r:id=""/>
              </a:rPr>
              <a:t>Collaborative </a:t>
            </a:r>
            <a:r>
              <a:rPr lang="en-US" u="sng" dirty="0">
                <a:solidFill>
                  <a:prstClr val="black"/>
                </a:solidFill>
                <a:latin typeface="Calibri"/>
                <a:hlinkClick r:id="rId4" tooltip="Collaborative Home Infant Monitoring Evaluation (CHIME)"/>
              </a:rPr>
              <a:t>Home Infant Monitoring Evaluation (CHIME)</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5" tooltip="Community Child Health Research Network (CCHN)"/>
              </a:rPr>
              <a:t>Community Child Health Research Network (CCHN)</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6" tooltip="Genomic and Proteomic Network (GPN) for Preterm Birth Research"/>
              </a:rPr>
              <a:t>Genomic and Proteomic Network (GPN) for Preterm Birth Research</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7" tooltip="Global Network for Women's and Children's Health Research"/>
              </a:rPr>
              <a:t>Global Network for Women's and Children's Health Research</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8" tooltip="Maternal-Fetal Medicine Units (MFMU) Network"/>
              </a:rPr>
              <a:t>Maternal-Fetal Medicine Units (MFMU)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9" tooltip="Maternal-Fetal Surgery Network"/>
              </a:rPr>
              <a:t>Maternal-Fetal Surgery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10" tooltip="Neonatal Research Network"/>
              </a:rPr>
              <a:t>Neonatal Research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11" tooltip="Nulliparous Pregnancy Outcomes Study: Monitoring Mothers-to-Be (nuMoM2b)"/>
              </a:rPr>
              <a:t>Nulliparous Pregnancy Outcomes Study: Monitoring Mothers-to-Be (nuMoM2b)</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12" tooltip="Prenatal Alcohol and SIDS and Stillbirth (PASS) Network"/>
              </a:rPr>
              <a:t>Prenatal Alcohol and SIDS and Stillbirth (PASS) Network</a:t>
            </a:r>
            <a:endParaRPr lang="en-US"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u="sng" dirty="0">
                <a:solidFill>
                  <a:prstClr val="black"/>
                </a:solidFill>
                <a:latin typeface="Calibri"/>
                <a:hlinkClick r:id="rId13" tooltip="Stillbirth Collaborative Research Network"/>
              </a:rPr>
              <a:t>Stillbirth Collaborative Research Network</a:t>
            </a:r>
            <a:endParaRPr lang="en-US" dirty="0">
              <a:solidFill>
                <a:prstClr val="black"/>
              </a:solidFill>
              <a:latin typeface="Calibri"/>
            </a:endParaRPr>
          </a:p>
        </p:txBody>
      </p:sp>
    </p:spTree>
    <p:extLst>
      <p:ext uri="{BB962C8B-B14F-4D97-AF65-F5344CB8AC3E}">
        <p14:creationId xmlns:p14="http://schemas.microsoft.com/office/powerpoint/2010/main" val="238953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90600"/>
          </a:xfrm>
        </p:spPr>
        <p:txBody>
          <a:bodyPr>
            <a:noAutofit/>
          </a:bodyPr>
          <a:lstStyle/>
          <a:p>
            <a:pPr algn="r"/>
            <a:r>
              <a:rPr lang="en-US" sz="3600" b="1" dirty="0" smtClean="0">
                <a:solidFill>
                  <a:schemeClr val="tx2"/>
                </a:solidFill>
              </a:rPr>
              <a:t>Supported Research Networks, Programs, &amp; Initiatives</a:t>
            </a:r>
            <a:endParaRPr lang="en-US" sz="3600" dirty="0"/>
          </a:p>
        </p:txBody>
      </p:sp>
      <p:sp>
        <p:nvSpPr>
          <p:cNvPr id="3" name="Rectangle 2"/>
          <p:cNvSpPr/>
          <p:nvPr/>
        </p:nvSpPr>
        <p:spPr>
          <a:xfrm>
            <a:off x="97779" y="1066800"/>
            <a:ext cx="8991600" cy="5663089"/>
          </a:xfrm>
          <a:prstGeom prst="rect">
            <a:avLst/>
          </a:prstGeom>
        </p:spPr>
        <p:txBody>
          <a:bodyPr wrap="square">
            <a:spAutoFit/>
          </a:bodyPr>
          <a:lstStyle/>
          <a:p>
            <a:pPr algn="ctr" fontAlgn="auto">
              <a:spcBef>
                <a:spcPts val="0"/>
              </a:spcBef>
              <a:spcAft>
                <a:spcPts val="0"/>
              </a:spcAft>
            </a:pPr>
            <a:r>
              <a:rPr lang="en-US" sz="1600" b="1" dirty="0">
                <a:solidFill>
                  <a:prstClr val="black"/>
                </a:solidFill>
                <a:latin typeface="Calibri"/>
              </a:rPr>
              <a:t>IDDB Intellectual and Developmental Branch </a:t>
            </a:r>
          </a:p>
          <a:p>
            <a:pPr algn="r" fontAlgn="auto">
              <a:spcBef>
                <a:spcPts val="0"/>
              </a:spcBef>
              <a:spcAft>
                <a:spcPts val="0"/>
              </a:spcAft>
            </a:pPr>
            <a:r>
              <a:rPr lang="en-US" sz="1200" dirty="0">
                <a:solidFill>
                  <a:prstClr val="black"/>
                </a:solidFill>
                <a:latin typeface="Calibri"/>
              </a:rPr>
              <a:t>Name: </a:t>
            </a:r>
            <a:r>
              <a:rPr lang="en-US" sz="1200" u="sng" dirty="0">
                <a:solidFill>
                  <a:prstClr val="black"/>
                </a:solidFill>
                <a:latin typeface="Calibri"/>
                <a:hlinkClick r:id="rId2"/>
              </a:rPr>
              <a:t>Dr Melissa Ann Parisi</a:t>
            </a:r>
            <a:r>
              <a:rPr lang="en-US" sz="1200" dirty="0">
                <a:solidFill>
                  <a:prstClr val="black"/>
                </a:solidFill>
                <a:latin typeface="Calibri"/>
              </a:rPr>
              <a:t/>
            </a:r>
            <a:br>
              <a:rPr lang="en-US" sz="1200" dirty="0">
                <a:solidFill>
                  <a:prstClr val="black"/>
                </a:solidFill>
                <a:latin typeface="Calibri"/>
              </a:rPr>
            </a:br>
            <a:r>
              <a:rPr lang="en-US" sz="1200" i="1" dirty="0">
                <a:solidFill>
                  <a:prstClr val="black"/>
                </a:solidFill>
                <a:latin typeface="Calibri"/>
              </a:rPr>
              <a:t>Intellectual and Developmental Disabilities Branch</a:t>
            </a:r>
            <a:r>
              <a:rPr lang="en-US" sz="1200" dirty="0">
                <a:solidFill>
                  <a:prstClr val="black"/>
                </a:solidFill>
                <a:latin typeface="Calibri"/>
              </a:rPr>
              <a:t/>
            </a:r>
            <a:br>
              <a:rPr lang="en-US" sz="1200" dirty="0">
                <a:solidFill>
                  <a:prstClr val="black"/>
                </a:solidFill>
                <a:latin typeface="Calibri"/>
              </a:rPr>
            </a:br>
            <a:r>
              <a:rPr lang="en-US" sz="1200" dirty="0">
                <a:solidFill>
                  <a:prstClr val="black"/>
                </a:solidFill>
                <a:latin typeface="Calibri"/>
              </a:rPr>
              <a:t>Phone: 301-496-1383</a:t>
            </a:r>
            <a:br>
              <a:rPr lang="en-US" sz="1200" dirty="0">
                <a:solidFill>
                  <a:prstClr val="black"/>
                </a:solidFill>
                <a:latin typeface="Calibri"/>
              </a:rPr>
            </a:br>
            <a:r>
              <a:rPr lang="en-US" sz="1200" dirty="0">
                <a:solidFill>
                  <a:prstClr val="black"/>
                </a:solidFill>
                <a:latin typeface="Calibri"/>
              </a:rPr>
              <a:t>Email: </a:t>
            </a:r>
            <a:r>
              <a:rPr lang="en-US" sz="1200" u="sng" dirty="0">
                <a:solidFill>
                  <a:prstClr val="black"/>
                </a:solidFill>
                <a:latin typeface="Calibri"/>
                <a:hlinkClick r:id="rId3"/>
              </a:rPr>
              <a:t>parisima@mail.nih.gov</a:t>
            </a:r>
            <a:endParaRPr lang="en-US" sz="1200" dirty="0">
              <a:solidFill>
                <a:prstClr val="black"/>
              </a:solidFill>
              <a:latin typeface="Calibri"/>
            </a:endParaRPr>
          </a:p>
          <a:p>
            <a:pPr fontAlgn="auto">
              <a:spcBef>
                <a:spcPts val="0"/>
              </a:spcBef>
              <a:spcAft>
                <a:spcPts val="0"/>
              </a:spcAft>
            </a:pPr>
            <a:endParaRPr lang="en-US" u="sng" dirty="0" smtClean="0">
              <a:solidFill>
                <a:prstClr val="black"/>
              </a:solidFill>
              <a:latin typeface="Calibri"/>
              <a:hlinkClick r:id="rId4" tooltip="Autism Centers of Excellence (ACE) Program"/>
            </a:endParaRPr>
          </a:p>
          <a:p>
            <a:pPr marL="285750" indent="-285750" fontAlgn="auto">
              <a:spcBef>
                <a:spcPts val="0"/>
              </a:spcBef>
              <a:spcAft>
                <a:spcPts val="0"/>
              </a:spcAft>
              <a:buFont typeface="Arial" panose="020B0604020202020204" pitchFamily="34" charset="0"/>
              <a:buChar char="•"/>
            </a:pPr>
            <a:r>
              <a:rPr lang="en-US" sz="1600" u="sng" dirty="0" smtClean="0">
                <a:solidFill>
                  <a:prstClr val="black"/>
                </a:solidFill>
                <a:latin typeface="Calibri"/>
                <a:hlinkClick r:id="rId4" tooltip="Autism Centers of Excellence (ACE) Program"/>
              </a:rPr>
              <a:t>Autism </a:t>
            </a:r>
            <a:r>
              <a:rPr lang="en-US" sz="1600" u="sng" dirty="0">
                <a:solidFill>
                  <a:prstClr val="black"/>
                </a:solidFill>
                <a:latin typeface="Calibri"/>
                <a:hlinkClick r:id="rId4" tooltip="Autism Centers of Excellence (ACE) Program"/>
              </a:rPr>
              <a:t>Centers of Excellence (ACE) Program</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5" tooltip="Collaborative Programs of Excellence in Autism (CPEAs)/Studies to Advance Autism Research &amp; Treatment (STAART) Centers (For Historical Purposes Only)"/>
              </a:rPr>
              <a:t>Collaborative Programs of Excellence in Autism (CPEAs)/Studies to Advance Autism Research &amp; Treatment (STAART) Centers (For Historical Purposes Only)</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6" tooltip="Eunice Kennedy Shriver Intellectual &amp; Developmental Disabilities Research Centers (EKS-IDDRCs)"/>
              </a:rPr>
              <a:t>Eunice Kennedy Shriver Intellectual &amp; Developmental Disabilities Research Centers (EKS-IDDRCs)</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7" tooltip="Fragile X Syndrome Research Center (FXSRC) Program"/>
              </a:rPr>
              <a:t>Fragile X Syndrome Research Center (FXSRC) Program</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8" tooltip="Paul D. Wellstone Muscular Dystrophy Cooperative Research Centers (MDCRCs)"/>
              </a:rPr>
              <a:t>Paul D. Wellstone Muscular Dystrophy Cooperative Research Centers (MDCRCs)</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9" tooltip="Rare Diseases Clinical Research Consortia Supported by NICHD"/>
              </a:rPr>
              <a:t>Rare Diseases Clinical Research Consortia Supported by NICHD</a:t>
            </a:r>
            <a:endParaRPr lang="en-US" sz="1600" dirty="0">
              <a:solidFill>
                <a:prstClr val="black"/>
              </a:solidFill>
              <a:latin typeface="Calibri"/>
            </a:endParaRPr>
          </a:p>
          <a:p>
            <a:pPr algn="ctr" fontAlgn="auto">
              <a:spcBef>
                <a:spcPts val="0"/>
              </a:spcBef>
              <a:spcAft>
                <a:spcPts val="0"/>
              </a:spcAft>
            </a:pPr>
            <a:r>
              <a:rPr lang="en-US" sz="1600" dirty="0">
                <a:solidFill>
                  <a:prstClr val="black"/>
                </a:solidFill>
                <a:latin typeface="Calibri"/>
              </a:rPr>
              <a:t> </a:t>
            </a:r>
            <a:endParaRPr lang="en-US" sz="1600" dirty="0" smtClean="0">
              <a:solidFill>
                <a:prstClr val="black"/>
              </a:solidFill>
              <a:latin typeface="Calibri"/>
            </a:endParaRPr>
          </a:p>
          <a:p>
            <a:pPr algn="ctr" fontAlgn="auto">
              <a:spcBef>
                <a:spcPts val="0"/>
              </a:spcBef>
              <a:spcAft>
                <a:spcPts val="0"/>
              </a:spcAft>
            </a:pPr>
            <a:r>
              <a:rPr lang="en-US" sz="1600" b="1" dirty="0" smtClean="0">
                <a:solidFill>
                  <a:prstClr val="black"/>
                </a:solidFill>
                <a:latin typeface="Calibri"/>
              </a:rPr>
              <a:t>OPPTB </a:t>
            </a:r>
            <a:r>
              <a:rPr lang="en-US" sz="1600" b="1" dirty="0">
                <a:solidFill>
                  <a:prstClr val="black"/>
                </a:solidFill>
                <a:latin typeface="Calibri"/>
              </a:rPr>
              <a:t>Obstetrics and Pediatric Pharmacology and Therapeutics Branch</a:t>
            </a:r>
          </a:p>
          <a:p>
            <a:pPr algn="r" fontAlgn="auto">
              <a:spcBef>
                <a:spcPts val="0"/>
              </a:spcBef>
              <a:spcAft>
                <a:spcPts val="0"/>
              </a:spcAft>
            </a:pPr>
            <a:r>
              <a:rPr lang="en-US" sz="1100" dirty="0">
                <a:solidFill>
                  <a:prstClr val="black"/>
                </a:solidFill>
                <a:latin typeface="Calibri"/>
              </a:rPr>
              <a:t>Name: </a:t>
            </a:r>
            <a:r>
              <a:rPr lang="en-US" sz="1100" u="sng" dirty="0">
                <a:solidFill>
                  <a:prstClr val="black"/>
                </a:solidFill>
                <a:latin typeface="Calibri"/>
                <a:hlinkClick r:id="rId10"/>
              </a:rPr>
              <a:t>Dr Anne Zajicek</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Branch Chief</a:t>
            </a:r>
            <a:br>
              <a:rPr lang="en-US" sz="1100" dirty="0">
                <a:solidFill>
                  <a:prstClr val="black"/>
                </a:solidFill>
                <a:latin typeface="Calibri"/>
              </a:rPr>
            </a:br>
            <a:r>
              <a:rPr lang="en-US" sz="1100" i="1" dirty="0">
                <a:solidFill>
                  <a:prstClr val="black"/>
                </a:solidFill>
                <a:latin typeface="Calibri"/>
              </a:rPr>
              <a:t>Obstetric and Pediatric Pharmacology and Therapeutics Branch</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Phone: 301-435-6865</a:t>
            </a:r>
            <a:br>
              <a:rPr lang="en-US" sz="1100" dirty="0">
                <a:solidFill>
                  <a:prstClr val="black"/>
                </a:solidFill>
                <a:latin typeface="Calibri"/>
              </a:rPr>
            </a:br>
            <a:r>
              <a:rPr lang="en-US" sz="1100" dirty="0">
                <a:solidFill>
                  <a:prstClr val="black"/>
                </a:solidFill>
                <a:latin typeface="Calibri"/>
              </a:rPr>
              <a:t>Fax: 301-480-2897</a:t>
            </a:r>
            <a:br>
              <a:rPr lang="en-US" sz="1100" dirty="0">
                <a:solidFill>
                  <a:prstClr val="black"/>
                </a:solidFill>
                <a:latin typeface="Calibri"/>
              </a:rPr>
            </a:br>
            <a:r>
              <a:rPr lang="en-US" sz="1100" dirty="0">
                <a:solidFill>
                  <a:prstClr val="black"/>
                </a:solidFill>
                <a:latin typeface="Calibri"/>
              </a:rPr>
              <a:t>Email: </a:t>
            </a:r>
            <a:r>
              <a:rPr lang="en-US" sz="1100" u="sng" dirty="0">
                <a:solidFill>
                  <a:prstClr val="black"/>
                </a:solidFill>
                <a:latin typeface="Calibri"/>
                <a:hlinkClick r:id="rId11"/>
              </a:rPr>
              <a:t>zajiceka@mail.nih.gov</a:t>
            </a:r>
            <a:endParaRPr lang="en-US" sz="11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12" tooltip="Best Pharmaceuticals for Children Act (BPCA)"/>
              </a:rPr>
              <a:t>Best Pharmaceuticals for Children Act (BPCA)</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13" tooltip="Obstetric-Fetal Pharmacology Research Unit (OPRU) Network"/>
              </a:rPr>
              <a:t>Obstetric-Fetal Pharmacology Research Unit (OPRU) Network</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14" tooltip="Specialized Centers in Research in Pediatric Developmental Pharmacology (RPDP)"/>
              </a:rPr>
              <a:t>Specialized Centers in Research in Pediatric Developmental Pharmacology (RPDP)</a:t>
            </a:r>
            <a:endParaRPr lang="en-US" sz="1600" dirty="0">
              <a:solidFill>
                <a:prstClr val="black"/>
              </a:solidFill>
              <a:latin typeface="Calibri"/>
            </a:endParaRPr>
          </a:p>
          <a:p>
            <a:pPr fontAlgn="auto">
              <a:spcBef>
                <a:spcPts val="0"/>
              </a:spcBef>
              <a:spcAft>
                <a:spcPts val="0"/>
              </a:spcAft>
            </a:pPr>
            <a:endParaRPr lang="en-US" sz="1600" dirty="0">
              <a:solidFill>
                <a:prstClr val="black"/>
              </a:solidFill>
              <a:latin typeface="Calibri"/>
            </a:endParaRPr>
          </a:p>
        </p:txBody>
      </p:sp>
    </p:spTree>
    <p:extLst>
      <p:ext uri="{BB962C8B-B14F-4D97-AF65-F5344CB8AC3E}">
        <p14:creationId xmlns:p14="http://schemas.microsoft.com/office/powerpoint/2010/main" val="427387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 calcmode="lin" valueType="num">
                                      <p:cBhvr>
                                        <p:cTn id="15"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1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9671"/>
            <a:ext cx="9067800" cy="1113329"/>
          </a:xfrm>
        </p:spPr>
        <p:txBody>
          <a:bodyPr>
            <a:noAutofit/>
          </a:bodyPr>
          <a:lstStyle/>
          <a:p>
            <a:pPr algn="r"/>
            <a:r>
              <a:rPr lang="en-US" sz="3600" b="1" dirty="0" smtClean="0">
                <a:solidFill>
                  <a:schemeClr val="tx2"/>
                </a:solidFill>
              </a:rPr>
              <a:t>Supported Research Networks, Programs, &amp; Initiatives</a:t>
            </a:r>
            <a:endParaRPr lang="en-US" sz="3600" dirty="0"/>
          </a:p>
        </p:txBody>
      </p:sp>
      <p:sp>
        <p:nvSpPr>
          <p:cNvPr id="3" name="Rectangle 2"/>
          <p:cNvSpPr/>
          <p:nvPr/>
        </p:nvSpPr>
        <p:spPr>
          <a:xfrm>
            <a:off x="152400" y="1219200"/>
            <a:ext cx="8839200" cy="5232202"/>
          </a:xfrm>
          <a:prstGeom prst="rect">
            <a:avLst/>
          </a:prstGeom>
        </p:spPr>
        <p:txBody>
          <a:bodyPr wrap="square">
            <a:spAutoFit/>
          </a:bodyPr>
          <a:lstStyle/>
          <a:p>
            <a:pPr algn="ctr" fontAlgn="auto">
              <a:spcBef>
                <a:spcPts val="0"/>
              </a:spcBef>
              <a:spcAft>
                <a:spcPts val="0"/>
              </a:spcAft>
            </a:pPr>
            <a:r>
              <a:rPr lang="en-US" sz="1600" b="1" dirty="0">
                <a:solidFill>
                  <a:prstClr val="black"/>
                </a:solidFill>
                <a:latin typeface="Calibri"/>
              </a:rPr>
              <a:t>PGNB Pediatric Growth and Nutrition Branch</a:t>
            </a:r>
          </a:p>
          <a:p>
            <a:pPr algn="r" fontAlgn="auto">
              <a:spcBef>
                <a:spcPts val="0"/>
              </a:spcBef>
              <a:spcAft>
                <a:spcPts val="0"/>
              </a:spcAft>
            </a:pPr>
            <a:r>
              <a:rPr lang="en-US" sz="1100" dirty="0">
                <a:solidFill>
                  <a:prstClr val="black"/>
                </a:solidFill>
                <a:latin typeface="Calibri"/>
              </a:rPr>
              <a:t>Name: </a:t>
            </a:r>
            <a:r>
              <a:rPr lang="en-US" sz="1100" u="sng" dirty="0">
                <a:solidFill>
                  <a:prstClr val="black"/>
                </a:solidFill>
                <a:latin typeface="Calibri"/>
                <a:hlinkClick r:id="rId2"/>
              </a:rPr>
              <a:t>Dr Gilman Drew Grave</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Branch Chief</a:t>
            </a:r>
            <a:br>
              <a:rPr lang="en-US" sz="1100" dirty="0">
                <a:solidFill>
                  <a:prstClr val="black"/>
                </a:solidFill>
                <a:latin typeface="Calibri"/>
              </a:rPr>
            </a:br>
            <a:r>
              <a:rPr lang="en-US" sz="1100" i="1" dirty="0">
                <a:solidFill>
                  <a:prstClr val="black"/>
                </a:solidFill>
                <a:latin typeface="Calibri"/>
              </a:rPr>
              <a:t>Pediatric Growth and Nutrition Branch</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Phone: 301-496-5593</a:t>
            </a:r>
            <a:br>
              <a:rPr lang="en-US" sz="1100" dirty="0">
                <a:solidFill>
                  <a:prstClr val="black"/>
                </a:solidFill>
                <a:latin typeface="Calibri"/>
              </a:rPr>
            </a:br>
            <a:r>
              <a:rPr lang="en-US" sz="1100" dirty="0">
                <a:solidFill>
                  <a:prstClr val="black"/>
                </a:solidFill>
                <a:latin typeface="Calibri"/>
              </a:rPr>
              <a:t>Fax: 301-480-9791</a:t>
            </a:r>
            <a:br>
              <a:rPr lang="en-US" sz="1100" dirty="0">
                <a:solidFill>
                  <a:prstClr val="black"/>
                </a:solidFill>
                <a:latin typeface="Calibri"/>
              </a:rPr>
            </a:br>
            <a:r>
              <a:rPr lang="en-US" sz="1100" dirty="0">
                <a:solidFill>
                  <a:prstClr val="black"/>
                </a:solidFill>
                <a:latin typeface="Calibri"/>
              </a:rPr>
              <a:t>Email: </a:t>
            </a:r>
            <a:r>
              <a:rPr lang="en-US" sz="1100" u="sng" dirty="0" smtClean="0">
                <a:solidFill>
                  <a:prstClr val="black"/>
                </a:solidFill>
                <a:latin typeface="Calibri"/>
                <a:hlinkClick r:id="rId3"/>
              </a:rPr>
              <a:t>graveg@mail.nih.gov</a:t>
            </a:r>
            <a:r>
              <a:rPr lang="en-US" sz="1400" dirty="0" smtClean="0">
                <a:solidFill>
                  <a:prstClr val="black"/>
                </a:solidFill>
                <a:latin typeface="Calibri"/>
              </a:rPr>
              <a:t/>
            </a:r>
            <a:br>
              <a:rPr lang="en-US" sz="1400" dirty="0" smtClean="0">
                <a:solidFill>
                  <a:prstClr val="black"/>
                </a:solidFill>
                <a:latin typeface="Calibri"/>
              </a:rPr>
            </a:br>
            <a:endParaRPr lang="en-US" sz="1400" dirty="0" smtClean="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smtClean="0">
                <a:solidFill>
                  <a:prstClr val="black"/>
                </a:solidFill>
                <a:latin typeface="Calibri"/>
                <a:hlinkClick r:id="rId4" tooltip="Biomarkers of Nutrition for Development (BOND)"/>
              </a:rPr>
              <a:t>Biomarkers of Nutrition for Development (BOND)</a:t>
            </a:r>
            <a:endParaRPr lang="en-US" sz="1600" dirty="0" smtClean="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smtClean="0">
                <a:solidFill>
                  <a:prstClr val="black"/>
                </a:solidFill>
                <a:latin typeface="Calibri"/>
                <a:hlinkClick r:id="rId5" tooltip="Bone Mineral Density in Childhood Study (BMDCS)"/>
              </a:rPr>
              <a:t>Bone </a:t>
            </a:r>
            <a:r>
              <a:rPr lang="en-US" sz="1600" u="sng" dirty="0">
                <a:solidFill>
                  <a:prstClr val="black"/>
                </a:solidFill>
                <a:latin typeface="Calibri"/>
                <a:hlinkClick r:id="rId5" tooltip="Bone Mineral Density in Childhood Study (BMDCS)"/>
              </a:rPr>
              <a:t>Mineral Density in Childhood Study (BMDCS)</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6" tooltip="Child Health Research Career Development Award (CHRCDA) Program"/>
              </a:rPr>
              <a:t>Child Health Research Career Development Award (CHRCDA) Program</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7" tooltip="Diabetes Research in Children Network (DirecNet)"/>
              </a:rPr>
              <a:t>Diabetes Research in Children Network (</a:t>
            </a:r>
            <a:r>
              <a:rPr lang="en-US" sz="1600" u="sng" dirty="0" err="1">
                <a:solidFill>
                  <a:prstClr val="black"/>
                </a:solidFill>
                <a:latin typeface="Calibri"/>
                <a:hlinkClick r:id="rId7" tooltip="Diabetes Research in Children Network (DirecNet)"/>
              </a:rPr>
              <a:t>DirecNet</a:t>
            </a:r>
            <a:r>
              <a:rPr lang="en-US" sz="1600" u="sng" dirty="0">
                <a:solidFill>
                  <a:prstClr val="black"/>
                </a:solidFill>
                <a:latin typeface="Calibri"/>
                <a:hlinkClick r:id="rId7" tooltip="Diabetes Research in Children Network (DirecNet)"/>
              </a:rPr>
              <a:t>)</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8" tooltip="Iron and Malaria Project"/>
              </a:rPr>
              <a:t>Iron and Malaria Project</a:t>
            </a:r>
            <a:endParaRPr lang="en-US" sz="16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9" tooltip="Trial to Reduce the Incidence of Type 1 Diabetes for those Genetically at Risk (TRIGR)"/>
              </a:rPr>
              <a:t>Trial to Reduce the Incidence of Type 1 Diabetes for those Genetically at Risk (TRIGR</a:t>
            </a:r>
            <a:r>
              <a:rPr lang="en-US" sz="1600" u="sng" dirty="0" smtClean="0">
                <a:solidFill>
                  <a:prstClr val="black"/>
                </a:solidFill>
                <a:latin typeface="Calibri"/>
                <a:hlinkClick r:id="rId9" tooltip="Trial to Reduce the Incidence of Type 1 Diabetes for those Genetically at Risk (TRIGR)"/>
              </a:rPr>
              <a:t>)</a:t>
            </a:r>
            <a:endParaRPr lang="en-US" sz="1600" u="sng" dirty="0" smtClean="0">
              <a:solidFill>
                <a:prstClr val="black"/>
              </a:solidFill>
              <a:latin typeface="Calibri"/>
            </a:endParaRPr>
          </a:p>
          <a:p>
            <a:pPr marL="285750" indent="-285750" fontAlgn="auto">
              <a:spcBef>
                <a:spcPts val="0"/>
              </a:spcBef>
              <a:spcAft>
                <a:spcPts val="0"/>
              </a:spcAft>
              <a:buFont typeface="Arial" panose="020B0604020202020204" pitchFamily="34" charset="0"/>
              <a:buChar char="•"/>
            </a:pPr>
            <a:endParaRPr lang="en-US" sz="1600" u="sng" dirty="0" smtClean="0">
              <a:solidFill>
                <a:prstClr val="black"/>
              </a:solidFill>
              <a:latin typeface="Calibri"/>
            </a:endParaRPr>
          </a:p>
          <a:p>
            <a:pPr algn="ctr" fontAlgn="auto">
              <a:spcBef>
                <a:spcPts val="0"/>
              </a:spcBef>
              <a:spcAft>
                <a:spcPts val="0"/>
              </a:spcAft>
            </a:pPr>
            <a:endParaRPr lang="en-US" sz="1600" b="1" dirty="0" smtClean="0">
              <a:solidFill>
                <a:prstClr val="black"/>
              </a:solidFill>
              <a:latin typeface="Calibri"/>
            </a:endParaRPr>
          </a:p>
          <a:p>
            <a:pPr algn="ctr" fontAlgn="auto">
              <a:spcBef>
                <a:spcPts val="0"/>
              </a:spcBef>
              <a:spcAft>
                <a:spcPts val="0"/>
              </a:spcAft>
            </a:pPr>
            <a:r>
              <a:rPr lang="en-US" sz="1600" b="1" dirty="0" smtClean="0">
                <a:solidFill>
                  <a:prstClr val="black"/>
                </a:solidFill>
                <a:latin typeface="Calibri"/>
              </a:rPr>
              <a:t>NCMRR </a:t>
            </a:r>
            <a:r>
              <a:rPr lang="en-US" sz="1600" b="1" dirty="0">
                <a:solidFill>
                  <a:prstClr val="black"/>
                </a:solidFill>
                <a:latin typeface="Calibri"/>
              </a:rPr>
              <a:t>National Center for Medical Rehabilitation Research</a:t>
            </a:r>
          </a:p>
          <a:p>
            <a:pPr algn="r" fontAlgn="auto">
              <a:spcBef>
                <a:spcPts val="0"/>
              </a:spcBef>
              <a:spcAft>
                <a:spcPts val="0"/>
              </a:spcAft>
            </a:pPr>
            <a:r>
              <a:rPr lang="en-US" sz="1200" dirty="0">
                <a:solidFill>
                  <a:prstClr val="black"/>
                </a:solidFill>
                <a:latin typeface="Calibri"/>
              </a:rPr>
              <a:t>Name: </a:t>
            </a:r>
            <a:r>
              <a:rPr lang="en-US" sz="1200" u="sng" dirty="0">
                <a:solidFill>
                  <a:prstClr val="black"/>
                </a:solidFill>
                <a:latin typeface="Calibri"/>
                <a:hlinkClick r:id="rId10"/>
              </a:rPr>
              <a:t>Dr. Alison </a:t>
            </a:r>
            <a:r>
              <a:rPr lang="en-US" sz="1200" u="sng" dirty="0" err="1">
                <a:solidFill>
                  <a:prstClr val="black"/>
                </a:solidFill>
                <a:latin typeface="Calibri"/>
                <a:hlinkClick r:id="rId10"/>
              </a:rPr>
              <a:t>Cernich</a:t>
            </a:r>
            <a:r>
              <a:rPr lang="en-US" sz="1200" dirty="0">
                <a:solidFill>
                  <a:prstClr val="black"/>
                </a:solidFill>
                <a:latin typeface="Calibri"/>
              </a:rPr>
              <a:t/>
            </a:r>
            <a:br>
              <a:rPr lang="en-US" sz="1200" dirty="0">
                <a:solidFill>
                  <a:prstClr val="black"/>
                </a:solidFill>
                <a:latin typeface="Calibri"/>
              </a:rPr>
            </a:br>
            <a:r>
              <a:rPr lang="en-US" sz="1200" dirty="0">
                <a:solidFill>
                  <a:prstClr val="black"/>
                </a:solidFill>
                <a:latin typeface="Calibri"/>
              </a:rPr>
              <a:t>Director</a:t>
            </a:r>
            <a:r>
              <a:rPr lang="en-US" sz="1200" i="1" dirty="0">
                <a:solidFill>
                  <a:prstClr val="black"/>
                </a:solidFill>
                <a:latin typeface="Calibri"/>
              </a:rPr>
              <a:t/>
            </a:r>
            <a:br>
              <a:rPr lang="en-US" sz="1200" i="1" dirty="0">
                <a:solidFill>
                  <a:prstClr val="black"/>
                </a:solidFill>
                <a:latin typeface="Calibri"/>
              </a:rPr>
            </a:br>
            <a:r>
              <a:rPr lang="en-US" sz="1200" i="1" dirty="0">
                <a:solidFill>
                  <a:prstClr val="black"/>
                </a:solidFill>
                <a:latin typeface="Calibri"/>
              </a:rPr>
              <a:t>National Center for Medical Rehabilitation Research</a:t>
            </a:r>
            <a:r>
              <a:rPr lang="en-US" sz="1200" dirty="0">
                <a:solidFill>
                  <a:prstClr val="black"/>
                </a:solidFill>
                <a:latin typeface="Calibri"/>
              </a:rPr>
              <a:t/>
            </a:r>
            <a:br>
              <a:rPr lang="en-US" sz="1200" dirty="0">
                <a:solidFill>
                  <a:prstClr val="black"/>
                </a:solidFill>
                <a:latin typeface="Calibri"/>
              </a:rPr>
            </a:br>
            <a:r>
              <a:rPr lang="en-US" sz="1200" dirty="0">
                <a:solidFill>
                  <a:prstClr val="black"/>
                </a:solidFill>
                <a:latin typeface="Calibri"/>
              </a:rPr>
              <a:t>Phone: 301-435-7767</a:t>
            </a:r>
            <a:br>
              <a:rPr lang="en-US" sz="1200" dirty="0">
                <a:solidFill>
                  <a:prstClr val="black"/>
                </a:solidFill>
                <a:latin typeface="Calibri"/>
              </a:rPr>
            </a:br>
            <a:r>
              <a:rPr lang="en-US" sz="1200" dirty="0">
                <a:solidFill>
                  <a:prstClr val="black"/>
                </a:solidFill>
                <a:latin typeface="Calibri"/>
              </a:rPr>
              <a:t>Email: </a:t>
            </a:r>
            <a:r>
              <a:rPr lang="en-US" sz="1200" u="sng" dirty="0">
                <a:solidFill>
                  <a:prstClr val="black"/>
                </a:solidFill>
                <a:latin typeface="Calibri"/>
                <a:hlinkClick r:id="rId11"/>
              </a:rPr>
              <a:t>alison.cernich@nih.gov</a:t>
            </a:r>
            <a:endParaRPr lang="en-US" sz="12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600" u="sng" dirty="0">
                <a:solidFill>
                  <a:prstClr val="black"/>
                </a:solidFill>
                <a:latin typeface="Calibri"/>
                <a:hlinkClick r:id="rId12" tooltip="Medical Rehabilitation Research Infrastructure Network (MRRIN)"/>
              </a:rPr>
              <a:t>Medical Rehabilitation Research Infrastructure Network (MRRIN)</a:t>
            </a:r>
            <a:endParaRPr lang="en-US" sz="1600" dirty="0">
              <a:solidFill>
                <a:prstClr val="black"/>
              </a:solidFill>
              <a:latin typeface="Calibri"/>
            </a:endParaRPr>
          </a:p>
          <a:p>
            <a:pPr fontAlgn="auto">
              <a:spcBef>
                <a:spcPts val="0"/>
              </a:spcBef>
              <a:spcAft>
                <a:spcPts val="0"/>
              </a:spcAft>
            </a:pPr>
            <a:r>
              <a:rPr lang="en-US" dirty="0">
                <a:solidFill>
                  <a:prstClr val="black"/>
                </a:solidFill>
                <a:latin typeface="Calibri"/>
              </a:rPr>
              <a:t> </a:t>
            </a:r>
          </a:p>
        </p:txBody>
      </p:sp>
    </p:spTree>
    <p:extLst>
      <p:ext uri="{BB962C8B-B14F-4D97-AF65-F5344CB8AC3E}">
        <p14:creationId xmlns:p14="http://schemas.microsoft.com/office/powerpoint/2010/main" val="333762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anim calcmode="lin" valueType="num">
                                      <p:cBhvr additive="base">
                                        <p:cTn id="1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9671"/>
            <a:ext cx="9067800" cy="1143000"/>
          </a:xfrm>
        </p:spPr>
        <p:txBody>
          <a:bodyPr>
            <a:noAutofit/>
          </a:bodyPr>
          <a:lstStyle/>
          <a:p>
            <a:pPr algn="r"/>
            <a:r>
              <a:rPr lang="en-US" sz="3600" b="1" dirty="0" smtClean="0">
                <a:solidFill>
                  <a:schemeClr val="tx2"/>
                </a:solidFill>
              </a:rPr>
              <a:t>Supported Research Networks, Programs, &amp; Initiatives</a:t>
            </a:r>
            <a:endParaRPr lang="en-US" sz="3600" dirty="0"/>
          </a:p>
        </p:txBody>
      </p:sp>
      <p:sp>
        <p:nvSpPr>
          <p:cNvPr id="3" name="Rectangle 2"/>
          <p:cNvSpPr/>
          <p:nvPr/>
        </p:nvSpPr>
        <p:spPr>
          <a:xfrm>
            <a:off x="0" y="1154923"/>
            <a:ext cx="9067800" cy="5693866"/>
          </a:xfrm>
          <a:prstGeom prst="rect">
            <a:avLst/>
          </a:prstGeom>
        </p:spPr>
        <p:txBody>
          <a:bodyPr wrap="square">
            <a:spAutoFit/>
          </a:bodyPr>
          <a:lstStyle/>
          <a:p>
            <a:pPr algn="ctr" fontAlgn="auto">
              <a:spcBef>
                <a:spcPts val="0"/>
              </a:spcBef>
              <a:spcAft>
                <a:spcPts val="0"/>
              </a:spcAft>
            </a:pPr>
            <a:r>
              <a:rPr lang="en-US" sz="1600" b="1" dirty="0">
                <a:solidFill>
                  <a:prstClr val="black"/>
                </a:solidFill>
                <a:latin typeface="Calibri"/>
              </a:rPr>
              <a:t>FIB Fertility and Infertility Branch</a:t>
            </a:r>
          </a:p>
          <a:p>
            <a:pPr algn="r" fontAlgn="auto">
              <a:spcBef>
                <a:spcPts val="0"/>
              </a:spcBef>
              <a:spcAft>
                <a:spcPts val="0"/>
              </a:spcAft>
            </a:pPr>
            <a:r>
              <a:rPr lang="en-US" sz="1100" dirty="0">
                <a:solidFill>
                  <a:prstClr val="black"/>
                </a:solidFill>
                <a:latin typeface="Calibri"/>
              </a:rPr>
              <a:t>Name: </a:t>
            </a:r>
            <a:r>
              <a:rPr lang="en-US" sz="1100" u="sng" dirty="0">
                <a:solidFill>
                  <a:prstClr val="black"/>
                </a:solidFill>
                <a:latin typeface="Calibri"/>
                <a:hlinkClick r:id="rId2"/>
              </a:rPr>
              <a:t>Dr Louis </a:t>
            </a:r>
            <a:r>
              <a:rPr lang="en-US" sz="1100" u="sng" dirty="0" err="1">
                <a:solidFill>
                  <a:prstClr val="black"/>
                </a:solidFill>
                <a:latin typeface="Calibri"/>
                <a:hlinkClick r:id="rId2"/>
              </a:rPr>
              <a:t>Depaolo</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Branch Chief</a:t>
            </a:r>
            <a:br>
              <a:rPr lang="en-US" sz="1100" dirty="0">
                <a:solidFill>
                  <a:prstClr val="black"/>
                </a:solidFill>
                <a:latin typeface="Calibri"/>
              </a:rPr>
            </a:br>
            <a:r>
              <a:rPr lang="en-US" sz="1100" i="1" dirty="0">
                <a:solidFill>
                  <a:prstClr val="black"/>
                </a:solidFill>
                <a:latin typeface="Calibri"/>
              </a:rPr>
              <a:t>Fertility and Infertility Branch</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Phone: 301-435-6970</a:t>
            </a:r>
            <a:br>
              <a:rPr lang="en-US" sz="1100" dirty="0">
                <a:solidFill>
                  <a:prstClr val="black"/>
                </a:solidFill>
                <a:latin typeface="Calibri"/>
              </a:rPr>
            </a:br>
            <a:r>
              <a:rPr lang="en-US" sz="1100" dirty="0">
                <a:solidFill>
                  <a:prstClr val="black"/>
                </a:solidFill>
                <a:latin typeface="Calibri"/>
              </a:rPr>
              <a:t>Fax: 301-480-0289</a:t>
            </a:r>
            <a:br>
              <a:rPr lang="en-US" sz="1100" dirty="0">
                <a:solidFill>
                  <a:prstClr val="black"/>
                </a:solidFill>
                <a:latin typeface="Calibri"/>
              </a:rPr>
            </a:br>
            <a:r>
              <a:rPr lang="en-US" sz="1100" dirty="0">
                <a:solidFill>
                  <a:prstClr val="black"/>
                </a:solidFill>
                <a:latin typeface="Calibri"/>
              </a:rPr>
              <a:t>Email: </a:t>
            </a:r>
            <a:r>
              <a:rPr lang="en-US" sz="1100" u="sng" dirty="0">
                <a:solidFill>
                  <a:prstClr val="black"/>
                </a:solidFill>
                <a:latin typeface="Calibri"/>
                <a:hlinkClick r:id="rId3"/>
              </a:rPr>
              <a:t>depaolol@mail.nih.gov</a:t>
            </a:r>
            <a:endParaRPr lang="en-US" sz="11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endParaRPr lang="en-US" sz="1400" u="sng" dirty="0" smtClean="0">
              <a:solidFill>
                <a:prstClr val="black"/>
              </a:solidFill>
              <a:latin typeface="Calibri"/>
              <a:hlinkClick r:id=""/>
            </a:endParaRPr>
          </a:p>
          <a:p>
            <a:pPr marL="285750" indent="-285750" fontAlgn="auto">
              <a:spcBef>
                <a:spcPts val="0"/>
              </a:spcBef>
              <a:spcAft>
                <a:spcPts val="0"/>
              </a:spcAft>
              <a:buFont typeface="Arial" panose="020B0604020202020204" pitchFamily="34" charset="0"/>
              <a:buChar char="•"/>
            </a:pPr>
            <a:r>
              <a:rPr lang="en-US" sz="1400" u="sng" dirty="0" smtClean="0">
                <a:solidFill>
                  <a:prstClr val="black"/>
                </a:solidFill>
                <a:latin typeface="Calibri"/>
                <a:hlinkClick r:id=""/>
              </a:rPr>
              <a:t>Cooperative </a:t>
            </a:r>
            <a:r>
              <a:rPr lang="en-US" sz="1400" u="sng" dirty="0">
                <a:solidFill>
                  <a:prstClr val="black"/>
                </a:solidFill>
                <a:latin typeface="Calibri"/>
                <a:hlinkClick r:id="rId4" tooltip="Cooperative Research Partnerships to Promote Workforce Diversity in the Reproductive Sciences (CPDR) Program"/>
              </a:rPr>
              <a:t>Research Partnerships to Promote Workforce Diversity in the Reproductive Sciences (CPDR) Program</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5" tooltip="Dual Purpose with Dual Benefit: Research in Biomedicine and Agriculture Using Agriculturally Important Domestic Animal Species (An Interagency Partnership)"/>
              </a:rPr>
              <a:t>Dual Purpose with Dual Benefit: Research in Biomedicine and Agriculture Using Agriculturally Important Domestic Animal Species (An Interagency Partnership)</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6" tooltip="National Centers for Translational Research in Reproduction and Infertility (NCTRI)"/>
              </a:rPr>
              <a:t>National Centers for Translational Research in Reproduction and Infertility (NCTRI)</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7" tooltip="Reproductive Medicine Network (RMN)"/>
              </a:rPr>
              <a:t>Reproductive Medicine Network (RMN)</a:t>
            </a:r>
            <a:endParaRPr lang="en-US" sz="1400" dirty="0">
              <a:solidFill>
                <a:prstClr val="black"/>
              </a:solidFill>
              <a:latin typeface="Calibri"/>
            </a:endParaRPr>
          </a:p>
          <a:p>
            <a:pPr algn="ctr" fontAlgn="auto">
              <a:spcBef>
                <a:spcPts val="0"/>
              </a:spcBef>
              <a:spcAft>
                <a:spcPts val="0"/>
              </a:spcAft>
            </a:pPr>
            <a:endParaRPr lang="en-US" sz="1600" b="1" dirty="0" smtClean="0">
              <a:solidFill>
                <a:prstClr val="black"/>
              </a:solidFill>
              <a:latin typeface="Calibri"/>
            </a:endParaRPr>
          </a:p>
          <a:p>
            <a:pPr algn="ctr" fontAlgn="auto">
              <a:spcBef>
                <a:spcPts val="0"/>
              </a:spcBef>
              <a:spcAft>
                <a:spcPts val="0"/>
              </a:spcAft>
            </a:pPr>
            <a:r>
              <a:rPr lang="en-US" sz="1600" b="1" dirty="0" smtClean="0">
                <a:solidFill>
                  <a:prstClr val="black"/>
                </a:solidFill>
                <a:latin typeface="Calibri"/>
              </a:rPr>
              <a:t>CDDB </a:t>
            </a:r>
            <a:r>
              <a:rPr lang="en-US" sz="1600" b="1" dirty="0">
                <a:solidFill>
                  <a:prstClr val="black"/>
                </a:solidFill>
                <a:latin typeface="Calibri"/>
              </a:rPr>
              <a:t>Contraceptive Discovery and Development Branch </a:t>
            </a:r>
          </a:p>
          <a:p>
            <a:pPr algn="r" fontAlgn="auto">
              <a:spcBef>
                <a:spcPts val="0"/>
              </a:spcBef>
              <a:spcAft>
                <a:spcPts val="0"/>
              </a:spcAft>
            </a:pPr>
            <a:r>
              <a:rPr lang="en-US" sz="1100" dirty="0">
                <a:solidFill>
                  <a:prstClr val="black"/>
                </a:solidFill>
                <a:latin typeface="Calibri"/>
              </a:rPr>
              <a:t>Name: </a:t>
            </a:r>
            <a:r>
              <a:rPr lang="en-US" sz="1100" u="sng" dirty="0">
                <a:solidFill>
                  <a:prstClr val="black"/>
                </a:solidFill>
                <a:latin typeface="Calibri"/>
                <a:hlinkClick r:id="rId8"/>
              </a:rPr>
              <a:t>Dr Trent Mackay</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Medical Officer</a:t>
            </a:r>
            <a:br>
              <a:rPr lang="en-US" sz="1100" dirty="0">
                <a:solidFill>
                  <a:prstClr val="black"/>
                </a:solidFill>
                <a:latin typeface="Calibri"/>
              </a:rPr>
            </a:br>
            <a:r>
              <a:rPr lang="en-US" sz="1100" i="1" dirty="0">
                <a:solidFill>
                  <a:prstClr val="black"/>
                </a:solidFill>
                <a:latin typeface="Calibri"/>
              </a:rPr>
              <a:t>Contraceptive Discovery and Development Branch</a:t>
            </a:r>
            <a:r>
              <a:rPr lang="en-US" sz="1100" dirty="0">
                <a:solidFill>
                  <a:prstClr val="black"/>
                </a:solidFill>
                <a:latin typeface="Calibri"/>
              </a:rPr>
              <a:t/>
            </a:r>
            <a:br>
              <a:rPr lang="en-US" sz="1100" dirty="0">
                <a:solidFill>
                  <a:prstClr val="black"/>
                </a:solidFill>
                <a:latin typeface="Calibri"/>
              </a:rPr>
            </a:br>
            <a:r>
              <a:rPr lang="en-US" sz="1100" dirty="0">
                <a:solidFill>
                  <a:prstClr val="black"/>
                </a:solidFill>
                <a:latin typeface="Calibri"/>
              </a:rPr>
              <a:t>Phone: 301-435-6988</a:t>
            </a:r>
            <a:br>
              <a:rPr lang="en-US" sz="1100" dirty="0">
                <a:solidFill>
                  <a:prstClr val="black"/>
                </a:solidFill>
                <a:latin typeface="Calibri"/>
              </a:rPr>
            </a:br>
            <a:r>
              <a:rPr lang="en-US" sz="1100" dirty="0">
                <a:solidFill>
                  <a:prstClr val="black"/>
                </a:solidFill>
                <a:latin typeface="Calibri"/>
              </a:rPr>
              <a:t>Fax: 301-480-1972</a:t>
            </a:r>
            <a:br>
              <a:rPr lang="en-US" sz="1100" dirty="0">
                <a:solidFill>
                  <a:prstClr val="black"/>
                </a:solidFill>
                <a:latin typeface="Calibri"/>
              </a:rPr>
            </a:br>
            <a:r>
              <a:rPr lang="en-US" sz="1100" dirty="0">
                <a:solidFill>
                  <a:prstClr val="black"/>
                </a:solidFill>
                <a:latin typeface="Calibri"/>
              </a:rPr>
              <a:t>Email: </a:t>
            </a:r>
            <a:r>
              <a:rPr lang="en-US" sz="1100" u="sng" dirty="0">
                <a:solidFill>
                  <a:prstClr val="black"/>
                </a:solidFill>
                <a:latin typeface="Calibri"/>
                <a:hlinkClick r:id="rId9"/>
              </a:rPr>
              <a:t>mackayt@mail.nih.gov</a:t>
            </a:r>
            <a:endParaRPr lang="en-US" sz="11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0" tooltip="Biological Testing Facility"/>
              </a:rPr>
              <a:t>Biological Testing Facility</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1" tooltip="Chemical Synthesis Facility"/>
              </a:rPr>
              <a:t>Chemical Synthesis Facility</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2" tooltip="Contraceptive Clinical Trials Network (CCTN)"/>
              </a:rPr>
              <a:t>Contraceptive Clinical Trials Network (CCTN)</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3" tooltip="Contraceptive Development Research Center Program (CDRCP)"/>
              </a:rPr>
              <a:t>Contraceptive Development Research Center Program (CDRCP)</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4" tooltip="Male Contraceptive Development Program (MCDP)"/>
              </a:rPr>
              <a:t>Male Contraceptive Development Program (MCDP)</a:t>
            </a:r>
            <a:endParaRPr lang="en-US" sz="1400" dirty="0">
              <a:solidFill>
                <a:prstClr val="black"/>
              </a:solidFill>
              <a:latin typeface="Calibri"/>
            </a:endParaRPr>
          </a:p>
          <a:p>
            <a:pPr marL="285750" indent="-285750" fontAlgn="auto">
              <a:spcBef>
                <a:spcPts val="0"/>
              </a:spcBef>
              <a:spcAft>
                <a:spcPts val="0"/>
              </a:spcAft>
              <a:buFont typeface="Arial" panose="020B0604020202020204" pitchFamily="34" charset="0"/>
              <a:buChar char="•"/>
            </a:pPr>
            <a:r>
              <a:rPr lang="en-US" sz="1400" u="sng" dirty="0">
                <a:solidFill>
                  <a:prstClr val="black"/>
                </a:solidFill>
                <a:latin typeface="Calibri"/>
                <a:hlinkClick r:id="rId15" tooltip="Medicinal Chemistry Facility (MCF)"/>
              </a:rPr>
              <a:t>Medicinal Chemistry Facility (MCF)</a:t>
            </a:r>
            <a:endParaRPr lang="en-US" sz="1400" dirty="0">
              <a:solidFill>
                <a:prstClr val="black"/>
              </a:solidFill>
              <a:latin typeface="Calibri"/>
            </a:endParaRPr>
          </a:p>
          <a:p>
            <a:pPr fontAlgn="auto">
              <a:spcBef>
                <a:spcPts val="0"/>
              </a:spcBef>
              <a:spcAft>
                <a:spcPts val="0"/>
              </a:spcAft>
            </a:pPr>
            <a:r>
              <a:rPr lang="en-US" dirty="0">
                <a:solidFill>
                  <a:prstClr val="black"/>
                </a:solidFill>
                <a:latin typeface="Calibri"/>
              </a:rPr>
              <a:t> </a:t>
            </a:r>
          </a:p>
        </p:txBody>
      </p:sp>
    </p:spTree>
    <p:extLst>
      <p:ext uri="{BB962C8B-B14F-4D97-AF65-F5344CB8AC3E}">
        <p14:creationId xmlns:p14="http://schemas.microsoft.com/office/powerpoint/2010/main" val="19529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500"/>
                                        <p:tgtEl>
                                          <p:spTgt spid="3">
                                            <p:txEl>
                                              <p:pRg st="9" end="9"/>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0" end="10"/>
                                            </p:txEl>
                                          </p:spTgt>
                                        </p:tgtEl>
                                        <p:attrNameLst>
                                          <p:attrName>style.visibility</p:attrName>
                                        </p:attrNameLst>
                                      </p:cBhvr>
                                      <p:to>
                                        <p:strVal val="visible"/>
                                      </p:to>
                                    </p:set>
                                    <p:animEffect transition="in" filter="fade">
                                      <p:cBhvr>
                                        <p:cTn id="1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title"/>
          </p:nvPr>
        </p:nvSpPr>
        <p:spPr/>
        <p:txBody>
          <a:bodyPr>
            <a:normAutofit fontScale="90000"/>
          </a:bodyPr>
          <a:lstStyle>
            <a:extLst/>
          </a:lstStyle>
          <a:p>
            <a:endParaRPr lang="en-US" dirty="0"/>
          </a:p>
        </p:txBody>
      </p:sp>
      <p:sp>
        <p:nvSpPr>
          <p:cNvPr id="3" name="Text Placeholder 2"/>
          <p:cNvSpPr>
            <a:spLocks noGrp="1"/>
          </p:cNvSpPr>
          <p:nvPr>
            <p:ph type="body" sz="quarter" idx="13"/>
          </p:nvPr>
        </p:nvSpPr>
        <p:spPr>
          <a:xfrm>
            <a:off x="304800" y="381000"/>
            <a:ext cx="8229600" cy="1295400"/>
          </a:xfrm>
        </p:spPr>
        <p:txBody>
          <a:bodyPr>
            <a:noAutofit/>
          </a:bodyPr>
          <a:lstStyle/>
          <a:p>
            <a:r>
              <a:rPr lang="en-US" sz="3600" dirty="0" smtClean="0">
                <a:solidFill>
                  <a:schemeClr val="accent3"/>
                </a:solidFill>
              </a:rPr>
              <a:t>NIH Panel: </a:t>
            </a:r>
            <a:r>
              <a:rPr lang="en-US" sz="3600" dirty="0" smtClean="0"/>
              <a:t>Insights and Strategies for Early and Mid-Career Scholars</a:t>
            </a:r>
            <a:endParaRPr lang="en-US" sz="3600" dirty="0"/>
          </a:p>
        </p:txBody>
      </p:sp>
      <p:sp>
        <p:nvSpPr>
          <p:cNvPr id="4" name="Content Placeholder 3"/>
          <p:cNvSpPr>
            <a:spLocks noGrp="1"/>
          </p:cNvSpPr>
          <p:nvPr>
            <p:ph sz="quarter" idx="15"/>
          </p:nvPr>
        </p:nvSpPr>
        <p:spPr>
          <a:xfrm>
            <a:off x="533400" y="1295400"/>
            <a:ext cx="7543800" cy="5289754"/>
          </a:xfrm>
        </p:spPr>
        <p:txBody>
          <a:bodyPr>
            <a:normAutofit/>
          </a:bodyPr>
          <a:lstStyle/>
          <a:p>
            <a:endParaRPr lang="en-US" sz="2800" dirty="0" smtClean="0"/>
          </a:p>
          <a:p>
            <a:r>
              <a:rPr lang="en-US" sz="2800" b="1" dirty="0" smtClean="0"/>
              <a:t>Leonard Epstein, PhD</a:t>
            </a:r>
          </a:p>
          <a:p>
            <a:r>
              <a:rPr lang="en-US" sz="2000" dirty="0" smtClean="0"/>
              <a:t>Departments of Pediatrics, Community Health &amp; Health Behavior and Preventive Medicine, and Chief of the Division of Behavioral Medicine</a:t>
            </a:r>
            <a:endParaRPr lang="en-US" sz="2800" dirty="0" smtClean="0"/>
          </a:p>
          <a:p>
            <a:r>
              <a:rPr lang="en-US" sz="2800" b="1" dirty="0" smtClean="0"/>
              <a:t>Jo Freudenheim, PhD</a:t>
            </a:r>
          </a:p>
          <a:p>
            <a:r>
              <a:rPr lang="en-US" sz="2000" dirty="0" smtClean="0"/>
              <a:t>UB Epidemiology and Environmental Health, Roswell Park Cancer Institute, &amp; Affiliated Scientist Research Institute on Addictions </a:t>
            </a:r>
            <a:endParaRPr lang="en-US" sz="2000" dirty="0"/>
          </a:p>
          <a:p>
            <a:r>
              <a:rPr lang="en-US" sz="2800" b="1" dirty="0" smtClean="0"/>
              <a:t>Sara Metcalf, PhD</a:t>
            </a:r>
          </a:p>
          <a:p>
            <a:r>
              <a:rPr lang="en-US" sz="2000" dirty="0" smtClean="0"/>
              <a:t>Department of Geography and National Center for Geographic Information and Analysis</a:t>
            </a:r>
          </a:p>
          <a:p>
            <a:r>
              <a:rPr lang="en-US" sz="2800" b="1" dirty="0"/>
              <a:t>Sriram Neelamegham, PhD</a:t>
            </a:r>
          </a:p>
          <a:p>
            <a:r>
              <a:rPr lang="en-US" sz="2000" dirty="0" smtClean="0"/>
              <a:t>Chemical and Biological Engineering and Biomedical Engineering</a:t>
            </a:r>
          </a:p>
        </p:txBody>
      </p:sp>
    </p:spTree>
    <p:extLst>
      <p:ext uri="{BB962C8B-B14F-4D97-AF65-F5344CB8AC3E}">
        <p14:creationId xmlns:p14="http://schemas.microsoft.com/office/powerpoint/2010/main" val="40479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0070C0"/>
                </a:solidFill>
              </a:rPr>
              <a:t>Sriram</a:t>
            </a:r>
            <a:r>
              <a:rPr lang="en-US" dirty="0" smtClean="0">
                <a:solidFill>
                  <a:srgbClr val="0070C0"/>
                </a:solidFill>
              </a:rPr>
              <a:t> </a:t>
            </a:r>
            <a:r>
              <a:rPr lang="en-US" dirty="0" err="1" smtClean="0">
                <a:solidFill>
                  <a:srgbClr val="0070C0"/>
                </a:solidFill>
              </a:rPr>
              <a:t>Neelamegham</a:t>
            </a:r>
            <a:endParaRPr lang="en-US" dirty="0">
              <a:solidFill>
                <a:srgbClr val="0070C0"/>
              </a:solidFill>
            </a:endParaRPr>
          </a:p>
        </p:txBody>
      </p:sp>
      <p:sp>
        <p:nvSpPr>
          <p:cNvPr id="3" name="Content Placeholder 2"/>
          <p:cNvSpPr>
            <a:spLocks noGrp="1"/>
          </p:cNvSpPr>
          <p:nvPr>
            <p:ph idx="1"/>
          </p:nvPr>
        </p:nvSpPr>
        <p:spPr/>
        <p:txBody>
          <a:bodyPr>
            <a:normAutofit fontScale="85000" lnSpcReduction="10000"/>
          </a:bodyPr>
          <a:lstStyle/>
          <a:p>
            <a:pPr>
              <a:buClr>
                <a:srgbClr val="C00000"/>
              </a:buClr>
            </a:pPr>
            <a:r>
              <a:rPr lang="en-US" dirty="0" smtClean="0"/>
              <a:t>Professor, Chemical &amp; Biological Engineering, Biomedical Engineering</a:t>
            </a:r>
          </a:p>
          <a:p>
            <a:pPr>
              <a:buClr>
                <a:srgbClr val="C00000"/>
              </a:buClr>
            </a:pPr>
            <a:r>
              <a:rPr lang="en-US" dirty="0" smtClean="0"/>
              <a:t>Research interest (Basic Science): Inflammation, thrombosis, systems biology, </a:t>
            </a:r>
            <a:r>
              <a:rPr lang="en-US" dirty="0" err="1" smtClean="0"/>
              <a:t>glycosciences</a:t>
            </a:r>
            <a:r>
              <a:rPr lang="en-US" dirty="0" smtClean="0"/>
              <a:t>, biophysics</a:t>
            </a:r>
          </a:p>
          <a:p>
            <a:pPr>
              <a:buClr>
                <a:srgbClr val="C00000"/>
              </a:buClr>
            </a:pPr>
            <a:r>
              <a:rPr lang="en-US" dirty="0" smtClean="0"/>
              <a:t>UB faculty since 1997. </a:t>
            </a:r>
          </a:p>
          <a:p>
            <a:pPr>
              <a:buClr>
                <a:srgbClr val="C00000"/>
              </a:buClr>
            </a:pPr>
            <a:r>
              <a:rPr lang="en-US" dirty="0" smtClean="0"/>
              <a:t>NIH funded from 2000 (R01, K02, P01)</a:t>
            </a:r>
          </a:p>
          <a:p>
            <a:pPr>
              <a:buClr>
                <a:srgbClr val="C00000"/>
              </a:buClr>
            </a:pPr>
            <a:r>
              <a:rPr lang="en-US" dirty="0" smtClean="0"/>
              <a:t>Regular member of Hypertension and Microcirculation</a:t>
            </a:r>
          </a:p>
          <a:p>
            <a:pPr>
              <a:buClr>
                <a:srgbClr val="C00000"/>
              </a:buClr>
            </a:pPr>
            <a:r>
              <a:rPr lang="en-US" dirty="0" smtClean="0"/>
              <a:t>Other NIH study sections related to Bioengineering Research Partnership, NHLBI Systems Biology, </a:t>
            </a:r>
            <a:r>
              <a:rPr lang="en-US" dirty="0" err="1" smtClean="0"/>
              <a:t>Glycosciences</a:t>
            </a:r>
            <a:r>
              <a:rPr lang="en-US" dirty="0" smtClean="0"/>
              <a:t>, Thrombosis and Hemostasis …</a:t>
            </a:r>
          </a:p>
        </p:txBody>
      </p:sp>
    </p:spTree>
    <p:extLst>
      <p:ext uri="{BB962C8B-B14F-4D97-AF65-F5344CB8AC3E}">
        <p14:creationId xmlns:p14="http://schemas.microsoft.com/office/powerpoint/2010/main" val="1972745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normAutofit fontScale="90000"/>
          </a:bodyPr>
          <a:lstStyle/>
          <a:p>
            <a:pPr algn="r"/>
            <a:r>
              <a:rPr lang="en-US" altLang="en-US" b="1" dirty="0"/>
              <a:t>Total NIH </a:t>
            </a:r>
            <a:r>
              <a:rPr lang="en-US" altLang="en-US" b="1" dirty="0" smtClean="0"/>
              <a:t>Budget Authority</a:t>
            </a:r>
            <a:r>
              <a:rPr lang="en-US" altLang="en-US" b="1" dirty="0"/>
              <a:t>
 FY 2015 </a:t>
            </a:r>
            <a:r>
              <a:rPr lang="en-US" altLang="en-US" b="1" dirty="0" smtClean="0"/>
              <a:t>Enacted</a:t>
            </a: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25</a:t>
            </a:fld>
            <a:endParaRPr lang="en-US" dirty="0">
              <a:solidFill>
                <a:prstClr val="black"/>
              </a:solidFill>
            </a:endParaRPr>
          </a:p>
        </p:txBody>
      </p:sp>
      <p:pic>
        <p:nvPicPr>
          <p:cNvPr id="4" name="Picture 19" descr="Total NIH budget authority: FY 2015 enac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990600"/>
            <a:ext cx="8839198" cy="499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Legend for Total NIH budget authority: FY 2015 ena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04" y="5981699"/>
            <a:ext cx="8046196" cy="34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86400" y="3613666"/>
            <a:ext cx="1441420" cy="369332"/>
          </a:xfrm>
          <a:prstGeom prst="rect">
            <a:avLst/>
          </a:prstGeom>
        </p:spPr>
        <p:txBody>
          <a:bodyPr wrap="none">
            <a:spAutoFit/>
          </a:bodyPr>
          <a:lstStyle/>
          <a:p>
            <a:r>
              <a:rPr lang="en-US" dirty="0">
                <a:solidFill>
                  <a:prstClr val="white"/>
                </a:solidFill>
                <a:cs typeface="Arial" pitchFamily="34" charset="0"/>
              </a:rPr>
              <a:t>RPG</a:t>
            </a:r>
            <a:r>
              <a:rPr lang="ja-JP" altLang="en-US" dirty="0">
                <a:solidFill>
                  <a:prstClr val="white"/>
                </a:solidFill>
                <a:cs typeface="Arial" pitchFamily="34" charset="0"/>
              </a:rPr>
              <a:t>’</a:t>
            </a:r>
            <a:r>
              <a:rPr lang="en-US" altLang="ja-JP" dirty="0" smtClean="0">
                <a:solidFill>
                  <a:prstClr val="white"/>
                </a:solidFill>
                <a:cs typeface="Arial" pitchFamily="34" charset="0"/>
              </a:rPr>
              <a:t>s 55%</a:t>
            </a:r>
            <a:endParaRPr lang="en-US" dirty="0">
              <a:solidFill>
                <a:prstClr val="white"/>
              </a:solidFill>
              <a:cs typeface="Arial" pitchFamily="34" charset="0"/>
            </a:endParaRPr>
          </a:p>
        </p:txBody>
      </p:sp>
      <p:sp>
        <p:nvSpPr>
          <p:cNvPr id="7" name="Rectangle 6"/>
          <p:cNvSpPr/>
          <p:nvPr/>
        </p:nvSpPr>
        <p:spPr>
          <a:xfrm>
            <a:off x="3394914" y="4684187"/>
            <a:ext cx="960519" cy="584775"/>
          </a:xfrm>
          <a:prstGeom prst="rect">
            <a:avLst/>
          </a:prstGeom>
        </p:spPr>
        <p:txBody>
          <a:bodyPr wrap="none">
            <a:spAutoFit/>
          </a:bodyPr>
          <a:lstStyle/>
          <a:p>
            <a:r>
              <a:rPr lang="en-US" sz="1600" dirty="0" smtClean="0">
                <a:solidFill>
                  <a:srgbClr val="00359E"/>
                </a:solidFill>
                <a:cs typeface="Arial" pitchFamily="34" charset="0"/>
              </a:rPr>
              <a:t>Centers </a:t>
            </a:r>
          </a:p>
          <a:p>
            <a:r>
              <a:rPr lang="en-US" sz="1600" dirty="0" smtClean="0">
                <a:solidFill>
                  <a:srgbClr val="00359E"/>
                </a:solidFill>
                <a:cs typeface="Arial" pitchFamily="34" charset="0"/>
              </a:rPr>
              <a:t>9%</a:t>
            </a:r>
            <a:endParaRPr lang="en-US" sz="1600" dirty="0">
              <a:solidFill>
                <a:srgbClr val="00359E"/>
              </a:solidFill>
              <a:cs typeface="Arial" pitchFamily="34" charset="0"/>
            </a:endParaRPr>
          </a:p>
        </p:txBody>
      </p:sp>
      <p:sp>
        <p:nvSpPr>
          <p:cNvPr id="8" name="Rectangle 7"/>
          <p:cNvSpPr/>
          <p:nvPr/>
        </p:nvSpPr>
        <p:spPr>
          <a:xfrm>
            <a:off x="2895600" y="4160967"/>
            <a:ext cx="1149674" cy="523220"/>
          </a:xfrm>
          <a:prstGeom prst="rect">
            <a:avLst/>
          </a:prstGeom>
        </p:spPr>
        <p:txBody>
          <a:bodyPr wrap="none">
            <a:spAutoFit/>
          </a:bodyPr>
          <a:lstStyle/>
          <a:p>
            <a:r>
              <a:rPr lang="en-US" sz="1400" dirty="0">
                <a:solidFill>
                  <a:prstClr val="black"/>
                </a:solidFill>
                <a:cs typeface="Arial" pitchFamily="34" charset="0"/>
              </a:rPr>
              <a:t>Other (K</a:t>
            </a:r>
            <a:r>
              <a:rPr lang="ja-JP" altLang="en-US" sz="1400" dirty="0">
                <a:solidFill>
                  <a:prstClr val="black"/>
                </a:solidFill>
                <a:cs typeface="Arial" pitchFamily="34" charset="0"/>
              </a:rPr>
              <a:t>’</a:t>
            </a:r>
            <a:r>
              <a:rPr lang="en-US" altLang="ja-JP" sz="1400" dirty="0">
                <a:solidFill>
                  <a:prstClr val="black"/>
                </a:solidFill>
                <a:cs typeface="Arial" pitchFamily="34" charset="0"/>
              </a:rPr>
              <a:t>s</a:t>
            </a:r>
            <a:r>
              <a:rPr lang="en-US" altLang="ja-JP" sz="1400" dirty="0" smtClean="0">
                <a:solidFill>
                  <a:prstClr val="black"/>
                </a:solidFill>
                <a:cs typeface="Arial" pitchFamily="34" charset="0"/>
              </a:rPr>
              <a:t>) </a:t>
            </a:r>
          </a:p>
          <a:p>
            <a:r>
              <a:rPr lang="en-US" altLang="ja-JP" sz="1400" dirty="0" smtClean="0">
                <a:solidFill>
                  <a:prstClr val="black"/>
                </a:solidFill>
                <a:cs typeface="Arial" pitchFamily="34" charset="0"/>
              </a:rPr>
              <a:t>6%</a:t>
            </a:r>
            <a:endParaRPr lang="en-US" sz="1400" dirty="0">
              <a:solidFill>
                <a:prstClr val="black"/>
              </a:solidFill>
              <a:cs typeface="Arial" pitchFamily="34" charset="0"/>
            </a:endParaRPr>
          </a:p>
        </p:txBody>
      </p:sp>
      <p:sp>
        <p:nvSpPr>
          <p:cNvPr id="9" name="Rectangle 8"/>
          <p:cNvSpPr/>
          <p:nvPr/>
        </p:nvSpPr>
        <p:spPr>
          <a:xfrm>
            <a:off x="381000" y="4114800"/>
            <a:ext cx="1133387" cy="307777"/>
          </a:xfrm>
          <a:prstGeom prst="rect">
            <a:avLst/>
          </a:prstGeom>
        </p:spPr>
        <p:txBody>
          <a:bodyPr wrap="none">
            <a:spAutoFit/>
          </a:bodyPr>
          <a:lstStyle/>
          <a:p>
            <a:r>
              <a:rPr lang="en-US" sz="1400" dirty="0" smtClean="0">
                <a:solidFill>
                  <a:prstClr val="black"/>
                </a:solidFill>
                <a:cs typeface="Arial" pitchFamily="34" charset="0"/>
              </a:rPr>
              <a:t>Training 3%</a:t>
            </a:r>
            <a:endParaRPr lang="en-US" sz="1400" dirty="0">
              <a:solidFill>
                <a:prstClr val="black"/>
              </a:solidFill>
              <a:cs typeface="Arial" pitchFamily="34" charset="0"/>
            </a:endParaRPr>
          </a:p>
        </p:txBody>
      </p:sp>
      <p:sp>
        <p:nvSpPr>
          <p:cNvPr id="10" name="Rectangle 9"/>
          <p:cNvSpPr/>
          <p:nvPr/>
        </p:nvSpPr>
        <p:spPr>
          <a:xfrm>
            <a:off x="2577071" y="3352056"/>
            <a:ext cx="1569170" cy="553998"/>
          </a:xfrm>
          <a:prstGeom prst="rect">
            <a:avLst/>
          </a:prstGeom>
        </p:spPr>
        <p:txBody>
          <a:bodyPr wrap="square">
            <a:spAutoFit/>
          </a:bodyPr>
          <a:lstStyle/>
          <a:p>
            <a:r>
              <a:rPr lang="en-US" sz="1600" dirty="0">
                <a:solidFill>
                  <a:srgbClr val="00359E"/>
                </a:solidFill>
                <a:cs typeface="Arial" pitchFamily="34" charset="0"/>
              </a:rPr>
              <a:t>R&amp;D </a:t>
            </a:r>
            <a:r>
              <a:rPr lang="en-US" sz="1600" dirty="0" smtClean="0">
                <a:solidFill>
                  <a:srgbClr val="00359E"/>
                </a:solidFill>
                <a:cs typeface="Arial" pitchFamily="34" charset="0"/>
              </a:rPr>
              <a:t>Contracts </a:t>
            </a:r>
            <a:r>
              <a:rPr lang="en-US" sz="1400" dirty="0" smtClean="0">
                <a:solidFill>
                  <a:srgbClr val="00359E"/>
                </a:solidFill>
                <a:cs typeface="Arial" pitchFamily="34" charset="0"/>
              </a:rPr>
              <a:t>10%</a:t>
            </a:r>
            <a:endParaRPr lang="en-US" sz="1400" dirty="0">
              <a:solidFill>
                <a:srgbClr val="00359E"/>
              </a:solidFill>
              <a:cs typeface="Arial" pitchFamily="34" charset="0"/>
            </a:endParaRPr>
          </a:p>
        </p:txBody>
      </p:sp>
      <p:sp>
        <p:nvSpPr>
          <p:cNvPr id="11" name="Rectangle 10"/>
          <p:cNvSpPr/>
          <p:nvPr/>
        </p:nvSpPr>
        <p:spPr>
          <a:xfrm>
            <a:off x="3153823" y="2362200"/>
            <a:ext cx="1167307" cy="584775"/>
          </a:xfrm>
          <a:prstGeom prst="rect">
            <a:avLst/>
          </a:prstGeom>
        </p:spPr>
        <p:txBody>
          <a:bodyPr wrap="none">
            <a:spAutoFit/>
          </a:bodyPr>
          <a:lstStyle/>
          <a:p>
            <a:r>
              <a:rPr lang="en-US" sz="1600" dirty="0" smtClean="0">
                <a:solidFill>
                  <a:prstClr val="black"/>
                </a:solidFill>
                <a:cs typeface="Arial" pitchFamily="34" charset="0"/>
              </a:rPr>
              <a:t>Intramural </a:t>
            </a:r>
          </a:p>
          <a:p>
            <a:r>
              <a:rPr lang="en-US" sz="1600" dirty="0" smtClean="0">
                <a:solidFill>
                  <a:prstClr val="black"/>
                </a:solidFill>
                <a:cs typeface="Arial" pitchFamily="34" charset="0"/>
              </a:rPr>
              <a:t>12%</a:t>
            </a:r>
            <a:endParaRPr lang="en-US" sz="1600" dirty="0">
              <a:solidFill>
                <a:prstClr val="black"/>
              </a:solidFill>
              <a:cs typeface="Arial" pitchFamily="34" charset="0"/>
            </a:endParaRPr>
          </a:p>
        </p:txBody>
      </p:sp>
      <p:sp>
        <p:nvSpPr>
          <p:cNvPr id="12" name="Rectangle 11"/>
          <p:cNvSpPr/>
          <p:nvPr/>
        </p:nvSpPr>
        <p:spPr>
          <a:xfrm>
            <a:off x="4183912" y="1981200"/>
            <a:ext cx="776175" cy="553998"/>
          </a:xfrm>
          <a:prstGeom prst="rect">
            <a:avLst/>
          </a:prstGeom>
        </p:spPr>
        <p:txBody>
          <a:bodyPr wrap="none">
            <a:spAutoFit/>
          </a:bodyPr>
          <a:lstStyle/>
          <a:p>
            <a:r>
              <a:rPr lang="en-US" sz="1600" dirty="0" smtClean="0">
                <a:solidFill>
                  <a:prstClr val="black"/>
                </a:solidFill>
                <a:cs typeface="Arial" pitchFamily="34" charset="0"/>
              </a:rPr>
              <a:t>RM&amp;S</a:t>
            </a:r>
          </a:p>
          <a:p>
            <a:r>
              <a:rPr lang="en-US" sz="1400" dirty="0" smtClean="0">
                <a:solidFill>
                  <a:prstClr val="black"/>
                </a:solidFill>
                <a:cs typeface="Arial" pitchFamily="34" charset="0"/>
              </a:rPr>
              <a:t> 5%</a:t>
            </a:r>
            <a:endParaRPr lang="en-US" sz="1400" dirty="0">
              <a:solidFill>
                <a:prstClr val="black"/>
              </a:solidFill>
              <a:cs typeface="Arial" pitchFamily="34" charset="0"/>
            </a:endParaRPr>
          </a:p>
        </p:txBody>
      </p:sp>
      <p:sp>
        <p:nvSpPr>
          <p:cNvPr id="13" name="Rectangle 12"/>
          <p:cNvSpPr/>
          <p:nvPr/>
        </p:nvSpPr>
        <p:spPr>
          <a:xfrm>
            <a:off x="3559222" y="1371600"/>
            <a:ext cx="631904" cy="307777"/>
          </a:xfrm>
          <a:prstGeom prst="rect">
            <a:avLst/>
          </a:prstGeom>
        </p:spPr>
        <p:txBody>
          <a:bodyPr wrap="none">
            <a:spAutoFit/>
          </a:bodyPr>
          <a:lstStyle/>
          <a:p>
            <a:r>
              <a:rPr lang="en-US" sz="1400" dirty="0">
                <a:solidFill>
                  <a:prstClr val="black"/>
                </a:solidFill>
                <a:cs typeface="Arial" pitchFamily="34" charset="0"/>
              </a:rPr>
              <a:t>Other</a:t>
            </a:r>
          </a:p>
        </p:txBody>
      </p:sp>
    </p:spTree>
    <p:extLst>
      <p:ext uri="{BB962C8B-B14F-4D97-AF65-F5344CB8AC3E}">
        <p14:creationId xmlns:p14="http://schemas.microsoft.com/office/powerpoint/2010/main" val="135530387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7601" y="1524000"/>
            <a:ext cx="4908460" cy="1169551"/>
          </a:xfrm>
          <a:prstGeom prst="rect">
            <a:avLst/>
          </a:prstGeom>
          <a:noFill/>
        </p:spPr>
        <p:txBody>
          <a:bodyPr wrap="none" rtlCol="0">
            <a:spAutoFit/>
          </a:bodyPr>
          <a:lstStyle/>
          <a:p>
            <a:pPr algn="ctr" fontAlgn="auto">
              <a:spcBef>
                <a:spcPts val="0"/>
              </a:spcBef>
              <a:spcAft>
                <a:spcPts val="0"/>
              </a:spcAft>
            </a:pPr>
            <a:r>
              <a:rPr lang="en-US" sz="4000" dirty="0" smtClean="0">
                <a:solidFill>
                  <a:srgbClr val="C00000"/>
                </a:solidFill>
                <a:latin typeface="Calibri"/>
              </a:rPr>
              <a:t>Approach </a:t>
            </a:r>
            <a:r>
              <a:rPr lang="en-US" sz="3000" dirty="0" smtClean="0">
                <a:solidFill>
                  <a:prstClr val="black"/>
                </a:solidFill>
                <a:latin typeface="Calibri"/>
              </a:rPr>
              <a:t>and </a:t>
            </a:r>
            <a:r>
              <a:rPr lang="en-US" sz="3000" dirty="0" smtClean="0">
                <a:solidFill>
                  <a:srgbClr val="00B0F0"/>
                </a:solidFill>
                <a:latin typeface="Calibri"/>
              </a:rPr>
              <a:t>Significance </a:t>
            </a:r>
          </a:p>
          <a:p>
            <a:pPr algn="ctr" fontAlgn="auto">
              <a:spcBef>
                <a:spcPts val="0"/>
              </a:spcBef>
              <a:spcAft>
                <a:spcPts val="0"/>
              </a:spcAft>
            </a:pPr>
            <a:r>
              <a:rPr lang="en-US" sz="3000" b="1" i="1" dirty="0" smtClean="0">
                <a:solidFill>
                  <a:srgbClr val="7030A0"/>
                </a:solidFill>
                <a:latin typeface="Calibri"/>
              </a:rPr>
              <a:t>(BEFORE)</a:t>
            </a:r>
            <a:endParaRPr lang="en-US" sz="3000" b="1" i="1" dirty="0">
              <a:solidFill>
                <a:srgbClr val="7030A0"/>
              </a:solidFill>
              <a:latin typeface="Calibri"/>
            </a:endParaRPr>
          </a:p>
        </p:txBody>
      </p:sp>
      <p:sp>
        <p:nvSpPr>
          <p:cNvPr id="5" name="TextBox 4"/>
          <p:cNvSpPr txBox="1"/>
          <p:nvPr/>
        </p:nvSpPr>
        <p:spPr>
          <a:xfrm>
            <a:off x="2678914" y="978877"/>
            <a:ext cx="3749296" cy="707886"/>
          </a:xfrm>
          <a:prstGeom prst="rect">
            <a:avLst/>
          </a:prstGeom>
          <a:noFill/>
        </p:spPr>
        <p:txBody>
          <a:bodyPr wrap="none" rtlCol="0">
            <a:spAutoFit/>
          </a:bodyPr>
          <a:lstStyle/>
          <a:p>
            <a:pPr algn="ctr" fontAlgn="auto">
              <a:spcBef>
                <a:spcPts val="0"/>
              </a:spcBef>
              <a:spcAft>
                <a:spcPts val="0"/>
              </a:spcAft>
            </a:pPr>
            <a:r>
              <a:rPr lang="en-US" sz="2000" i="1" dirty="0" err="1" smtClean="0">
                <a:solidFill>
                  <a:srgbClr val="C00000"/>
                </a:solidFill>
                <a:latin typeface="Calibri"/>
              </a:rPr>
              <a:t>Biosketch</a:t>
            </a:r>
            <a:r>
              <a:rPr lang="en-US" sz="2000" i="1" dirty="0" smtClean="0">
                <a:solidFill>
                  <a:srgbClr val="00B050"/>
                </a:solidFill>
                <a:latin typeface="Calibri"/>
              </a:rPr>
              <a:t>: Long; </a:t>
            </a:r>
            <a:r>
              <a:rPr lang="en-US" sz="2000" i="1" dirty="0" smtClean="0">
                <a:solidFill>
                  <a:srgbClr val="C00000"/>
                </a:solidFill>
                <a:latin typeface="Calibri"/>
              </a:rPr>
              <a:t>Length: </a:t>
            </a:r>
            <a:r>
              <a:rPr lang="en-US" sz="2000" dirty="0" smtClean="0">
                <a:solidFill>
                  <a:srgbClr val="00B050"/>
                </a:solidFill>
                <a:latin typeface="Calibri"/>
              </a:rPr>
              <a:t>25 pages;</a:t>
            </a:r>
          </a:p>
          <a:p>
            <a:pPr algn="ctr" fontAlgn="auto">
              <a:spcBef>
                <a:spcPts val="0"/>
              </a:spcBef>
              <a:spcAft>
                <a:spcPts val="0"/>
              </a:spcAft>
            </a:pPr>
            <a:r>
              <a:rPr lang="en-US" sz="2000" i="1" dirty="0" smtClean="0">
                <a:solidFill>
                  <a:srgbClr val="C00000"/>
                </a:solidFill>
                <a:latin typeface="Calibri"/>
              </a:rPr>
              <a:t>Score scale</a:t>
            </a:r>
            <a:r>
              <a:rPr lang="en-US" sz="2000" dirty="0" smtClean="0">
                <a:solidFill>
                  <a:srgbClr val="00B050"/>
                </a:solidFill>
                <a:latin typeface="Calibri"/>
              </a:rPr>
              <a:t>:</a:t>
            </a:r>
            <a:r>
              <a:rPr lang="en-US" sz="2000" i="1" dirty="0" smtClean="0">
                <a:solidFill>
                  <a:srgbClr val="C00000"/>
                </a:solidFill>
                <a:latin typeface="Calibri"/>
              </a:rPr>
              <a:t> </a:t>
            </a:r>
            <a:r>
              <a:rPr lang="en-US" sz="2000" dirty="0" smtClean="0">
                <a:solidFill>
                  <a:srgbClr val="00B050"/>
                </a:solidFill>
                <a:latin typeface="Calibri"/>
              </a:rPr>
              <a:t>100-500 range</a:t>
            </a:r>
            <a:endParaRPr lang="en-US" sz="2000" i="1" dirty="0">
              <a:solidFill>
                <a:srgbClr val="00B050"/>
              </a:solidFill>
              <a:latin typeface="Calibri"/>
            </a:endParaRPr>
          </a:p>
        </p:txBody>
      </p:sp>
      <p:sp>
        <p:nvSpPr>
          <p:cNvPr id="8" name="Title 1"/>
          <p:cNvSpPr txBox="1">
            <a:spLocks/>
          </p:cNvSpPr>
          <p:nvPr/>
        </p:nvSpPr>
        <p:spPr>
          <a:xfrm>
            <a:off x="106537" y="109144"/>
            <a:ext cx="8991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dirty="0" smtClean="0">
                <a:solidFill>
                  <a:prstClr val="black"/>
                </a:solidFill>
              </a:rPr>
              <a:t>Observations about the RO1 review process</a:t>
            </a:r>
            <a:endParaRPr lang="en-US" sz="3600" dirty="0">
              <a:solidFill>
                <a:prstClr val="black"/>
              </a:solidFill>
            </a:endParaRPr>
          </a:p>
        </p:txBody>
      </p:sp>
      <p:sp>
        <p:nvSpPr>
          <p:cNvPr id="9" name="TextBox 8"/>
          <p:cNvSpPr txBox="1"/>
          <p:nvPr/>
        </p:nvSpPr>
        <p:spPr>
          <a:xfrm>
            <a:off x="732692" y="5437647"/>
            <a:ext cx="8071569" cy="1015663"/>
          </a:xfrm>
          <a:prstGeom prst="rect">
            <a:avLst/>
          </a:prstGeom>
          <a:noFill/>
        </p:spPr>
        <p:txBody>
          <a:bodyPr wrap="none" rtlCol="0">
            <a:spAutoFit/>
          </a:bodyPr>
          <a:lstStyle/>
          <a:p>
            <a:pPr marL="457200" indent="-457200" fontAlgn="auto">
              <a:spcBef>
                <a:spcPts val="0"/>
              </a:spcBef>
              <a:spcAft>
                <a:spcPts val="0"/>
              </a:spcAft>
              <a:buFont typeface="Arial" charset="0"/>
              <a:buChar char="•"/>
            </a:pPr>
            <a:r>
              <a:rPr lang="en-US" sz="3000" dirty="0" smtClean="0">
                <a:solidFill>
                  <a:prstClr val="black"/>
                </a:solidFill>
                <a:latin typeface="Calibri"/>
              </a:rPr>
              <a:t>Less focus on young investigator independence.</a:t>
            </a:r>
          </a:p>
          <a:p>
            <a:pPr marL="457200" indent="-457200" fontAlgn="auto">
              <a:spcBef>
                <a:spcPts val="0"/>
              </a:spcBef>
              <a:spcAft>
                <a:spcPts val="0"/>
              </a:spcAft>
              <a:buFont typeface="Arial" charset="0"/>
              <a:buChar char="•"/>
            </a:pPr>
            <a:r>
              <a:rPr lang="en-US" sz="3000" dirty="0" smtClean="0">
                <a:solidFill>
                  <a:prstClr val="black"/>
                </a:solidFill>
                <a:latin typeface="Calibri"/>
              </a:rPr>
              <a:t>More focus on team effort.</a:t>
            </a:r>
            <a:endParaRPr lang="en-US" sz="3000" dirty="0">
              <a:solidFill>
                <a:prstClr val="black"/>
              </a:solidFill>
              <a:latin typeface="Calibri"/>
            </a:endParaRPr>
          </a:p>
        </p:txBody>
      </p:sp>
      <p:grpSp>
        <p:nvGrpSpPr>
          <p:cNvPr id="16" name="Group 15"/>
          <p:cNvGrpSpPr/>
          <p:nvPr/>
        </p:nvGrpSpPr>
        <p:grpSpPr>
          <a:xfrm>
            <a:off x="4699901" y="2514600"/>
            <a:ext cx="4291700" cy="2923048"/>
            <a:chOff x="4699901" y="2514600"/>
            <a:chExt cx="4291700" cy="2923048"/>
          </a:xfrm>
        </p:grpSpPr>
        <p:sp>
          <p:nvSpPr>
            <p:cNvPr id="6" name="TextBox 5"/>
            <p:cNvSpPr txBox="1"/>
            <p:nvPr/>
          </p:nvSpPr>
          <p:spPr>
            <a:xfrm>
              <a:off x="4953001" y="4729762"/>
              <a:ext cx="4038600" cy="707886"/>
            </a:xfrm>
            <a:prstGeom prst="rect">
              <a:avLst/>
            </a:prstGeom>
            <a:noFill/>
          </p:spPr>
          <p:txBody>
            <a:bodyPr wrap="square" rtlCol="0">
              <a:spAutoFit/>
            </a:bodyPr>
            <a:lstStyle/>
            <a:p>
              <a:pPr algn="ctr" fontAlgn="auto">
                <a:spcBef>
                  <a:spcPts val="0"/>
                </a:spcBef>
                <a:spcAft>
                  <a:spcPts val="0"/>
                </a:spcAft>
              </a:pPr>
              <a:r>
                <a:rPr lang="en-US" sz="2000" i="1" dirty="0" err="1" smtClean="0">
                  <a:solidFill>
                    <a:srgbClr val="C00000"/>
                  </a:solidFill>
                  <a:latin typeface="Calibri"/>
                </a:rPr>
                <a:t>Biosketch</a:t>
              </a:r>
              <a:r>
                <a:rPr lang="en-US" sz="2000" i="1" dirty="0" smtClean="0">
                  <a:solidFill>
                    <a:srgbClr val="00B050"/>
                  </a:solidFill>
                  <a:latin typeface="Calibri"/>
                </a:rPr>
                <a:t>: Only 15 publications; </a:t>
              </a:r>
              <a:r>
                <a:rPr lang="en-US" sz="2000" i="1" dirty="0" smtClean="0">
                  <a:solidFill>
                    <a:srgbClr val="C00000"/>
                  </a:solidFill>
                  <a:latin typeface="Calibri"/>
                </a:rPr>
                <a:t>Length: </a:t>
              </a:r>
              <a:r>
                <a:rPr lang="en-US" sz="2000" i="1" dirty="0" smtClean="0">
                  <a:solidFill>
                    <a:srgbClr val="00B050"/>
                  </a:solidFill>
                  <a:latin typeface="Calibri"/>
                </a:rPr>
                <a:t>12</a:t>
              </a:r>
              <a:r>
                <a:rPr lang="en-US" sz="2000" dirty="0" smtClean="0">
                  <a:solidFill>
                    <a:srgbClr val="00B050"/>
                  </a:solidFill>
                  <a:latin typeface="Calibri"/>
                </a:rPr>
                <a:t> pages;</a:t>
              </a:r>
              <a:r>
                <a:rPr lang="en-US" sz="2000" i="1" dirty="0" smtClean="0">
                  <a:solidFill>
                    <a:srgbClr val="00B050"/>
                  </a:solidFill>
                  <a:latin typeface="Calibri"/>
                </a:rPr>
                <a:t> </a:t>
              </a:r>
              <a:r>
                <a:rPr lang="en-US" sz="2000" i="1" dirty="0" smtClean="0">
                  <a:solidFill>
                    <a:srgbClr val="C00000"/>
                  </a:solidFill>
                  <a:latin typeface="Calibri"/>
                </a:rPr>
                <a:t>Score scale</a:t>
              </a:r>
              <a:r>
                <a:rPr lang="en-US" sz="2000" dirty="0" smtClean="0">
                  <a:solidFill>
                    <a:srgbClr val="C00000"/>
                  </a:solidFill>
                  <a:latin typeface="Calibri"/>
                </a:rPr>
                <a:t>:</a:t>
              </a:r>
              <a:r>
                <a:rPr lang="en-US" sz="2000" i="1" dirty="0" smtClean="0">
                  <a:solidFill>
                    <a:srgbClr val="C00000"/>
                  </a:solidFill>
                  <a:latin typeface="Calibri"/>
                </a:rPr>
                <a:t> </a:t>
              </a:r>
              <a:r>
                <a:rPr lang="en-US" sz="2000" i="1" dirty="0" smtClean="0">
                  <a:solidFill>
                    <a:srgbClr val="00B050"/>
                  </a:solidFill>
                  <a:latin typeface="Calibri"/>
                </a:rPr>
                <a:t>1-9</a:t>
              </a:r>
              <a:endParaRPr lang="en-US" sz="2000" i="1" dirty="0">
                <a:solidFill>
                  <a:srgbClr val="00B050"/>
                </a:solidFill>
                <a:latin typeface="Calibri"/>
              </a:endParaRPr>
            </a:p>
          </p:txBody>
        </p:sp>
        <p:grpSp>
          <p:nvGrpSpPr>
            <p:cNvPr id="14" name="Group 13"/>
            <p:cNvGrpSpPr/>
            <p:nvPr/>
          </p:nvGrpSpPr>
          <p:grpSpPr>
            <a:xfrm>
              <a:off x="4699901" y="2514600"/>
              <a:ext cx="3539488" cy="2215163"/>
              <a:chOff x="4699901" y="2514600"/>
              <a:chExt cx="3539488" cy="2215163"/>
            </a:xfrm>
          </p:grpSpPr>
          <p:sp>
            <p:nvSpPr>
              <p:cNvPr id="3" name="TextBox 2"/>
              <p:cNvSpPr txBox="1"/>
              <p:nvPr/>
            </p:nvSpPr>
            <p:spPr>
              <a:xfrm>
                <a:off x="5486135" y="3560212"/>
                <a:ext cx="2753254" cy="1169551"/>
              </a:xfrm>
              <a:prstGeom prst="rect">
                <a:avLst/>
              </a:prstGeom>
              <a:noFill/>
            </p:spPr>
            <p:txBody>
              <a:bodyPr wrap="none" rtlCol="0">
                <a:spAutoFit/>
              </a:bodyPr>
              <a:lstStyle/>
              <a:p>
                <a:pPr algn="ctr" fontAlgn="auto">
                  <a:spcBef>
                    <a:spcPts val="0"/>
                  </a:spcBef>
                  <a:spcAft>
                    <a:spcPts val="0"/>
                  </a:spcAft>
                </a:pPr>
                <a:r>
                  <a:rPr lang="en-US" sz="4000" dirty="0" smtClean="0">
                    <a:solidFill>
                      <a:srgbClr val="C00000"/>
                    </a:solidFill>
                    <a:latin typeface="Calibri"/>
                  </a:rPr>
                  <a:t>Significance </a:t>
                </a:r>
              </a:p>
              <a:p>
                <a:pPr algn="ctr" fontAlgn="auto">
                  <a:spcBef>
                    <a:spcPts val="0"/>
                  </a:spcBef>
                  <a:spcAft>
                    <a:spcPts val="0"/>
                  </a:spcAft>
                </a:pPr>
                <a:r>
                  <a:rPr lang="en-US" sz="3000" b="1" i="1" dirty="0" smtClean="0">
                    <a:solidFill>
                      <a:srgbClr val="7030A0"/>
                    </a:solidFill>
                    <a:latin typeface="Calibri"/>
                  </a:rPr>
                  <a:t>(THEN)</a:t>
                </a:r>
                <a:endParaRPr lang="en-US" sz="3000" b="1" i="1" dirty="0">
                  <a:solidFill>
                    <a:srgbClr val="7030A0"/>
                  </a:solidFill>
                  <a:latin typeface="Calibri"/>
                </a:endParaRPr>
              </a:p>
            </p:txBody>
          </p:sp>
          <p:sp>
            <p:nvSpPr>
              <p:cNvPr id="12" name="Arc 11"/>
              <p:cNvSpPr/>
              <p:nvPr/>
            </p:nvSpPr>
            <p:spPr>
              <a:xfrm>
                <a:off x="4699901" y="2514600"/>
                <a:ext cx="1391281" cy="1447800"/>
              </a:xfrm>
              <a:prstGeom prst="arc">
                <a:avLst>
                  <a:gd name="adj1" fmla="val 17289957"/>
                  <a:gd name="adj2" fmla="val 21804"/>
                </a:avLst>
              </a:prstGeom>
              <a:ln w="50800" cmpd="thinThick">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grpSp>
      </p:grpSp>
      <p:grpSp>
        <p:nvGrpSpPr>
          <p:cNvPr id="17" name="Group 16"/>
          <p:cNvGrpSpPr/>
          <p:nvPr/>
        </p:nvGrpSpPr>
        <p:grpSpPr>
          <a:xfrm>
            <a:off x="856984" y="3170956"/>
            <a:ext cx="4813537" cy="2266692"/>
            <a:chOff x="856984" y="3170956"/>
            <a:chExt cx="4813537" cy="2266692"/>
          </a:xfrm>
        </p:grpSpPr>
        <p:sp>
          <p:nvSpPr>
            <p:cNvPr id="7" name="TextBox 6"/>
            <p:cNvSpPr txBox="1"/>
            <p:nvPr/>
          </p:nvSpPr>
          <p:spPr>
            <a:xfrm>
              <a:off x="856984" y="4729762"/>
              <a:ext cx="3763108" cy="707886"/>
            </a:xfrm>
            <a:prstGeom prst="rect">
              <a:avLst/>
            </a:prstGeom>
            <a:noFill/>
          </p:spPr>
          <p:txBody>
            <a:bodyPr wrap="square" rtlCol="0">
              <a:spAutoFit/>
            </a:bodyPr>
            <a:lstStyle/>
            <a:p>
              <a:pPr fontAlgn="auto">
                <a:spcBef>
                  <a:spcPts val="0"/>
                </a:spcBef>
                <a:spcAft>
                  <a:spcPts val="0"/>
                </a:spcAft>
              </a:pPr>
              <a:r>
                <a:rPr lang="en-US" sz="2000" i="1" dirty="0" err="1" smtClean="0">
                  <a:solidFill>
                    <a:srgbClr val="C00000"/>
                  </a:solidFill>
                  <a:latin typeface="Calibri"/>
                </a:rPr>
                <a:t>Biosketch</a:t>
              </a:r>
              <a:r>
                <a:rPr lang="en-US" sz="2000" i="1" dirty="0" smtClean="0">
                  <a:solidFill>
                    <a:srgbClr val="00B050"/>
                  </a:solidFill>
                  <a:latin typeface="Calibri"/>
                </a:rPr>
                <a:t>: 4-5 areas of impact</a:t>
              </a:r>
            </a:p>
            <a:p>
              <a:pPr fontAlgn="auto">
                <a:spcBef>
                  <a:spcPts val="0"/>
                </a:spcBef>
                <a:spcAft>
                  <a:spcPts val="0"/>
                </a:spcAft>
              </a:pPr>
              <a:r>
                <a:rPr lang="en-US" sz="2000" i="1" dirty="0" smtClean="0">
                  <a:solidFill>
                    <a:srgbClr val="C00000"/>
                  </a:solidFill>
                  <a:latin typeface="Calibri"/>
                </a:rPr>
                <a:t>Length: </a:t>
              </a:r>
              <a:r>
                <a:rPr lang="en-US" sz="2000" i="1" dirty="0" smtClean="0">
                  <a:solidFill>
                    <a:srgbClr val="00B050"/>
                  </a:solidFill>
                  <a:latin typeface="Calibri"/>
                </a:rPr>
                <a:t>12</a:t>
              </a:r>
              <a:r>
                <a:rPr lang="en-US" sz="2000" dirty="0" smtClean="0">
                  <a:solidFill>
                    <a:srgbClr val="00B050"/>
                  </a:solidFill>
                  <a:latin typeface="Calibri"/>
                </a:rPr>
                <a:t> pages;</a:t>
              </a:r>
              <a:r>
                <a:rPr lang="en-US" sz="2000" i="1" dirty="0" smtClean="0">
                  <a:solidFill>
                    <a:srgbClr val="00B050"/>
                  </a:solidFill>
                  <a:latin typeface="Calibri"/>
                </a:rPr>
                <a:t> </a:t>
              </a:r>
              <a:r>
                <a:rPr lang="en-US" sz="2000" i="1" dirty="0" smtClean="0">
                  <a:solidFill>
                    <a:srgbClr val="C00000"/>
                  </a:solidFill>
                  <a:latin typeface="Calibri"/>
                </a:rPr>
                <a:t>Score scale</a:t>
              </a:r>
              <a:r>
                <a:rPr lang="en-US" sz="2000" dirty="0" smtClean="0">
                  <a:solidFill>
                    <a:srgbClr val="C00000"/>
                  </a:solidFill>
                  <a:latin typeface="Calibri"/>
                </a:rPr>
                <a:t>:</a:t>
              </a:r>
              <a:r>
                <a:rPr lang="en-US" sz="2000" i="1" dirty="0" smtClean="0">
                  <a:solidFill>
                    <a:srgbClr val="C00000"/>
                  </a:solidFill>
                  <a:latin typeface="Calibri"/>
                </a:rPr>
                <a:t> </a:t>
              </a:r>
              <a:r>
                <a:rPr lang="en-US" sz="2000" i="1" dirty="0" smtClean="0">
                  <a:solidFill>
                    <a:srgbClr val="00B050"/>
                  </a:solidFill>
                  <a:latin typeface="Calibri"/>
                </a:rPr>
                <a:t>1-9</a:t>
              </a:r>
              <a:endParaRPr lang="en-US" sz="2000" i="1" dirty="0">
                <a:solidFill>
                  <a:srgbClr val="00B050"/>
                </a:solidFill>
                <a:latin typeface="Calibri"/>
              </a:endParaRPr>
            </a:p>
          </p:txBody>
        </p:sp>
        <p:grpSp>
          <p:nvGrpSpPr>
            <p:cNvPr id="15" name="Group 14"/>
            <p:cNvGrpSpPr/>
            <p:nvPr/>
          </p:nvGrpSpPr>
          <p:grpSpPr>
            <a:xfrm>
              <a:off x="1237963" y="3170956"/>
              <a:ext cx="4432558" cy="1558806"/>
              <a:chOff x="1237963" y="3170956"/>
              <a:chExt cx="4432558" cy="1558806"/>
            </a:xfrm>
          </p:grpSpPr>
          <p:sp>
            <p:nvSpPr>
              <p:cNvPr id="4" name="TextBox 3"/>
              <p:cNvSpPr txBox="1"/>
              <p:nvPr/>
            </p:nvSpPr>
            <p:spPr>
              <a:xfrm>
                <a:off x="1237963" y="3560211"/>
                <a:ext cx="3073855" cy="1169551"/>
              </a:xfrm>
              <a:prstGeom prst="rect">
                <a:avLst/>
              </a:prstGeom>
              <a:noFill/>
            </p:spPr>
            <p:txBody>
              <a:bodyPr wrap="none" rtlCol="0">
                <a:spAutoFit/>
              </a:bodyPr>
              <a:lstStyle/>
              <a:p>
                <a:pPr algn="ctr" fontAlgn="auto">
                  <a:spcBef>
                    <a:spcPts val="0"/>
                  </a:spcBef>
                  <a:spcAft>
                    <a:spcPts val="0"/>
                  </a:spcAft>
                </a:pPr>
                <a:r>
                  <a:rPr lang="en-US" sz="4000" dirty="0" smtClean="0">
                    <a:solidFill>
                      <a:srgbClr val="C00000"/>
                    </a:solidFill>
                    <a:latin typeface="Calibri"/>
                  </a:rPr>
                  <a:t>Significance</a:t>
                </a:r>
                <a:r>
                  <a:rPr lang="en-US" sz="3000" dirty="0" smtClean="0">
                    <a:solidFill>
                      <a:srgbClr val="C00000"/>
                    </a:solidFill>
                    <a:latin typeface="Calibri"/>
                  </a:rPr>
                  <a:t> </a:t>
                </a:r>
                <a:r>
                  <a:rPr lang="en-US" sz="3000" dirty="0" smtClean="0">
                    <a:solidFill>
                      <a:prstClr val="black"/>
                    </a:solidFill>
                    <a:latin typeface="Calibri"/>
                  </a:rPr>
                  <a:t>&amp; </a:t>
                </a:r>
              </a:p>
              <a:p>
                <a:pPr algn="ctr" fontAlgn="auto">
                  <a:spcBef>
                    <a:spcPts val="0"/>
                  </a:spcBef>
                  <a:spcAft>
                    <a:spcPts val="0"/>
                  </a:spcAft>
                </a:pPr>
                <a:r>
                  <a:rPr lang="en-US" sz="3000" dirty="0" smtClean="0">
                    <a:solidFill>
                      <a:srgbClr val="00B0F0"/>
                    </a:solidFill>
                    <a:latin typeface="Calibri"/>
                  </a:rPr>
                  <a:t>Approach </a:t>
                </a:r>
                <a:r>
                  <a:rPr lang="en-US" sz="3000" b="1" i="1" dirty="0" smtClean="0">
                    <a:solidFill>
                      <a:srgbClr val="7030A0"/>
                    </a:solidFill>
                    <a:latin typeface="Calibri"/>
                  </a:rPr>
                  <a:t>(NOW)</a:t>
                </a:r>
                <a:endParaRPr lang="en-US" sz="3000" b="1" i="1" dirty="0">
                  <a:solidFill>
                    <a:srgbClr val="7030A0"/>
                  </a:solidFill>
                  <a:latin typeface="Calibri"/>
                </a:endParaRPr>
              </a:p>
            </p:txBody>
          </p:sp>
          <p:sp>
            <p:nvSpPr>
              <p:cNvPr id="13" name="Arc 12"/>
              <p:cNvSpPr/>
              <p:nvPr/>
            </p:nvSpPr>
            <p:spPr>
              <a:xfrm rot="7513409">
                <a:off x="4250980" y="3142697"/>
                <a:ext cx="1391281" cy="1447800"/>
              </a:xfrm>
              <a:prstGeom prst="arc">
                <a:avLst>
                  <a:gd name="adj1" fmla="val 17289957"/>
                  <a:gd name="adj2" fmla="val 21804"/>
                </a:avLst>
              </a:prstGeom>
              <a:ln w="50800" cmpd="thinThick">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grpSp>
      </p:grpSp>
    </p:spTree>
    <p:extLst>
      <p:ext uri="{BB962C8B-B14F-4D97-AF65-F5344CB8AC3E}">
        <p14:creationId xmlns:p14="http://schemas.microsoft.com/office/powerpoint/2010/main" val="2777029737"/>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1836" y="1939803"/>
            <a:ext cx="7772400" cy="1766902"/>
          </a:xfrm>
        </p:spPr>
        <p:txBody>
          <a:bodyPr>
            <a:noAutofit/>
          </a:bodyPr>
          <a:lstStyle/>
          <a:p>
            <a:r>
              <a:rPr lang="en-US" sz="3200" b="1" dirty="0" smtClean="0">
                <a:solidFill>
                  <a:srgbClr val="0000FF"/>
                </a:solidFill>
              </a:rPr>
              <a:t>Sara Metcalf</a:t>
            </a:r>
            <a:r>
              <a:rPr lang="en-US" sz="3200" dirty="0" smtClean="0"/>
              <a:t/>
            </a:r>
            <a:br>
              <a:rPr lang="en-US" sz="3200" dirty="0" smtClean="0"/>
            </a:br>
            <a:r>
              <a:rPr lang="en-US" sz="2400" dirty="0" smtClean="0"/>
              <a:t>Associate Professor of Geography</a:t>
            </a:r>
            <a:br>
              <a:rPr lang="en-US" sz="2400" dirty="0" smtClean="0"/>
            </a:br>
            <a:r>
              <a:rPr lang="en-US" sz="2400" dirty="0" smtClean="0"/>
              <a:t>National Center for Geographic Information &amp; Analysis</a:t>
            </a:r>
            <a:br>
              <a:rPr lang="en-US" sz="2400" dirty="0" smtClean="0"/>
            </a:br>
            <a:r>
              <a:rPr lang="en-US" sz="2400" dirty="0" smtClean="0"/>
              <a:t>The State University of New York at Buffalo</a:t>
            </a:r>
            <a:endParaRPr lang="en-US" sz="2400" dirty="0"/>
          </a:p>
        </p:txBody>
      </p:sp>
      <p:sp>
        <p:nvSpPr>
          <p:cNvPr id="6" name="Title 1"/>
          <p:cNvSpPr txBox="1">
            <a:spLocks/>
          </p:cNvSpPr>
          <p:nvPr/>
        </p:nvSpPr>
        <p:spPr>
          <a:xfrm>
            <a:off x="390058" y="4157417"/>
            <a:ext cx="8527960" cy="222656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2400" dirty="0" smtClean="0">
                <a:solidFill>
                  <a:prstClr val="black"/>
                </a:solidFill>
              </a:rPr>
              <a:t>Education:</a:t>
            </a:r>
          </a:p>
          <a:p>
            <a:pPr algn="l" fontAlgn="auto">
              <a:spcAft>
                <a:spcPts val="0"/>
              </a:spcAft>
            </a:pPr>
            <a:r>
              <a:rPr lang="en-US" sz="2400" dirty="0" smtClean="0">
                <a:solidFill>
                  <a:prstClr val="black"/>
                </a:solidFill>
              </a:rPr>
              <a:t>Ph.D., Geography (2007), University of Illinois </a:t>
            </a:r>
          </a:p>
          <a:p>
            <a:pPr algn="l" fontAlgn="auto">
              <a:spcAft>
                <a:spcPts val="0"/>
              </a:spcAft>
            </a:pPr>
            <a:r>
              <a:rPr lang="en-US" sz="2400" dirty="0" smtClean="0">
                <a:solidFill>
                  <a:prstClr val="black"/>
                </a:solidFill>
              </a:rPr>
              <a:t>M.S., Chemical Engineering &amp; M.B.A. (2001), MIT</a:t>
            </a:r>
          </a:p>
          <a:p>
            <a:pPr algn="l" fontAlgn="auto">
              <a:spcAft>
                <a:spcPts val="0"/>
              </a:spcAft>
            </a:pPr>
            <a:r>
              <a:rPr lang="en-US" sz="2400" dirty="0" smtClean="0">
                <a:solidFill>
                  <a:prstClr val="black"/>
                </a:solidFill>
              </a:rPr>
              <a:t>B.S., Chemical Engineering &amp; B.S., Biochemistry (1996), Texas A&amp;M</a:t>
            </a:r>
          </a:p>
        </p:txBody>
      </p:sp>
    </p:spTree>
    <p:extLst>
      <p:ext uri="{BB962C8B-B14F-4D97-AF65-F5344CB8AC3E}">
        <p14:creationId xmlns:p14="http://schemas.microsoft.com/office/powerpoint/2010/main" val="187724582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Funded NIH Research</a:t>
            </a:r>
            <a:endParaRPr lang="en-US" dirty="0"/>
          </a:p>
        </p:txBody>
      </p:sp>
      <p:sp>
        <p:nvSpPr>
          <p:cNvPr id="3" name="Content Placeholder 2"/>
          <p:cNvSpPr>
            <a:spLocks noGrp="1"/>
          </p:cNvSpPr>
          <p:nvPr>
            <p:ph idx="1"/>
          </p:nvPr>
        </p:nvSpPr>
        <p:spPr>
          <a:xfrm>
            <a:off x="208757" y="1600201"/>
            <a:ext cx="8782843" cy="4505464"/>
          </a:xfrm>
        </p:spPr>
        <p:txBody>
          <a:bodyPr>
            <a:normAutofit fontScale="92500"/>
          </a:bodyPr>
          <a:lstStyle/>
          <a:p>
            <a:r>
              <a:rPr lang="en-US" sz="3000" dirty="0" smtClean="0">
                <a:solidFill>
                  <a:srgbClr val="0000FF"/>
                </a:solidFill>
              </a:rPr>
              <a:t>Integrating Social and Systems Science Approaches to Promote Oral Health and Equity</a:t>
            </a:r>
            <a:r>
              <a:rPr lang="en-US" sz="2800" b="1" dirty="0" smtClean="0"/>
              <a:t/>
            </a:r>
            <a:br>
              <a:rPr lang="en-US" sz="2800" b="1" dirty="0" smtClean="0"/>
            </a:br>
            <a:r>
              <a:rPr lang="en-US" sz="2600" dirty="0" smtClean="0">
                <a:solidFill>
                  <a:schemeClr val="tx1"/>
                </a:solidFill>
              </a:rPr>
              <a:t>PI of NIH (NIDCR/OBSSR) R01 award DE023072 (2012-2017) in collaboration with PI Mary Northridge (New York University College of Dentistry) and PI Carol </a:t>
            </a:r>
            <a:r>
              <a:rPr lang="en-US" sz="2600" dirty="0" err="1" smtClean="0">
                <a:solidFill>
                  <a:schemeClr val="tx1"/>
                </a:solidFill>
              </a:rPr>
              <a:t>Kunzel</a:t>
            </a:r>
            <a:r>
              <a:rPr lang="en-US" sz="2600" dirty="0" smtClean="0">
                <a:solidFill>
                  <a:schemeClr val="tx1"/>
                </a:solidFill>
              </a:rPr>
              <a:t> (Columbia University College of Dental Medicine)</a:t>
            </a:r>
            <a:endParaRPr lang="en-US" sz="2600" dirty="0" smtClean="0"/>
          </a:p>
          <a:p>
            <a:r>
              <a:rPr lang="en-US" sz="3000" dirty="0" smtClean="0">
                <a:solidFill>
                  <a:srgbClr val="0000FF"/>
                </a:solidFill>
              </a:rPr>
              <a:t>Leveraging Opportunities to Improve Oral Health in Older Adults: A System Dynamics Model for Developing and Prioritizing Interventions, Programs, and Policies</a:t>
            </a:r>
            <a:r>
              <a:rPr lang="en-US" sz="3000" dirty="0" smtClean="0"/>
              <a:t>. </a:t>
            </a:r>
            <a:r>
              <a:rPr lang="en-US" dirty="0" smtClean="0"/>
              <a:t/>
            </a:r>
            <a:br>
              <a:rPr lang="en-US" dirty="0" smtClean="0"/>
            </a:br>
            <a:r>
              <a:rPr lang="en-US" sz="2600" dirty="0" smtClean="0"/>
              <a:t>NIH (NIDCR/OBSSR) R21 Award DE021187 (2010-2012). UB </a:t>
            </a:r>
            <a:r>
              <a:rPr lang="en-US" sz="2600" dirty="0" err="1" smtClean="0"/>
              <a:t>subaward</a:t>
            </a:r>
            <a:r>
              <a:rPr lang="en-US" sz="2600" dirty="0" smtClean="0"/>
              <a:t> to NYU (Mary Northridge, PI).</a:t>
            </a:r>
          </a:p>
          <a:p>
            <a:pPr algn="just"/>
            <a:endParaRPr lang="en-US" dirty="0"/>
          </a:p>
        </p:txBody>
      </p:sp>
    </p:spTree>
    <p:extLst>
      <p:ext uri="{BB962C8B-B14F-4D97-AF65-F5344CB8AC3E}">
        <p14:creationId xmlns:p14="http://schemas.microsoft.com/office/powerpoint/2010/main" val="3364988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470"/>
            <a:ext cx="8229600" cy="1143000"/>
          </a:xfrm>
        </p:spPr>
        <p:txBody>
          <a:bodyPr>
            <a:noAutofit/>
          </a:bodyPr>
          <a:lstStyle/>
          <a:p>
            <a:r>
              <a:rPr lang="en-US" sz="3200" b="1" dirty="0" smtClean="0">
                <a:solidFill>
                  <a:srgbClr val="0000FF"/>
                </a:solidFill>
              </a:rPr>
              <a:t>Integrating Social and Systems Science Approaches to Promote Oral Health Equity</a:t>
            </a:r>
            <a:endParaRPr lang="en-US" sz="3200" dirty="0"/>
          </a:p>
        </p:txBody>
      </p:sp>
      <p:sp>
        <p:nvSpPr>
          <p:cNvPr id="6" name="Content Placeholder 4"/>
          <p:cNvSpPr txBox="1">
            <a:spLocks noGrp="1"/>
          </p:cNvSpPr>
          <p:nvPr>
            <p:ph idx="1"/>
          </p:nvPr>
        </p:nvSpPr>
        <p:spPr>
          <a:xfrm>
            <a:off x="231051" y="1100239"/>
            <a:ext cx="8728111" cy="556641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pPr>
            <a:r>
              <a:rPr lang="en-US" sz="2000" dirty="0" smtClean="0">
                <a:ea typeface="ＭＳ 明朝"/>
              </a:rPr>
              <a:t>This research examines how community assets shape familial and peer interactions and contribute to oral health promotion and care-seeking behaviors as adults age. </a:t>
            </a:r>
          </a:p>
          <a:p>
            <a:pPr marL="342900" indent="-342900" algn="just">
              <a:spcBef>
                <a:spcPts val="0"/>
              </a:spcBef>
              <a:buFont typeface="Arial"/>
              <a:buChar char="•"/>
            </a:pPr>
            <a:endParaRPr lang="en-US" dirty="0">
              <a:ea typeface="ＭＳ 明朝"/>
            </a:endParaRPr>
          </a:p>
          <a:p>
            <a:pPr marL="342900" indent="-342900" algn="just">
              <a:spcBef>
                <a:spcPts val="0"/>
              </a:spcBef>
              <a:buFont typeface="Arial"/>
              <a:buChar char="•"/>
            </a:pPr>
            <a:r>
              <a:rPr lang="en-US" dirty="0" smtClean="0">
                <a:ea typeface="ＭＳ 明朝"/>
              </a:rPr>
              <a:t>Systems science approaches </a:t>
            </a:r>
          </a:p>
          <a:p>
            <a:pPr marL="800100" lvl="1" indent="-342900" algn="just">
              <a:spcBef>
                <a:spcPts val="0"/>
              </a:spcBef>
              <a:buFont typeface="Arial"/>
              <a:buChar char="•"/>
            </a:pPr>
            <a:r>
              <a:rPr lang="en-US" dirty="0" smtClean="0">
                <a:ea typeface="ＭＳ 明朝"/>
              </a:rPr>
              <a:t>system dynamics </a:t>
            </a:r>
          </a:p>
          <a:p>
            <a:pPr marL="800100" lvl="1" indent="-342900" algn="just">
              <a:spcBef>
                <a:spcPts val="0"/>
              </a:spcBef>
              <a:buFont typeface="Arial"/>
              <a:buChar char="•"/>
            </a:pPr>
            <a:r>
              <a:rPr lang="en-US" dirty="0" smtClean="0">
                <a:ea typeface="ＭＳ 明朝"/>
              </a:rPr>
              <a:t>agent-based modeling </a:t>
            </a:r>
          </a:p>
          <a:p>
            <a:pPr marL="800100" lvl="1" indent="-342900" algn="just">
              <a:spcBef>
                <a:spcPts val="0"/>
              </a:spcBef>
              <a:buFont typeface="Arial"/>
              <a:buChar char="•"/>
            </a:pPr>
            <a:r>
              <a:rPr lang="en-US" dirty="0">
                <a:ea typeface="ＭＳ 明朝"/>
              </a:rPr>
              <a:t>G</a:t>
            </a:r>
            <a:r>
              <a:rPr lang="en-US" dirty="0" smtClean="0">
                <a:ea typeface="ＭＳ 明朝"/>
              </a:rPr>
              <a:t>eographic </a:t>
            </a:r>
            <a:r>
              <a:rPr lang="en-US" dirty="0">
                <a:ea typeface="ＭＳ 明朝"/>
              </a:rPr>
              <a:t>I</a:t>
            </a:r>
            <a:r>
              <a:rPr lang="en-US" dirty="0" smtClean="0">
                <a:ea typeface="ＭＳ 明朝"/>
              </a:rPr>
              <a:t>nformation </a:t>
            </a:r>
            <a:r>
              <a:rPr lang="en-US" dirty="0">
                <a:ea typeface="ＭＳ 明朝"/>
              </a:rPr>
              <a:t>S</a:t>
            </a:r>
            <a:r>
              <a:rPr lang="en-US" dirty="0" smtClean="0">
                <a:ea typeface="ＭＳ 明朝"/>
              </a:rPr>
              <a:t>ystems </a:t>
            </a:r>
          </a:p>
          <a:p>
            <a:pPr marL="800100" lvl="1" indent="-342900" algn="just">
              <a:spcBef>
                <a:spcPts val="0"/>
              </a:spcBef>
              <a:buFont typeface="Arial"/>
              <a:buChar char="•"/>
            </a:pPr>
            <a:r>
              <a:rPr lang="en-US" dirty="0" smtClean="0">
                <a:ea typeface="ＭＳ 明朝"/>
              </a:rPr>
              <a:t>social network simulation</a:t>
            </a:r>
          </a:p>
          <a:p>
            <a:pPr marL="800100" lvl="1" indent="-342900" algn="just">
              <a:spcBef>
                <a:spcPts val="0"/>
              </a:spcBef>
              <a:buFont typeface="Arial"/>
              <a:buChar char="•"/>
            </a:pPr>
            <a:r>
              <a:rPr lang="en-US" dirty="0" smtClean="0">
                <a:ea typeface="ＭＳ 明朝"/>
              </a:rPr>
              <a:t>group model building</a:t>
            </a:r>
          </a:p>
          <a:p>
            <a:pPr marL="800100" lvl="1" indent="-342900" algn="just">
              <a:spcBef>
                <a:spcPts val="0"/>
              </a:spcBef>
              <a:buFont typeface="Arial"/>
              <a:buChar char="•"/>
            </a:pPr>
            <a:endParaRPr lang="en-US" dirty="0" smtClean="0">
              <a:ea typeface="ＭＳ 明朝"/>
            </a:endParaRPr>
          </a:p>
          <a:p>
            <a:pPr marL="342900" indent="-342900" algn="just">
              <a:spcBef>
                <a:spcPts val="0"/>
              </a:spcBef>
              <a:buFont typeface="Arial"/>
              <a:buChar char="•"/>
            </a:pPr>
            <a:r>
              <a:rPr lang="en-US" dirty="0" smtClean="0">
                <a:ea typeface="ＭＳ 明朝"/>
              </a:rPr>
              <a:t>Social science approaches </a:t>
            </a:r>
          </a:p>
          <a:p>
            <a:pPr marL="800100" lvl="1" indent="-342900" algn="just">
              <a:spcBef>
                <a:spcPts val="0"/>
              </a:spcBef>
              <a:buFont typeface="Arial"/>
              <a:buChar char="•"/>
            </a:pPr>
            <a:r>
              <a:rPr lang="en-US" dirty="0" smtClean="0">
                <a:ea typeface="ＭＳ 明朝"/>
              </a:rPr>
              <a:t>qualitative analysis of focused group interviews with older adults </a:t>
            </a:r>
          </a:p>
          <a:p>
            <a:pPr marL="800100" lvl="1" indent="-342900" algn="just">
              <a:spcBef>
                <a:spcPts val="0"/>
              </a:spcBef>
              <a:buFont typeface="Arial"/>
              <a:buChar char="•"/>
            </a:pPr>
            <a:r>
              <a:rPr lang="en-US" dirty="0" smtClean="0">
                <a:ea typeface="ＭＳ 明朝"/>
              </a:rPr>
              <a:t>statistical analyses using observations from preventive health screenings</a:t>
            </a:r>
          </a:p>
          <a:p>
            <a:pPr marL="800100" lvl="1" indent="-342900" algn="just">
              <a:spcBef>
                <a:spcPts val="0"/>
              </a:spcBef>
              <a:buFont typeface="Arial"/>
              <a:buChar char="•"/>
            </a:pPr>
            <a:endParaRPr lang="en-US" dirty="0" smtClean="0">
              <a:ea typeface="ＭＳ 明朝"/>
            </a:endParaRPr>
          </a:p>
          <a:p>
            <a:pPr marL="342900" indent="-342900" algn="just">
              <a:spcBef>
                <a:spcPts val="0"/>
              </a:spcBef>
              <a:buFont typeface="Arial"/>
              <a:buChar char="•"/>
            </a:pPr>
            <a:r>
              <a:rPr lang="en-US" dirty="0">
                <a:ea typeface="ＭＳ 明朝"/>
              </a:rPr>
              <a:t>Scales of </a:t>
            </a:r>
            <a:r>
              <a:rPr lang="en-US" dirty="0" smtClean="0">
                <a:ea typeface="ＭＳ 明朝"/>
              </a:rPr>
              <a:t>analysis</a:t>
            </a:r>
            <a:endParaRPr lang="en-US" dirty="0">
              <a:ea typeface="ＭＳ 明朝"/>
            </a:endParaRPr>
          </a:p>
          <a:p>
            <a:pPr marL="800100" lvl="1" indent="-342900" algn="just">
              <a:spcBef>
                <a:spcPts val="0"/>
              </a:spcBef>
              <a:buFont typeface="Arial"/>
              <a:buChar char="•"/>
            </a:pPr>
            <a:r>
              <a:rPr lang="en-US" dirty="0" smtClean="0">
                <a:ea typeface="ＭＳ 明朝"/>
              </a:rPr>
              <a:t>individual level</a:t>
            </a:r>
            <a:endParaRPr lang="en-US" dirty="0">
              <a:ea typeface="ＭＳ 明朝"/>
            </a:endParaRPr>
          </a:p>
          <a:p>
            <a:pPr marL="800100" lvl="1" indent="-342900" algn="just">
              <a:spcBef>
                <a:spcPts val="0"/>
              </a:spcBef>
              <a:buFont typeface="Arial"/>
              <a:buChar char="•"/>
            </a:pPr>
            <a:r>
              <a:rPr lang="en-US" dirty="0" smtClean="0">
                <a:ea typeface="ＭＳ 明朝"/>
              </a:rPr>
              <a:t>interpersonal level</a:t>
            </a:r>
            <a:endParaRPr lang="en-US" dirty="0">
              <a:ea typeface="ＭＳ 明朝"/>
            </a:endParaRPr>
          </a:p>
          <a:p>
            <a:pPr marL="800100" lvl="1" indent="-342900" algn="just">
              <a:spcBef>
                <a:spcPts val="0"/>
              </a:spcBef>
              <a:buFont typeface="Arial"/>
              <a:buChar char="•"/>
            </a:pPr>
            <a:r>
              <a:rPr lang="en-US" dirty="0">
                <a:ea typeface="ＭＳ 明朝"/>
              </a:rPr>
              <a:t>community </a:t>
            </a:r>
            <a:r>
              <a:rPr lang="en-US" dirty="0" smtClean="0">
                <a:ea typeface="ＭＳ 明朝"/>
              </a:rPr>
              <a:t>level</a:t>
            </a:r>
            <a:endParaRPr lang="en-US" dirty="0">
              <a:ea typeface="ＭＳ 明朝"/>
            </a:endParaRPr>
          </a:p>
        </p:txBody>
      </p:sp>
    </p:spTree>
    <p:extLst>
      <p:ext uri="{BB962C8B-B14F-4D97-AF65-F5344CB8AC3E}">
        <p14:creationId xmlns:p14="http://schemas.microsoft.com/office/powerpoint/2010/main" val="95128375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08"/>
            <a:ext cx="8229600" cy="1143000"/>
          </a:xfrm>
        </p:spPr>
        <p:txBody>
          <a:bodyPr>
            <a:normAutofit/>
          </a:bodyPr>
          <a:lstStyle/>
          <a:p>
            <a:r>
              <a:rPr lang="en-US" sz="3200" b="1" dirty="0" smtClean="0">
                <a:solidFill>
                  <a:srgbClr val="0000FF"/>
                </a:solidFill>
              </a:rPr>
              <a:t>Some Advice</a:t>
            </a:r>
            <a:endParaRPr lang="en-US" sz="3200" b="1" dirty="0">
              <a:solidFill>
                <a:srgbClr val="0000FF"/>
              </a:solidFill>
            </a:endParaRPr>
          </a:p>
        </p:txBody>
      </p:sp>
      <p:sp>
        <p:nvSpPr>
          <p:cNvPr id="3" name="Content Placeholder 2"/>
          <p:cNvSpPr>
            <a:spLocks noGrp="1"/>
          </p:cNvSpPr>
          <p:nvPr>
            <p:ph idx="1"/>
          </p:nvPr>
        </p:nvSpPr>
        <p:spPr>
          <a:xfrm>
            <a:off x="260943" y="585917"/>
            <a:ext cx="8883057" cy="6336147"/>
          </a:xfrm>
        </p:spPr>
        <p:txBody>
          <a:bodyPr>
            <a:normAutofit fontScale="77500" lnSpcReduction="20000"/>
          </a:bodyPr>
          <a:lstStyle/>
          <a:p>
            <a:r>
              <a:rPr lang="en-US" dirty="0" smtClean="0"/>
              <a:t>listen to your Program Officer</a:t>
            </a:r>
          </a:p>
          <a:p>
            <a:pPr lvl="1"/>
            <a:r>
              <a:rPr lang="en-US" dirty="0" smtClean="0"/>
              <a:t>better understand the process and outcome</a:t>
            </a:r>
          </a:p>
          <a:p>
            <a:pPr lvl="1"/>
            <a:r>
              <a:rPr lang="en-US" dirty="0" smtClean="0"/>
              <a:t>gauge institute interest in research idea</a:t>
            </a:r>
          </a:p>
          <a:p>
            <a:pPr lvl="1"/>
            <a:r>
              <a:rPr lang="en-US" dirty="0" smtClean="0"/>
              <a:t>identify appropriate funding mechanisms</a:t>
            </a:r>
          </a:p>
          <a:p>
            <a:pPr lvl="2"/>
            <a:endParaRPr lang="en-US" dirty="0" smtClean="0"/>
          </a:p>
          <a:p>
            <a:pPr>
              <a:spcBef>
                <a:spcPts val="200"/>
              </a:spcBef>
            </a:pPr>
            <a:r>
              <a:rPr lang="en-US" dirty="0" smtClean="0"/>
              <a:t>persevere</a:t>
            </a:r>
          </a:p>
          <a:p>
            <a:pPr lvl="1"/>
            <a:r>
              <a:rPr lang="en-US" dirty="0" smtClean="0"/>
              <a:t>try, learn, and try again</a:t>
            </a:r>
          </a:p>
          <a:p>
            <a:pPr lvl="1"/>
            <a:r>
              <a:rPr lang="en-US" dirty="0" smtClean="0"/>
              <a:t>accept the inherent uncertainty of the review process</a:t>
            </a:r>
          </a:p>
          <a:p>
            <a:pPr lvl="1"/>
            <a:r>
              <a:rPr lang="en-US" dirty="0" smtClean="0"/>
              <a:t>timing matters</a:t>
            </a:r>
          </a:p>
          <a:p>
            <a:pPr lvl="2"/>
            <a:endParaRPr lang="en-US" dirty="0" smtClean="0"/>
          </a:p>
          <a:p>
            <a:r>
              <a:rPr lang="en-US" dirty="0" smtClean="0"/>
              <a:t>adapt</a:t>
            </a:r>
          </a:p>
          <a:p>
            <a:pPr lvl="1"/>
            <a:r>
              <a:rPr lang="en-US" dirty="0" smtClean="0"/>
              <a:t>adjust research design, study section as appropriate</a:t>
            </a:r>
          </a:p>
          <a:p>
            <a:pPr lvl="1"/>
            <a:r>
              <a:rPr lang="en-US" dirty="0" smtClean="0"/>
              <a:t>collaborate as needed to establish and build expertise</a:t>
            </a:r>
          </a:p>
          <a:p>
            <a:pPr lvl="2"/>
            <a:endParaRPr lang="en-US" dirty="0" smtClean="0"/>
          </a:p>
          <a:p>
            <a:r>
              <a:rPr lang="en-US" dirty="0" smtClean="0"/>
              <a:t>be patient</a:t>
            </a:r>
          </a:p>
          <a:p>
            <a:pPr lvl="1"/>
            <a:r>
              <a:rPr lang="en-US" dirty="0" smtClean="0"/>
              <a:t>the process can be slow, but the experience is worth it</a:t>
            </a:r>
          </a:p>
          <a:p>
            <a:pPr lvl="1"/>
            <a:r>
              <a:rPr lang="en-US" dirty="0" smtClean="0"/>
              <a:t>take the long view in developing research programs that extend beyond individual grants</a:t>
            </a:r>
          </a:p>
          <a:p>
            <a:endParaRPr lang="en-US" dirty="0"/>
          </a:p>
        </p:txBody>
      </p:sp>
    </p:spTree>
    <p:extLst>
      <p:ext uri="{BB962C8B-B14F-4D97-AF65-F5344CB8AC3E}">
        <p14:creationId xmlns:p14="http://schemas.microsoft.com/office/powerpoint/2010/main" val="225194281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47722" y="3161726"/>
            <a:ext cx="3664123" cy="3664123"/>
          </a:xfrm>
          <a:prstGeom prst="rect">
            <a:avLst/>
          </a:prstGeom>
        </p:spPr>
      </p:pic>
      <p:pic>
        <p:nvPicPr>
          <p:cNvPr id="8" name="Picture 7"/>
          <p:cNvPicPr>
            <a:picLocks noChangeAspect="1"/>
          </p:cNvPicPr>
          <p:nvPr/>
        </p:nvPicPr>
        <p:blipFill>
          <a:blip r:embed="rId3"/>
          <a:stretch>
            <a:fillRect/>
          </a:stretch>
        </p:blipFill>
        <p:spPr>
          <a:xfrm>
            <a:off x="173951" y="3487869"/>
            <a:ext cx="3270544" cy="3154866"/>
          </a:xfrm>
          <a:prstGeom prst="rect">
            <a:avLst/>
          </a:prstGeom>
        </p:spPr>
      </p:pic>
      <p:pic>
        <p:nvPicPr>
          <p:cNvPr id="9" name="Picture 8"/>
          <p:cNvPicPr>
            <a:picLocks noChangeAspect="1"/>
          </p:cNvPicPr>
          <p:nvPr/>
        </p:nvPicPr>
        <p:blipFill>
          <a:blip r:embed="rId4"/>
          <a:stretch>
            <a:fillRect/>
          </a:stretch>
        </p:blipFill>
        <p:spPr>
          <a:xfrm>
            <a:off x="3075976" y="1687876"/>
            <a:ext cx="3130348" cy="2753703"/>
          </a:xfrm>
          <a:prstGeom prst="rect">
            <a:avLst/>
          </a:prstGeom>
        </p:spPr>
      </p:pic>
      <p:sp>
        <p:nvSpPr>
          <p:cNvPr id="10" name="TextBox 9"/>
          <p:cNvSpPr txBox="1"/>
          <p:nvPr/>
        </p:nvSpPr>
        <p:spPr>
          <a:xfrm>
            <a:off x="330532" y="185095"/>
            <a:ext cx="1974619" cy="584776"/>
          </a:xfrm>
          <a:prstGeom prst="rect">
            <a:avLst/>
          </a:prstGeom>
          <a:noFill/>
        </p:spPr>
        <p:txBody>
          <a:bodyPr wrap="none" rtlCol="0">
            <a:spAutoFit/>
          </a:bodyPr>
          <a:lstStyle/>
          <a:p>
            <a:pPr defTabSz="457200" fontAlgn="auto">
              <a:spcBef>
                <a:spcPts val="0"/>
              </a:spcBef>
              <a:spcAft>
                <a:spcPts val="0"/>
              </a:spcAft>
            </a:pPr>
            <a:r>
              <a:rPr lang="en-US" sz="3200" b="1" dirty="0" smtClean="0">
                <a:solidFill>
                  <a:srgbClr val="0000FF"/>
                </a:solidFill>
                <a:latin typeface="Calibri"/>
              </a:rPr>
              <a:t>Thank You</a:t>
            </a:r>
            <a:endParaRPr lang="en-US" sz="3200" b="1" dirty="0">
              <a:solidFill>
                <a:srgbClr val="0000FF"/>
              </a:solidFill>
              <a:latin typeface="Calibri"/>
            </a:endParaRPr>
          </a:p>
        </p:txBody>
      </p:sp>
      <p:sp>
        <p:nvSpPr>
          <p:cNvPr id="11" name="TextBox 10"/>
          <p:cNvSpPr txBox="1"/>
          <p:nvPr/>
        </p:nvSpPr>
        <p:spPr>
          <a:xfrm>
            <a:off x="4864346" y="641271"/>
            <a:ext cx="4051861" cy="461665"/>
          </a:xfrm>
          <a:prstGeom prst="rect">
            <a:avLst/>
          </a:prstGeom>
          <a:noFill/>
        </p:spPr>
        <p:txBody>
          <a:bodyPr wrap="none" rtlCol="0">
            <a:spAutoFit/>
          </a:bodyPr>
          <a:lstStyle/>
          <a:p>
            <a:pPr defTabSz="457200" fontAlgn="auto">
              <a:spcBef>
                <a:spcPts val="0"/>
              </a:spcBef>
              <a:spcAft>
                <a:spcPts val="0"/>
              </a:spcAft>
            </a:pPr>
            <a:r>
              <a:rPr lang="en-US" sz="2400" dirty="0" smtClean="0">
                <a:solidFill>
                  <a:srgbClr val="0000FF"/>
                </a:solidFill>
                <a:latin typeface="Calibri"/>
              </a:rPr>
              <a:t>contact: </a:t>
            </a:r>
            <a:r>
              <a:rPr lang="en-US" sz="2400" dirty="0" err="1" smtClean="0">
                <a:solidFill>
                  <a:srgbClr val="0000FF"/>
                </a:solidFill>
                <a:latin typeface="Calibri"/>
              </a:rPr>
              <a:t>smetcalf@buffalo.edu</a:t>
            </a:r>
            <a:endParaRPr lang="en-US" sz="2400" dirty="0">
              <a:solidFill>
                <a:srgbClr val="0000FF"/>
              </a:solidFill>
              <a:latin typeface="Calibri"/>
            </a:endParaRPr>
          </a:p>
        </p:txBody>
      </p:sp>
    </p:spTree>
    <p:extLst>
      <p:ext uri="{BB962C8B-B14F-4D97-AF65-F5344CB8AC3E}">
        <p14:creationId xmlns:p14="http://schemas.microsoft.com/office/powerpoint/2010/main" val="19799147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5" name="Rectangle 3"/>
          <p:cNvSpPr>
            <a:spLocks noChangeArrowheads="1"/>
          </p:cNvSpPr>
          <p:nvPr/>
        </p:nvSpPr>
        <p:spPr bwMode="auto">
          <a:xfrm>
            <a:off x="617538" y="3486150"/>
            <a:ext cx="6553200" cy="2816225"/>
          </a:xfrm>
          <a:prstGeom prst="rect">
            <a:avLst/>
          </a:prstGeom>
          <a:noFill/>
          <a:ln w="9525">
            <a:noFill/>
            <a:miter lim="800000"/>
            <a:headEnd/>
            <a:tailEnd/>
          </a:ln>
          <a:effectLst/>
        </p:spPr>
        <p:txBody>
          <a:bodyPr anchor="ctr"/>
          <a:lstStyle/>
          <a:p>
            <a:pPr eaLnBrk="0" hangingPunct="0">
              <a:defRPr/>
            </a:pPr>
            <a:r>
              <a:rPr lang="en-US" sz="2800" b="1" dirty="0">
                <a:solidFill>
                  <a:srgbClr val="003399"/>
                </a:solidFill>
                <a:latin typeface="Calibri" pitchFamily="34" charset="0"/>
                <a:cs typeface="Arial" charset="0"/>
              </a:rPr>
              <a:t/>
            </a:r>
            <a:br>
              <a:rPr lang="en-US" sz="2800" b="1" dirty="0">
                <a:solidFill>
                  <a:srgbClr val="003399"/>
                </a:solidFill>
                <a:latin typeface="Calibri" pitchFamily="34" charset="0"/>
                <a:cs typeface="Arial" charset="0"/>
              </a:rPr>
            </a:br>
            <a:r>
              <a:rPr lang="en-US" sz="1200" dirty="0">
                <a:solidFill>
                  <a:srgbClr val="1B587C"/>
                </a:solidFill>
                <a:cs typeface="Arial" panose="020B0604020202020204" pitchFamily="34" charset="0"/>
              </a:rPr>
              <a:t>Denise A. Russo, Ph.D.</a:t>
            </a:r>
          </a:p>
          <a:p>
            <a:pPr>
              <a:defRPr/>
            </a:pPr>
            <a:r>
              <a:rPr lang="en-US" sz="1200" dirty="0">
                <a:solidFill>
                  <a:srgbClr val="1B587C"/>
                </a:solidFill>
                <a:cs typeface="Arial" panose="020B0604020202020204" pitchFamily="34" charset="0"/>
              </a:rPr>
              <a:t>Deputy, Maternal and Pediatric Infectious Disease Branch </a:t>
            </a:r>
            <a:br>
              <a:rPr lang="en-US" sz="1200" dirty="0">
                <a:solidFill>
                  <a:srgbClr val="1B587C"/>
                </a:solidFill>
                <a:cs typeface="Arial" panose="020B0604020202020204" pitchFamily="34" charset="0"/>
              </a:rPr>
            </a:br>
            <a:r>
              <a:rPr lang="en-US" sz="1200" i="1" dirty="0">
                <a:solidFill>
                  <a:srgbClr val="1B587C"/>
                </a:solidFill>
                <a:cs typeface="Arial" panose="020B0604020202020204" pitchFamily="34" charset="0"/>
              </a:rPr>
              <a:t>EKS National Institute Child Health and Human Development/NIH</a:t>
            </a:r>
            <a:r>
              <a:rPr lang="en-US" sz="1200" dirty="0">
                <a:solidFill>
                  <a:srgbClr val="1B587C"/>
                </a:solidFill>
                <a:cs typeface="Arial" panose="020B0604020202020204" pitchFamily="34" charset="0"/>
              </a:rPr>
              <a:t> </a:t>
            </a:r>
            <a:br>
              <a:rPr lang="en-US" sz="1200" dirty="0">
                <a:solidFill>
                  <a:srgbClr val="1B587C"/>
                </a:solidFill>
                <a:cs typeface="Arial" panose="020B0604020202020204" pitchFamily="34" charset="0"/>
              </a:rPr>
            </a:br>
            <a:endParaRPr lang="en-US" sz="1200" b="1" dirty="0">
              <a:solidFill>
                <a:srgbClr val="1B587C"/>
              </a:solidFill>
              <a:latin typeface="Calibri" pitchFamily="34" charset="0"/>
              <a:cs typeface="Arial" charset="0"/>
            </a:endParaRPr>
          </a:p>
        </p:txBody>
      </p:sp>
      <p:sp>
        <p:nvSpPr>
          <p:cNvPr id="3075" name="Slide Number Placeholder 1"/>
          <p:cNvSpPr txBox="1">
            <a:spLocks noGrp="1"/>
          </p:cNvSpPr>
          <p:nvPr/>
        </p:nvSpPr>
        <p:spPr bwMode="auto">
          <a:xfrm>
            <a:off x="7772400" y="6553200"/>
            <a:ext cx="1371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6B9610A9-6140-42CF-B8D5-AB5B540E1FA0}" type="slidenum">
              <a:rPr lang="en-US" altLang="en-US" sz="1000" smtClean="0">
                <a:solidFill>
                  <a:prstClr val="white"/>
                </a:solidFill>
                <a:cs typeface="Arial" panose="020B0604020202020204" pitchFamily="34" charset="0"/>
              </a:rPr>
              <a:pPr algn="r" eaLnBrk="1" hangingPunct="1">
                <a:spcBef>
                  <a:spcPct val="0"/>
                </a:spcBef>
                <a:buFontTx/>
                <a:buNone/>
              </a:pPr>
              <a:t>256</a:t>
            </a:fld>
            <a:endParaRPr lang="en-US" altLang="en-US" sz="1000" smtClean="0">
              <a:solidFill>
                <a:prstClr val="white"/>
              </a:solidFill>
              <a:cs typeface="Arial" panose="020B0604020202020204" pitchFamily="34" charset="0"/>
            </a:endParaRPr>
          </a:p>
        </p:txBody>
      </p:sp>
      <p:sp>
        <p:nvSpPr>
          <p:cNvPr id="3076" name="Rectangle 9"/>
          <p:cNvSpPr>
            <a:spLocks/>
          </p:cNvSpPr>
          <p:nvPr/>
        </p:nvSpPr>
        <p:spPr bwMode="auto">
          <a:xfrm>
            <a:off x="1089025" y="163513"/>
            <a:ext cx="76962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endParaRPr lang="en-US" altLang="en-US" sz="2400" smtClean="0">
              <a:solidFill>
                <a:prstClr val="white"/>
              </a:solidFill>
              <a:cs typeface="Arial" panose="020B0604020202020204" pitchFamily="34" charset="0"/>
            </a:endParaRPr>
          </a:p>
        </p:txBody>
      </p:sp>
      <p:grpSp>
        <p:nvGrpSpPr>
          <p:cNvPr id="3077" name="Group 12"/>
          <p:cNvGrpSpPr>
            <a:grpSpLocks/>
          </p:cNvGrpSpPr>
          <p:nvPr/>
        </p:nvGrpSpPr>
        <p:grpSpPr bwMode="auto">
          <a:xfrm>
            <a:off x="261938" y="1752600"/>
            <a:ext cx="8469312" cy="2487613"/>
            <a:chOff x="304800" y="-152400"/>
            <a:chExt cx="8479362" cy="2590800"/>
          </a:xfrm>
        </p:grpSpPr>
        <p:pic>
          <p:nvPicPr>
            <p:cNvPr id="8" name="Picture 7" descr="NIH Bldg. 1.jpg"/>
            <p:cNvPicPr>
              <a:picLocks noChangeAspect="1"/>
            </p:cNvPicPr>
            <p:nvPr/>
          </p:nvPicPr>
          <p:blipFill>
            <a:blip r:embed="rId3" cstate="print"/>
            <a:srcRect b="6250"/>
            <a:stretch>
              <a:fillRect/>
            </a:stretch>
          </p:blipFill>
          <p:spPr>
            <a:xfrm>
              <a:off x="6705600" y="152400"/>
              <a:ext cx="2078562" cy="2286000"/>
            </a:xfrm>
            <a:prstGeom prst="rect">
              <a:avLst/>
            </a:prstGeom>
            <a:ln w="88900" cap="sq" cmpd="thickThin">
              <a:solidFill>
                <a:srgbClr val="000000"/>
              </a:solidFill>
              <a:prstDash val="solid"/>
              <a:miter lim="800000"/>
            </a:ln>
            <a:effectLst>
              <a:innerShdw blurRad="76200">
                <a:srgbClr val="000000"/>
              </a:innerShdw>
              <a:softEdge rad="127000"/>
            </a:effectLst>
          </p:spPr>
        </p:pic>
        <p:pic>
          <p:nvPicPr>
            <p:cNvPr id="9" name="Picture 8" descr="Lab pic.jpg"/>
            <p:cNvPicPr>
              <a:picLocks noChangeAspect="1"/>
            </p:cNvPicPr>
            <p:nvPr/>
          </p:nvPicPr>
          <p:blipFill>
            <a:blip r:embed="rId4" cstate="print"/>
            <a:srcRect l="13597" t="-10794" r="4568"/>
            <a:stretch>
              <a:fillRect/>
            </a:stretch>
          </p:blipFill>
          <p:spPr>
            <a:xfrm>
              <a:off x="304800" y="-152400"/>
              <a:ext cx="2209800" cy="2590800"/>
            </a:xfrm>
            <a:prstGeom prst="rect">
              <a:avLst/>
            </a:prstGeom>
            <a:effectLst>
              <a:softEdge rad="127000"/>
            </a:effectLst>
          </p:spPr>
        </p:pic>
        <p:pic>
          <p:nvPicPr>
            <p:cNvPr id="10" name="Picture 9" descr="Global.JPG"/>
            <p:cNvPicPr>
              <a:picLocks noChangeAspect="1"/>
            </p:cNvPicPr>
            <p:nvPr/>
          </p:nvPicPr>
          <p:blipFill>
            <a:blip r:embed="rId5" cstate="print"/>
            <a:stretch>
              <a:fillRect/>
            </a:stretch>
          </p:blipFill>
          <p:spPr>
            <a:xfrm>
              <a:off x="2590800" y="152400"/>
              <a:ext cx="4038600" cy="2286000"/>
            </a:xfrm>
            <a:prstGeom prst="rect">
              <a:avLst/>
            </a:prstGeom>
            <a:effectLst>
              <a:softEdge rad="127000"/>
            </a:effectLst>
          </p:spPr>
        </p:pic>
      </p:grpSp>
      <p:sp>
        <p:nvSpPr>
          <p:cNvPr id="2" name="Rectangle 1"/>
          <p:cNvSpPr/>
          <p:nvPr/>
        </p:nvSpPr>
        <p:spPr>
          <a:xfrm>
            <a:off x="262573" y="140692"/>
            <a:ext cx="8610281" cy="954107"/>
          </a:xfrm>
          <a:prstGeom prst="rect">
            <a:avLst/>
          </a:prstGeom>
          <a:solidFill>
            <a:srgbClr val="0070C0"/>
          </a:solidFill>
        </p:spPr>
        <p:txBody>
          <a:bodyPr>
            <a:spAutoFit/>
          </a:bodyPr>
          <a:lstStyle/>
          <a:p>
            <a:pPr algn="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cs typeface="Arial" charset="0"/>
              </a:rPr>
              <a:t>NIH Training and Fellowship Programs, and Loan Repayment</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cs typeface="Arial" panose="020B0604020202020204" pitchFamily="34" charset="0"/>
            </a:endParaRPr>
          </a:p>
        </p:txBody>
      </p:sp>
    </p:spTree>
    <p:extLst>
      <p:ext uri="{BB962C8B-B14F-4D97-AF65-F5344CB8AC3E}">
        <p14:creationId xmlns:p14="http://schemas.microsoft.com/office/powerpoint/2010/main" val="3887217753"/>
      </p:ext>
    </p:extLst>
  </p:cSld>
  <p:clrMapOvr>
    <a:masterClrMapping/>
  </p:clrMapOvr>
  <p:transition spd="med"/>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04800" y="106363"/>
            <a:ext cx="8526463" cy="731837"/>
          </a:xfrm>
          <a:solidFill>
            <a:srgbClr val="0070C0"/>
          </a:solidFill>
        </p:spPr>
        <p:txBody>
          <a:bodyPr/>
          <a:lstStyle/>
          <a:p>
            <a:r>
              <a:rPr lang="en-US" altLang="en-US" smtClean="0"/>
              <a:t>National Institutes of Health</a:t>
            </a:r>
          </a:p>
        </p:txBody>
      </p:sp>
      <p:sp>
        <p:nvSpPr>
          <p:cNvPr id="3" name="Content Placeholder 2"/>
          <p:cNvSpPr>
            <a:spLocks noGrp="1"/>
          </p:cNvSpPr>
          <p:nvPr>
            <p:ph sz="half" idx="1"/>
          </p:nvPr>
        </p:nvSpPr>
        <p:spPr>
          <a:xfrm>
            <a:off x="442913" y="1100138"/>
            <a:ext cx="4083050" cy="4876800"/>
          </a:xfrm>
        </p:spPr>
        <p:txBody>
          <a:bodyPr/>
          <a:lstStyle/>
          <a:p>
            <a:pPr marL="0" indent="0">
              <a:buFont typeface="Arial" charset="0"/>
              <a:buNone/>
              <a:defRPr/>
            </a:pPr>
            <a:r>
              <a:rPr lang="en-US" sz="2000" dirty="0">
                <a:solidFill>
                  <a:srgbClr val="003399"/>
                </a:solidFill>
              </a:rPr>
              <a:t>Our mission is to seek fundamental knowledge about the nature and behavior of living systems and the application of that knowledge to enhance health, lengthen life, and reduce the burdens of illness and disability</a:t>
            </a:r>
            <a:r>
              <a:rPr lang="en-US" sz="2000" dirty="0" smtClean="0">
                <a:solidFill>
                  <a:srgbClr val="003399"/>
                </a:solidFill>
              </a:rPr>
              <a:t>.</a:t>
            </a:r>
            <a:endParaRPr lang="en-US" sz="2000" dirty="0">
              <a:solidFill>
                <a:srgbClr val="003399"/>
              </a:solidFill>
            </a:endParaRPr>
          </a:p>
          <a:p>
            <a:pPr>
              <a:buClr>
                <a:srgbClr val="127402"/>
              </a:buClr>
              <a:buFont typeface="Wingdings" pitchFamily="2" charset="2"/>
              <a:buChar char="Ø"/>
              <a:defRPr/>
            </a:pPr>
            <a:r>
              <a:rPr lang="en-US" sz="1800" i="1" dirty="0" smtClean="0">
                <a:solidFill>
                  <a:srgbClr val="127402"/>
                </a:solidFill>
              </a:rPr>
              <a:t>World’s largest source of funding for biomedical research</a:t>
            </a:r>
          </a:p>
          <a:p>
            <a:pPr>
              <a:buClr>
                <a:srgbClr val="127402"/>
              </a:buClr>
              <a:buFont typeface="Wingdings" pitchFamily="2" charset="2"/>
              <a:buChar char="Ø"/>
              <a:defRPr/>
            </a:pPr>
            <a:r>
              <a:rPr lang="en-US" sz="1800" i="1" dirty="0" smtClean="0">
                <a:solidFill>
                  <a:srgbClr val="127402"/>
                </a:solidFill>
              </a:rPr>
              <a:t>Support more than 300,000 research personnel at over 3,000 universities and research institutions</a:t>
            </a:r>
          </a:p>
          <a:p>
            <a:pPr>
              <a:buClr>
                <a:srgbClr val="127402"/>
              </a:buClr>
              <a:buFont typeface="Wingdings" pitchFamily="2" charset="2"/>
              <a:buChar char="Ø"/>
              <a:defRPr/>
            </a:pPr>
            <a:r>
              <a:rPr lang="en-US" sz="1800" i="1" dirty="0" smtClean="0">
                <a:solidFill>
                  <a:srgbClr val="127402"/>
                </a:solidFill>
              </a:rPr>
              <a:t>27 Institutes and Centers (ICs) with specific research agendas</a:t>
            </a:r>
            <a:r>
              <a:rPr lang="en-US" sz="2000" i="1" dirty="0" smtClean="0">
                <a:solidFill>
                  <a:srgbClr val="127402"/>
                </a:solidFill>
              </a:rPr>
              <a:t>  </a:t>
            </a:r>
          </a:p>
          <a:p>
            <a:pPr marL="0" indent="0">
              <a:buFont typeface="Arial" charset="0"/>
              <a:buNone/>
              <a:defRPr/>
            </a:pPr>
            <a:endParaRPr lang="en-US" sz="2400" dirty="0">
              <a:solidFill>
                <a:srgbClr val="003399"/>
              </a:solidFill>
            </a:endParaRPr>
          </a:p>
        </p:txBody>
      </p:sp>
      <p:pic>
        <p:nvPicPr>
          <p:cNvPr id="4100"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32313" y="1098550"/>
            <a:ext cx="4200525" cy="4876800"/>
          </a:xfrm>
        </p:spPr>
      </p:pic>
      <p:pic>
        <p:nvPicPr>
          <p:cNvPr id="6" name="Picture 4" descr="NCI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4713" y="3189288"/>
            <a:ext cx="4572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NEI logo">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4713" y="2655888"/>
            <a:ext cx="419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NHLBI logo">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513" y="1893888"/>
            <a:ext cx="723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NHGRI logo">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4713" y="12842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NIA logo">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0513" y="1284288"/>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NIAAA logo">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32513" y="1284288"/>
            <a:ext cx="723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NIAID logo">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70713" y="12080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NIAMS logo">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656513" y="1262063"/>
            <a:ext cx="9525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NIBIB logo">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13713" y="1893888"/>
            <a:ext cx="4667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NICHD logo">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837113" y="5399088"/>
            <a:ext cx="9525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NIDCD logo">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46713" y="4713288"/>
            <a:ext cx="723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NIDCR logo">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13513" y="41798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NIDDK logo">
            <a:hlinkClick r:id="rId28"/>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70513" y="4408488"/>
            <a:ext cx="9620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NIDA logo">
            <a:hlinkClick r:id="rId30"/>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80113" y="5399088"/>
            <a:ext cx="571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descr="NIEHS logo">
            <a:hlinkClick r:id="rId32"/>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742113" y="5322888"/>
            <a:ext cx="476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descr="NIGMS logo">
            <a:hlinkClick r:id="rId34"/>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427913" y="532288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descr="NIMH logo">
            <a:hlinkClick r:id="rId36"/>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684713" y="3722688"/>
            <a:ext cx="5715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NINDS logo">
            <a:hlinkClick r:id="rId38"/>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361113" y="4713288"/>
            <a:ext cx="476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NINR logo">
            <a:hlinkClick r:id="rId40"/>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7123113" y="4256088"/>
            <a:ext cx="600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NLM logo">
            <a:hlinkClick r:id="rId42"/>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684713" y="4332288"/>
            <a:ext cx="4762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4" descr="CIT logo">
            <a:hlinkClick r:id="rId44"/>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760913" y="4941888"/>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5" descr="CSR logo">
            <a:hlinkClick r:id="rId46"/>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970713" y="4789488"/>
            <a:ext cx="962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descr="FIC logo">
            <a:hlinkClick r:id="rId48"/>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8113713" y="2579688"/>
            <a:ext cx="4286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 descr="NCCAM logo">
            <a:hlinkClick r:id="rId50"/>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7885113" y="3341688"/>
            <a:ext cx="6667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8" descr="NCMHD logo">
            <a:hlinkClick r:id="rId52"/>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8266113" y="3875088"/>
            <a:ext cx="2952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9" descr="NCRR logo">
            <a:hlinkClick r:id="rId54"/>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8113713" y="4713288"/>
            <a:ext cx="43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0" descr="CC logo">
            <a:hlinkClick r:id="rId56"/>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8113713" y="53228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79316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ppt_x"/>
                                          </p:val>
                                        </p:tav>
                                        <p:tav tm="100000">
                                          <p:val>
                                            <p:strVal val="#ppt_x"/>
                                          </p:val>
                                        </p:tav>
                                      </p:tavLst>
                                    </p:anim>
                                    <p:anim calcmode="lin" valueType="num">
                                      <p:cBhvr additive="base">
                                        <p:cTn id="70" dur="500" fill="hold"/>
                                        <p:tgtEl>
                                          <p:spTgt spid="19"/>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 calcmode="lin" valueType="num">
                                      <p:cBhvr additive="base">
                                        <p:cTn id="93" dur="500" fill="hold"/>
                                        <p:tgtEl>
                                          <p:spTgt spid="25"/>
                                        </p:tgtEl>
                                        <p:attrNameLst>
                                          <p:attrName>ppt_x</p:attrName>
                                        </p:attrNameLst>
                                      </p:cBhvr>
                                      <p:tavLst>
                                        <p:tav tm="0">
                                          <p:val>
                                            <p:strVal val="#ppt_x"/>
                                          </p:val>
                                        </p:tav>
                                        <p:tav tm="100000">
                                          <p:val>
                                            <p:strVal val="#ppt_x"/>
                                          </p:val>
                                        </p:tav>
                                      </p:tavLst>
                                    </p:anim>
                                    <p:anim calcmode="lin" valueType="num">
                                      <p:cBhvr additive="base">
                                        <p:cTn id="94" dur="500" fill="hold"/>
                                        <p:tgtEl>
                                          <p:spTgt spid="25"/>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ppt_x"/>
                                          </p:val>
                                        </p:tav>
                                        <p:tav tm="100000">
                                          <p:val>
                                            <p:strVal val="#ppt_x"/>
                                          </p:val>
                                        </p:tav>
                                      </p:tavLst>
                                    </p:anim>
                                    <p:anim calcmode="lin" valueType="num">
                                      <p:cBhvr additive="base">
                                        <p:cTn id="98" dur="500" fill="hold"/>
                                        <p:tgtEl>
                                          <p:spTgt spid="26"/>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ppt_x"/>
                                          </p:val>
                                        </p:tav>
                                        <p:tav tm="100000">
                                          <p:val>
                                            <p:strVal val="#ppt_x"/>
                                          </p:val>
                                        </p:tav>
                                      </p:tavLst>
                                    </p:anim>
                                    <p:anim calcmode="lin" valueType="num">
                                      <p:cBhvr additive="base">
                                        <p:cTn id="102" dur="500" fill="hold"/>
                                        <p:tgtEl>
                                          <p:spTgt spid="2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anim calcmode="lin" valueType="num">
                                      <p:cBhvr additive="base">
                                        <p:cTn id="105" dur="500" fill="hold"/>
                                        <p:tgtEl>
                                          <p:spTgt spid="28"/>
                                        </p:tgtEl>
                                        <p:attrNameLst>
                                          <p:attrName>ppt_x</p:attrName>
                                        </p:attrNameLst>
                                      </p:cBhvr>
                                      <p:tavLst>
                                        <p:tav tm="0">
                                          <p:val>
                                            <p:strVal val="#ppt_x"/>
                                          </p:val>
                                        </p:tav>
                                        <p:tav tm="100000">
                                          <p:val>
                                            <p:strVal val="#ppt_x"/>
                                          </p:val>
                                        </p:tav>
                                      </p:tavLst>
                                    </p:anim>
                                    <p:anim calcmode="lin" valueType="num">
                                      <p:cBhvr additive="base">
                                        <p:cTn id="106" dur="500" fill="hold"/>
                                        <p:tgtEl>
                                          <p:spTgt spid="28"/>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additive="base">
                                        <p:cTn id="109" dur="500" fill="hold"/>
                                        <p:tgtEl>
                                          <p:spTgt spid="29"/>
                                        </p:tgtEl>
                                        <p:attrNameLst>
                                          <p:attrName>ppt_x</p:attrName>
                                        </p:attrNameLst>
                                      </p:cBhvr>
                                      <p:tavLst>
                                        <p:tav tm="0">
                                          <p:val>
                                            <p:strVal val="#ppt_x"/>
                                          </p:val>
                                        </p:tav>
                                        <p:tav tm="100000">
                                          <p:val>
                                            <p:strVal val="#ppt_x"/>
                                          </p:val>
                                        </p:tav>
                                      </p:tavLst>
                                    </p:anim>
                                    <p:anim calcmode="lin" valueType="num">
                                      <p:cBhvr additive="base">
                                        <p:cTn id="110" dur="500" fill="hold"/>
                                        <p:tgtEl>
                                          <p:spTgt spid="29"/>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0"/>
                                        </p:tgtEl>
                                        <p:attrNameLst>
                                          <p:attrName>style.visibility</p:attrName>
                                        </p:attrNameLst>
                                      </p:cBhvr>
                                      <p:to>
                                        <p:strVal val="visible"/>
                                      </p:to>
                                    </p:set>
                                    <p:anim calcmode="lin" valueType="num">
                                      <p:cBhvr additive="base">
                                        <p:cTn id="113" dur="500" fill="hold"/>
                                        <p:tgtEl>
                                          <p:spTgt spid="30"/>
                                        </p:tgtEl>
                                        <p:attrNameLst>
                                          <p:attrName>ppt_x</p:attrName>
                                        </p:attrNameLst>
                                      </p:cBhvr>
                                      <p:tavLst>
                                        <p:tav tm="0">
                                          <p:val>
                                            <p:strVal val="#ppt_x"/>
                                          </p:val>
                                        </p:tav>
                                        <p:tav tm="100000">
                                          <p:val>
                                            <p:strVal val="#ppt_x"/>
                                          </p:val>
                                        </p:tav>
                                      </p:tavLst>
                                    </p:anim>
                                    <p:anim calcmode="lin" valueType="num">
                                      <p:cBhvr additive="base">
                                        <p:cTn id="114" dur="500" fill="hold"/>
                                        <p:tgtEl>
                                          <p:spTgt spid="30"/>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32"/>
                                        </p:tgtEl>
                                        <p:attrNameLst>
                                          <p:attrName>style.visibility</p:attrName>
                                        </p:attrNameLst>
                                      </p:cBhvr>
                                      <p:to>
                                        <p:strVal val="visible"/>
                                      </p:to>
                                    </p:set>
                                    <p:anim calcmode="lin" valueType="num">
                                      <p:cBhvr additive="base">
                                        <p:cTn id="121" dur="500" fill="hold"/>
                                        <p:tgtEl>
                                          <p:spTgt spid="32"/>
                                        </p:tgtEl>
                                        <p:attrNameLst>
                                          <p:attrName>ppt_x</p:attrName>
                                        </p:attrNameLst>
                                      </p:cBhvr>
                                      <p:tavLst>
                                        <p:tav tm="0">
                                          <p:val>
                                            <p:strVal val="#ppt_x"/>
                                          </p:val>
                                        </p:tav>
                                        <p:tav tm="100000">
                                          <p:val>
                                            <p:strVal val="#ppt_x"/>
                                          </p:val>
                                        </p:tav>
                                      </p:tavLst>
                                    </p:anim>
                                    <p:anim calcmode="lin" valueType="num">
                                      <p:cBhvr additive="base">
                                        <p:cTn id="1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304800" y="898525"/>
          <a:ext cx="8480425" cy="5380038"/>
        </p:xfrm>
        <a:graphic>
          <a:graphicData uri="http://schemas.openxmlformats.org/presentationml/2006/ole">
            <mc:AlternateContent xmlns:mc="http://schemas.openxmlformats.org/markup-compatibility/2006">
              <mc:Choice xmlns:v="urn:schemas-microsoft-com:vml" Requires="v">
                <p:oleObj spid="_x0000_s15363" name="Chart" r:id="rId3" imgW="8753551" imgH="5905561" progId="Excel.Sheet.8">
                  <p:embed/>
                </p:oleObj>
              </mc:Choice>
              <mc:Fallback>
                <p:oleObj name="Chart" r:id="rId3" imgW="8753551" imgH="590556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898525"/>
                        <a:ext cx="8480425"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 Box 4"/>
          <p:cNvSpPr txBox="1">
            <a:spLocks noChangeArrowheads="1"/>
          </p:cNvSpPr>
          <p:nvPr/>
        </p:nvSpPr>
        <p:spPr bwMode="auto">
          <a:xfrm>
            <a:off x="6153150" y="1071563"/>
            <a:ext cx="2513013" cy="1046162"/>
          </a:xfrm>
          <a:prstGeom prst="rect">
            <a:avLst/>
          </a:prstGeom>
          <a:solidFill>
            <a:srgbClr val="FF0000"/>
          </a:solidFill>
          <a:ln w="28575" algn="ctr">
            <a:solidFill>
              <a:schemeClr val="tx1"/>
            </a:solidFill>
            <a:miter lim="800000"/>
            <a:headEnd type="none" w="sm" len="sm"/>
            <a:tailEnd type="none" w="sm" len="sm"/>
          </a:ln>
          <a:effectLst>
            <a:outerShdw dist="165588" dir="1948272" algn="ctr" rotWithShape="0">
              <a:schemeClr val="bg2">
                <a:alpha val="50000"/>
              </a:schemeClr>
            </a:outerShdw>
          </a:effectLst>
        </p:spPr>
        <p:txBody>
          <a:bodyPr>
            <a:spAutoFit/>
          </a:bodyPr>
          <a:lstStyle/>
          <a:p>
            <a:pPr marL="342900" indent="-342900">
              <a:lnSpc>
                <a:spcPct val="90000"/>
              </a:lnSpc>
              <a:spcBef>
                <a:spcPct val="20000"/>
              </a:spcBef>
              <a:buSzPct val="100000"/>
              <a:buFont typeface="Wingdings" pitchFamily="2" charset="2"/>
              <a:buNone/>
              <a:defRPr/>
            </a:pPr>
            <a:r>
              <a:rPr lang="en-US" sz="2000" b="1" dirty="0">
                <a:solidFill>
                  <a:srgbClr val="000000"/>
                </a:solidFill>
                <a:latin typeface="Calibri"/>
                <a:cs typeface="Arial" charset="0"/>
              </a:rPr>
              <a:t>$767,132 Training </a:t>
            </a:r>
          </a:p>
          <a:p>
            <a:pPr marL="342900" indent="-342900">
              <a:lnSpc>
                <a:spcPct val="90000"/>
              </a:lnSpc>
              <a:spcBef>
                <a:spcPct val="20000"/>
              </a:spcBef>
              <a:buSzPct val="100000"/>
              <a:buFont typeface="Wingdings" pitchFamily="2" charset="2"/>
              <a:buNone/>
              <a:defRPr/>
            </a:pPr>
            <a:r>
              <a:rPr lang="en-US" sz="2000" b="1" u="sng" dirty="0">
                <a:solidFill>
                  <a:srgbClr val="000000"/>
                </a:solidFill>
                <a:latin typeface="Calibri"/>
                <a:cs typeface="Arial" charset="0"/>
              </a:rPr>
              <a:t>$626,778 Career</a:t>
            </a:r>
            <a:endParaRPr lang="en-US" sz="2000" b="1" dirty="0">
              <a:solidFill>
                <a:srgbClr val="000000"/>
              </a:solidFill>
              <a:latin typeface="Calibri"/>
              <a:cs typeface="Arial" charset="0"/>
            </a:endParaRPr>
          </a:p>
          <a:p>
            <a:pPr marL="342900" indent="-342900">
              <a:lnSpc>
                <a:spcPct val="90000"/>
              </a:lnSpc>
              <a:spcBef>
                <a:spcPct val="20000"/>
              </a:spcBef>
              <a:buSzPct val="100000"/>
              <a:buFont typeface="Wingdings" pitchFamily="2" charset="2"/>
              <a:buNone/>
              <a:defRPr/>
            </a:pPr>
            <a:r>
              <a:rPr lang="en-US" sz="2000" b="1" dirty="0">
                <a:solidFill>
                  <a:srgbClr val="000000"/>
                </a:solidFill>
                <a:latin typeface="Calibri"/>
                <a:cs typeface="Arial" charset="0"/>
              </a:rPr>
              <a:t>$1,393,910</a:t>
            </a:r>
          </a:p>
        </p:txBody>
      </p:sp>
      <p:sp>
        <p:nvSpPr>
          <p:cNvPr id="18" name="Oval 17"/>
          <p:cNvSpPr/>
          <p:nvPr/>
        </p:nvSpPr>
        <p:spPr>
          <a:xfrm>
            <a:off x="3914775" y="1352550"/>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solidFill>
                <a:prstClr val="white"/>
              </a:solidFill>
            </a:endParaRPr>
          </a:p>
        </p:txBody>
      </p:sp>
      <p:sp>
        <p:nvSpPr>
          <p:cNvPr id="19" name="Oval 18"/>
          <p:cNvSpPr/>
          <p:nvPr/>
        </p:nvSpPr>
        <p:spPr>
          <a:xfrm>
            <a:off x="900113" y="3106738"/>
            <a:ext cx="1676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a:solidFill>
                <a:prstClr val="white"/>
              </a:solidFill>
            </a:endParaRPr>
          </a:p>
        </p:txBody>
      </p:sp>
      <p:sp>
        <p:nvSpPr>
          <p:cNvPr id="5126" name="Rectangle 8"/>
          <p:cNvSpPr>
            <a:spLocks noChangeArrowheads="1"/>
          </p:cNvSpPr>
          <p:nvPr/>
        </p:nvSpPr>
        <p:spPr bwMode="auto">
          <a:xfrm>
            <a:off x="1957388" y="5876925"/>
            <a:ext cx="6281737"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000" b="0" smtClean="0">
                <a:solidFill>
                  <a:prstClr val="black"/>
                </a:solidFill>
                <a:latin typeface="Arial" panose="020B0604020202020204" pitchFamily="34" charset="0"/>
                <a:cs typeface="Arial" panose="020B0604020202020204" pitchFamily="34" charset="0"/>
              </a:rPr>
              <a:t>NIH Budget Office: </a:t>
            </a:r>
            <a:r>
              <a:rPr lang="en-US" altLang="en-US" sz="1000" b="0" smtClean="0">
                <a:solidFill>
                  <a:prstClr val="black"/>
                </a:solidFill>
                <a:latin typeface="Arial" panose="020B0604020202020204" pitchFamily="34" charset="0"/>
                <a:cs typeface="Arial" panose="020B0604020202020204" pitchFamily="34" charset="0"/>
                <a:hlinkClick r:id="rId5"/>
              </a:rPr>
              <a:t>http://officeofbudget.od.nih.gov/index.htm</a:t>
            </a:r>
            <a:r>
              <a:rPr lang="en-US" altLang="en-US" sz="1000" b="0" smtClean="0">
                <a:solidFill>
                  <a:prstClr val="black"/>
                </a:solidFill>
                <a:latin typeface="Arial" panose="020B0604020202020204" pitchFamily="34" charset="0"/>
                <a:cs typeface="Arial" panose="020B0604020202020204" pitchFamily="34" charset="0"/>
              </a:rPr>
              <a:t> </a:t>
            </a:r>
          </a:p>
        </p:txBody>
      </p:sp>
      <p:sp>
        <p:nvSpPr>
          <p:cNvPr id="13" name="Slide Number Placeholder 18"/>
          <p:cNvSpPr>
            <a:spLocks noGrp="1"/>
          </p:cNvSpPr>
          <p:nvPr>
            <p:ph type="sldNum" sz="quarter" idx="12"/>
          </p:nvPr>
        </p:nvSpPr>
        <p:spPr>
          <a:xfrm>
            <a:off x="88900" y="6400800"/>
            <a:ext cx="5095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778A74CE-49A3-47DD-B8EA-BF06643A4689}" type="slidenum">
              <a:rPr lang="en-US" altLang="en-US" sz="1200" b="1">
                <a:solidFill>
                  <a:srgbClr val="323232"/>
                </a:solidFill>
                <a:latin typeface="Calibri" panose="020F0502020204030204" pitchFamily="34" charset="0"/>
              </a:rPr>
              <a:pPr eaLnBrk="1" hangingPunct="1"/>
              <a:t>258</a:t>
            </a:fld>
            <a:endParaRPr lang="en-US" altLang="en-US" sz="1200" b="1">
              <a:solidFill>
                <a:srgbClr val="323232"/>
              </a:solidFill>
              <a:latin typeface="Calibri" panose="020F0502020204030204" pitchFamily="34" charset="0"/>
            </a:endParaRPr>
          </a:p>
        </p:txBody>
      </p:sp>
      <p:sp>
        <p:nvSpPr>
          <p:cNvPr id="10" name="Rectangle 3"/>
          <p:cNvSpPr>
            <a:spLocks noChangeArrowheads="1"/>
          </p:cNvSpPr>
          <p:nvPr/>
        </p:nvSpPr>
        <p:spPr bwMode="auto">
          <a:xfrm>
            <a:off x="320675" y="98425"/>
            <a:ext cx="8540750" cy="800100"/>
          </a:xfrm>
          <a:prstGeom prst="rect">
            <a:avLst/>
          </a:prstGeom>
          <a:solidFill>
            <a:srgbClr val="0070C0"/>
          </a:solidFill>
          <a:ln w="9525">
            <a:noFill/>
            <a:miter lim="800000"/>
            <a:headEnd/>
            <a:tailEnd/>
          </a:ln>
        </p:spPr>
        <p:txBody>
          <a:bodyPr anchor="b"/>
          <a:lstStyle/>
          <a:p>
            <a:pPr algn="r">
              <a:buSzPct val="50000"/>
              <a:defRPr/>
            </a:pPr>
            <a:r>
              <a:rPr lang="en-US" sz="2400" b="1" dirty="0">
                <a:solidFill>
                  <a:srgbClr val="FFFFFF"/>
                </a:solidFill>
                <a:latin typeface="Calibri"/>
                <a:cs typeface="Arial" charset="0"/>
              </a:rPr>
              <a:t>FY 2015 President’s Budget: $30,361,653</a:t>
            </a:r>
          </a:p>
        </p:txBody>
      </p:sp>
    </p:spTree>
    <p:extLst>
      <p:ext uri="{BB962C8B-B14F-4D97-AF65-F5344CB8AC3E}">
        <p14:creationId xmlns:p14="http://schemas.microsoft.com/office/powerpoint/2010/main" val="109184119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0227" name="Rectangle 3"/>
          <p:cNvSpPr>
            <a:spLocks noGrp="1"/>
          </p:cNvSpPr>
          <p:nvPr>
            <p:ph type="body" idx="1"/>
          </p:nvPr>
        </p:nvSpPr>
        <p:spPr>
          <a:xfrm>
            <a:off x="387350" y="2484438"/>
            <a:ext cx="8166100" cy="3717925"/>
          </a:xfrm>
        </p:spPr>
        <p:txBody>
          <a:bodyPr/>
          <a:lstStyle/>
          <a:p>
            <a:pPr>
              <a:lnSpc>
                <a:spcPct val="80000"/>
              </a:lnSpc>
              <a:spcBef>
                <a:spcPct val="50000"/>
              </a:spcBef>
              <a:buClr>
                <a:srgbClr val="FF0000"/>
              </a:buClr>
              <a:buFont typeface="Wingdings" panose="05000000000000000000" pitchFamily="2" charset="2"/>
              <a:buChar char="§"/>
            </a:pPr>
            <a:endParaRPr lang="en-US" altLang="en-US" sz="2400" smtClean="0">
              <a:solidFill>
                <a:srgbClr val="003399"/>
              </a:solidFill>
            </a:endParaRPr>
          </a:p>
          <a:p>
            <a:pPr>
              <a:lnSpc>
                <a:spcPct val="80000"/>
              </a:lnSpc>
              <a:spcBef>
                <a:spcPct val="50000"/>
              </a:spcBef>
              <a:buClr>
                <a:srgbClr val="FF0000"/>
              </a:buClr>
              <a:buFont typeface="Wingdings" panose="05000000000000000000" pitchFamily="2" charset="2"/>
              <a:buChar char="§"/>
            </a:pPr>
            <a:r>
              <a:rPr lang="en-US" altLang="en-US" sz="2400" smtClean="0">
                <a:solidFill>
                  <a:srgbClr val="003399"/>
                </a:solidFill>
              </a:rPr>
              <a:t>NRSA Individual and Institutional Training Awards</a:t>
            </a:r>
          </a:p>
          <a:p>
            <a:pPr>
              <a:lnSpc>
                <a:spcPct val="80000"/>
              </a:lnSpc>
              <a:spcBef>
                <a:spcPct val="50000"/>
              </a:spcBef>
              <a:buClr>
                <a:srgbClr val="FF0000"/>
              </a:buClr>
              <a:buFont typeface="Wingdings" panose="05000000000000000000" pitchFamily="2" charset="2"/>
              <a:buChar char="§"/>
            </a:pPr>
            <a:r>
              <a:rPr lang="en-US" altLang="en-US" sz="2400" smtClean="0">
                <a:solidFill>
                  <a:srgbClr val="003399"/>
                </a:solidFill>
              </a:rPr>
              <a:t>Individual Fellowships</a:t>
            </a:r>
          </a:p>
          <a:p>
            <a:pPr>
              <a:lnSpc>
                <a:spcPct val="80000"/>
              </a:lnSpc>
              <a:spcBef>
                <a:spcPct val="50000"/>
              </a:spcBef>
              <a:buClr>
                <a:srgbClr val="FF0000"/>
              </a:buClr>
              <a:buFont typeface="Wingdings" panose="05000000000000000000" pitchFamily="2" charset="2"/>
              <a:buChar char="§"/>
            </a:pPr>
            <a:r>
              <a:rPr lang="en-US" altLang="en-US" sz="2400" smtClean="0">
                <a:solidFill>
                  <a:srgbClr val="003399"/>
                </a:solidFill>
              </a:rPr>
              <a:t>Research Career Development Awards</a:t>
            </a:r>
          </a:p>
          <a:p>
            <a:pPr>
              <a:lnSpc>
                <a:spcPct val="80000"/>
              </a:lnSpc>
              <a:spcBef>
                <a:spcPct val="50000"/>
              </a:spcBef>
              <a:buClr>
                <a:srgbClr val="FF0000"/>
              </a:buClr>
              <a:buFont typeface="Wingdings" panose="05000000000000000000" pitchFamily="2" charset="2"/>
              <a:buChar char="§"/>
            </a:pPr>
            <a:r>
              <a:rPr lang="en-US" altLang="en-US" sz="2400" smtClean="0">
                <a:solidFill>
                  <a:srgbClr val="003399"/>
                </a:solidFill>
              </a:rPr>
              <a:t>Fellowship Review Criteria</a:t>
            </a:r>
          </a:p>
          <a:p>
            <a:pPr>
              <a:lnSpc>
                <a:spcPct val="80000"/>
              </a:lnSpc>
              <a:spcBef>
                <a:spcPct val="50000"/>
              </a:spcBef>
              <a:buClr>
                <a:srgbClr val="FF0000"/>
              </a:buClr>
              <a:buFont typeface="Wingdings" panose="05000000000000000000" pitchFamily="2" charset="2"/>
              <a:buChar char="§"/>
            </a:pPr>
            <a:r>
              <a:rPr lang="en-US" altLang="en-US" sz="2400" smtClean="0">
                <a:solidFill>
                  <a:srgbClr val="003399"/>
                </a:solidFill>
              </a:rPr>
              <a:t>NIH Loan Repayment Programs</a:t>
            </a:r>
          </a:p>
        </p:txBody>
      </p:sp>
      <p:pic>
        <p:nvPicPr>
          <p:cNvPr id="6147" name="Picture 4" descr="New Investigators logo - NIH is Committed to Providing a Pathway to Research Independence for New Investig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082675"/>
            <a:ext cx="83867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Slide Number Placeholder 1"/>
          <p:cNvSpPr txBox="1">
            <a:spLocks noGrp="1"/>
          </p:cNvSpPr>
          <p:nvPr/>
        </p:nvSpPr>
        <p:spPr bwMode="auto">
          <a:xfrm>
            <a:off x="7772400" y="6553200"/>
            <a:ext cx="1371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5D7DC32-017E-482B-BDDF-EFA19BC35787}" type="slidenum">
              <a:rPr lang="en-US" altLang="en-US" sz="1000" smtClean="0">
                <a:solidFill>
                  <a:prstClr val="white"/>
                </a:solidFill>
                <a:cs typeface="Arial" panose="020B0604020202020204" pitchFamily="34" charset="0"/>
              </a:rPr>
              <a:pPr algn="r" eaLnBrk="1" hangingPunct="1">
                <a:spcBef>
                  <a:spcPct val="0"/>
                </a:spcBef>
                <a:buFontTx/>
                <a:buNone/>
              </a:pPr>
              <a:t>259</a:t>
            </a:fld>
            <a:endParaRPr lang="en-US" altLang="en-US" sz="1000" smtClean="0">
              <a:solidFill>
                <a:prstClr val="white"/>
              </a:solidFill>
              <a:cs typeface="Arial" panose="020B0604020202020204" pitchFamily="34" charset="0"/>
            </a:endParaRPr>
          </a:p>
        </p:txBody>
      </p:sp>
      <p:sp>
        <p:nvSpPr>
          <p:cNvPr id="6149" name="Rectangle 8"/>
          <p:cNvSpPr>
            <a:spLocks/>
          </p:cNvSpPr>
          <p:nvPr/>
        </p:nvSpPr>
        <p:spPr bwMode="auto">
          <a:xfrm>
            <a:off x="312738" y="163513"/>
            <a:ext cx="8472487" cy="6746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400" smtClean="0">
                <a:solidFill>
                  <a:prstClr val="white"/>
                </a:solidFill>
                <a:cs typeface="Arial" panose="020B0604020202020204" pitchFamily="34" charset="0"/>
              </a:rPr>
              <a:t>NIH New Investigators Programs</a:t>
            </a:r>
          </a:p>
        </p:txBody>
      </p:sp>
    </p:spTree>
    <p:extLst>
      <p:ext uri="{BB962C8B-B14F-4D97-AF65-F5344CB8AC3E}">
        <p14:creationId xmlns:p14="http://schemas.microsoft.com/office/powerpoint/2010/main" val="38954574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022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02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6022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6022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60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02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5"/>
          <p:cNvSpPr>
            <a:spLocks noGrp="1"/>
          </p:cNvSpPr>
          <p:nvPr>
            <p:ph type="title" idx="4294967295"/>
          </p:nvPr>
        </p:nvSpPr>
        <p:spPr>
          <a:xfrm>
            <a:off x="152400" y="76201"/>
            <a:ext cx="8839200" cy="1060450"/>
          </a:xfrm>
        </p:spPr>
        <p:txBody>
          <a:bodyPr/>
          <a:lstStyle/>
          <a:p>
            <a:pPr algn="r"/>
            <a:r>
              <a:rPr lang="en-US" altLang="en-US" sz="3600" b="1" dirty="0" smtClean="0"/>
              <a:t/>
            </a:r>
            <a:br>
              <a:rPr lang="en-US" altLang="en-US" sz="3600" b="1" dirty="0" smtClean="0"/>
            </a:br>
            <a:r>
              <a:rPr lang="en-US" altLang="en-US" sz="3600" b="1" dirty="0" smtClean="0"/>
              <a:t>NIH Extramural &amp; Intramural Funding
 FY 2015 enacted</a:t>
            </a:r>
            <a:r>
              <a:rPr lang="en-US" altLang="en-US" sz="1600" dirty="0" smtClean="0"/>
              <a:t>
</a:t>
            </a:r>
          </a:p>
        </p:txBody>
      </p:sp>
      <p:pic>
        <p:nvPicPr>
          <p:cNvPr id="2051" name="Picture 18" descr="Legend for NIH Extramural &amp; Intramural Funding: FY 2015 enac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1295400"/>
            <a:ext cx="24098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9" descr="NIH Extramural &amp; Intramural Funding: FY 2015 enac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95425"/>
            <a:ext cx="88392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26856" y="4114800"/>
            <a:ext cx="3031599" cy="369332"/>
          </a:xfrm>
          <a:prstGeom prst="rect">
            <a:avLst/>
          </a:prstGeom>
        </p:spPr>
        <p:txBody>
          <a:bodyPr wrap="none">
            <a:spAutoFit/>
          </a:bodyPr>
          <a:lstStyle/>
          <a:p>
            <a:r>
              <a:rPr lang="en-US" b="1" dirty="0" smtClean="0">
                <a:solidFill>
                  <a:srgbClr val="92D050"/>
                </a:solidFill>
                <a:cs typeface="Arial" pitchFamily="34" charset="0"/>
              </a:rPr>
              <a:t>Extramural Spending 83%</a:t>
            </a:r>
            <a:endParaRPr lang="en-US" b="1" dirty="0">
              <a:solidFill>
                <a:srgbClr val="92D050"/>
              </a:solidFill>
              <a:cs typeface="Arial" pitchFamily="34" charset="0"/>
            </a:endParaRPr>
          </a:p>
        </p:txBody>
      </p:sp>
      <p:sp>
        <p:nvSpPr>
          <p:cNvPr id="2" name="Rectangle 1"/>
          <p:cNvSpPr/>
          <p:nvPr/>
        </p:nvSpPr>
        <p:spPr>
          <a:xfrm>
            <a:off x="2667000" y="2513391"/>
            <a:ext cx="1725152" cy="276999"/>
          </a:xfrm>
          <a:prstGeom prst="rect">
            <a:avLst/>
          </a:prstGeom>
        </p:spPr>
        <p:txBody>
          <a:bodyPr wrap="none">
            <a:spAutoFit/>
          </a:bodyPr>
          <a:lstStyle/>
          <a:p>
            <a:r>
              <a:rPr lang="en-US" sz="1200" b="1" dirty="0" smtClean="0">
                <a:solidFill>
                  <a:srgbClr val="00359E"/>
                </a:solidFill>
                <a:cs typeface="Arial" pitchFamily="34" charset="0"/>
              </a:rPr>
              <a:t>Spending at NIH 17%</a:t>
            </a:r>
            <a:endParaRPr lang="en-US" sz="1200" b="1" dirty="0">
              <a:solidFill>
                <a:srgbClr val="00359E"/>
              </a:solidFill>
              <a:cs typeface="Arial" pitchFamily="34" charset="0"/>
            </a:endParaRPr>
          </a:p>
        </p:txBody>
      </p:sp>
    </p:spTree>
    <p:extLst>
      <p:ext uri="{BB962C8B-B14F-4D97-AF65-F5344CB8AC3E}">
        <p14:creationId xmlns:p14="http://schemas.microsoft.com/office/powerpoint/2010/main" val="1605531163"/>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2"/>
          <p:cNvSpPr>
            <a:spLocks noChangeShapeType="1"/>
          </p:cNvSpPr>
          <p:nvPr/>
        </p:nvSpPr>
        <p:spPr bwMode="auto">
          <a:xfrm>
            <a:off x="3048000" y="16764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67" name="Line 3"/>
          <p:cNvSpPr>
            <a:spLocks noChangeShapeType="1"/>
          </p:cNvSpPr>
          <p:nvPr/>
        </p:nvSpPr>
        <p:spPr bwMode="auto">
          <a:xfrm>
            <a:off x="3048000" y="19812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68" name="Line 4"/>
          <p:cNvSpPr>
            <a:spLocks noChangeShapeType="1"/>
          </p:cNvSpPr>
          <p:nvPr/>
        </p:nvSpPr>
        <p:spPr bwMode="auto">
          <a:xfrm>
            <a:off x="3048000" y="22860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69" name="Line 5"/>
          <p:cNvSpPr>
            <a:spLocks noChangeShapeType="1"/>
          </p:cNvSpPr>
          <p:nvPr/>
        </p:nvSpPr>
        <p:spPr bwMode="auto">
          <a:xfrm>
            <a:off x="3048000" y="25908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0" name="Line 6"/>
          <p:cNvSpPr>
            <a:spLocks noChangeShapeType="1"/>
          </p:cNvSpPr>
          <p:nvPr/>
        </p:nvSpPr>
        <p:spPr bwMode="auto">
          <a:xfrm flipH="1">
            <a:off x="4225925" y="27178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1" name="Text Box 7"/>
          <p:cNvSpPr txBox="1">
            <a:spLocks noChangeArrowheads="1"/>
          </p:cNvSpPr>
          <p:nvPr/>
        </p:nvSpPr>
        <p:spPr bwMode="auto">
          <a:xfrm>
            <a:off x="4324350" y="2659063"/>
            <a:ext cx="3405188" cy="384175"/>
          </a:xfrm>
          <a:prstGeom prst="rect">
            <a:avLst/>
          </a:prstGeom>
          <a:noFill/>
          <a:ln w="9525">
            <a:noFill/>
            <a:miter lim="800000"/>
            <a:headEnd/>
            <a:tailEnd/>
          </a:ln>
        </p:spPr>
        <p:txBody>
          <a:bodyPr wrap="none">
            <a:spAutoFit/>
          </a:bodyPr>
          <a:lstStyle/>
          <a:p>
            <a:pPr indent="111125" eaLnBrk="0" hangingPunct="0">
              <a:lnSpc>
                <a:spcPct val="80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Predoctoral Individual NRSA (F31)</a:t>
            </a:r>
          </a:p>
          <a:p>
            <a:pPr indent="111125" eaLnBrk="0" hangingPunct="0">
              <a:lnSpc>
                <a:spcPct val="80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Predoctoral Individual MD/PhD NRSA (F30)</a:t>
            </a:r>
          </a:p>
        </p:txBody>
      </p:sp>
      <p:sp>
        <p:nvSpPr>
          <p:cNvPr id="11272" name="Line 8"/>
          <p:cNvSpPr>
            <a:spLocks noChangeShapeType="1"/>
          </p:cNvSpPr>
          <p:nvPr/>
        </p:nvSpPr>
        <p:spPr bwMode="auto">
          <a:xfrm>
            <a:off x="3048000" y="28956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3" name="Line 9"/>
          <p:cNvSpPr>
            <a:spLocks noChangeShapeType="1"/>
          </p:cNvSpPr>
          <p:nvPr/>
        </p:nvSpPr>
        <p:spPr bwMode="auto">
          <a:xfrm>
            <a:off x="3048000" y="32004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4" name="Line 10"/>
          <p:cNvSpPr>
            <a:spLocks noChangeShapeType="1"/>
          </p:cNvSpPr>
          <p:nvPr/>
        </p:nvSpPr>
        <p:spPr bwMode="auto">
          <a:xfrm>
            <a:off x="3048000" y="38100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5" name="Line 11"/>
          <p:cNvSpPr>
            <a:spLocks noChangeShapeType="1"/>
          </p:cNvSpPr>
          <p:nvPr/>
        </p:nvSpPr>
        <p:spPr bwMode="auto">
          <a:xfrm flipH="1">
            <a:off x="4225925" y="3127375"/>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6" name="Text Box 12"/>
          <p:cNvSpPr txBox="1">
            <a:spLocks noChangeArrowheads="1"/>
          </p:cNvSpPr>
          <p:nvPr/>
        </p:nvSpPr>
        <p:spPr bwMode="auto">
          <a:xfrm>
            <a:off x="4457700" y="2979738"/>
            <a:ext cx="3619500" cy="646112"/>
          </a:xfrm>
          <a:prstGeom prst="rect">
            <a:avLst/>
          </a:prstGeom>
          <a:noFill/>
          <a:ln w="9525">
            <a:noFill/>
            <a:miter lim="800000"/>
            <a:headEnd/>
            <a:tailEnd/>
          </a:ln>
        </p:spPr>
        <p:txBody>
          <a:bodyPr>
            <a:spAutoFit/>
          </a:bodyPr>
          <a:lstStyle/>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Postdoctoral Institutional Training (T32)</a:t>
            </a:r>
          </a:p>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Postdoctoral Individual NRSA (F32)</a:t>
            </a:r>
          </a:p>
          <a:p>
            <a:pPr eaLnBrk="0" hangingPunct="0">
              <a:defRPr/>
            </a:pPr>
            <a:endPar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7" name="Line 13"/>
          <p:cNvSpPr>
            <a:spLocks noChangeShapeType="1"/>
          </p:cNvSpPr>
          <p:nvPr/>
        </p:nvSpPr>
        <p:spPr bwMode="auto">
          <a:xfrm>
            <a:off x="3048000" y="41148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8" name="Line 14"/>
          <p:cNvSpPr>
            <a:spLocks noChangeShapeType="1"/>
          </p:cNvSpPr>
          <p:nvPr/>
        </p:nvSpPr>
        <p:spPr bwMode="auto">
          <a:xfrm>
            <a:off x="3048000" y="44196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79" name="Line 15"/>
          <p:cNvSpPr>
            <a:spLocks noChangeShapeType="1"/>
          </p:cNvSpPr>
          <p:nvPr/>
        </p:nvSpPr>
        <p:spPr bwMode="auto">
          <a:xfrm>
            <a:off x="3048000" y="47244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0" name="Line 16"/>
          <p:cNvSpPr>
            <a:spLocks noChangeShapeType="1"/>
          </p:cNvSpPr>
          <p:nvPr/>
        </p:nvSpPr>
        <p:spPr bwMode="auto">
          <a:xfrm>
            <a:off x="3048000" y="50292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1" name="Line 17"/>
          <p:cNvSpPr>
            <a:spLocks noChangeShapeType="1"/>
          </p:cNvSpPr>
          <p:nvPr/>
        </p:nvSpPr>
        <p:spPr bwMode="auto">
          <a:xfrm>
            <a:off x="3048000" y="53340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2" name="Line 18"/>
          <p:cNvSpPr>
            <a:spLocks noChangeShapeType="1"/>
          </p:cNvSpPr>
          <p:nvPr/>
        </p:nvSpPr>
        <p:spPr bwMode="auto">
          <a:xfrm>
            <a:off x="3048000" y="35052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3" name="Line 19"/>
          <p:cNvSpPr>
            <a:spLocks noChangeShapeType="1"/>
          </p:cNvSpPr>
          <p:nvPr/>
        </p:nvSpPr>
        <p:spPr bwMode="auto">
          <a:xfrm>
            <a:off x="3048000" y="56388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4" name="Line 20"/>
          <p:cNvSpPr>
            <a:spLocks noChangeShapeType="1"/>
          </p:cNvSpPr>
          <p:nvPr/>
        </p:nvSpPr>
        <p:spPr bwMode="auto">
          <a:xfrm>
            <a:off x="3048000" y="59436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85" name="Line 21"/>
          <p:cNvSpPr>
            <a:spLocks noChangeShapeType="1"/>
          </p:cNvSpPr>
          <p:nvPr/>
        </p:nvSpPr>
        <p:spPr bwMode="auto">
          <a:xfrm>
            <a:off x="3048000" y="6248400"/>
            <a:ext cx="406400"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698838" name="Text Box 22"/>
          <p:cNvSpPr txBox="1">
            <a:spLocks noChangeArrowheads="1"/>
          </p:cNvSpPr>
          <p:nvPr/>
        </p:nvSpPr>
        <p:spPr bwMode="auto">
          <a:xfrm>
            <a:off x="533400" y="4495800"/>
            <a:ext cx="1676400" cy="274638"/>
          </a:xfrm>
          <a:prstGeom prst="rect">
            <a:avLst/>
          </a:prstGeom>
          <a:noFill/>
          <a:ln w="9525">
            <a:noFill/>
            <a:miter lim="800000"/>
            <a:headEnd/>
            <a:tailEnd/>
          </a:ln>
          <a:effectLst/>
        </p:spPr>
        <p:txBody>
          <a:bodyPr>
            <a:spAutoFit/>
          </a:bodyPr>
          <a:lstStyle/>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Small Grant (R03)</a:t>
            </a:r>
            <a:r>
              <a:rPr lang="en-US" sz="1200" b="1">
                <a:solidFill>
                  <a:srgbClr val="000000"/>
                </a:solidFill>
                <a:effectLst>
                  <a:outerShdw blurRad="38100" dist="38100" dir="2700000" algn="tl">
                    <a:srgbClr val="C0C0C0"/>
                  </a:outerShdw>
                </a:effectLst>
                <a:latin typeface="Lucida Sans Unicode" pitchFamily="34" charset="0"/>
                <a:cs typeface="Arial" charset="0"/>
              </a:rPr>
              <a:t> </a:t>
            </a:r>
            <a:endParaRPr lang="en-US" sz="1400" b="1">
              <a:solidFill>
                <a:srgbClr val="000000"/>
              </a:solidFill>
              <a:effectLst>
                <a:outerShdw blurRad="38100" dist="38100" dir="2700000" algn="tl">
                  <a:srgbClr val="C0C0C0"/>
                </a:outerShdw>
              </a:effectLst>
              <a:latin typeface="Lucida Sans Unicode" pitchFamily="34" charset="0"/>
              <a:cs typeface="Arial" charset="0"/>
            </a:endParaRPr>
          </a:p>
        </p:txBody>
      </p:sp>
      <p:sp>
        <p:nvSpPr>
          <p:cNvPr id="11287" name="Text Box 23"/>
          <p:cNvSpPr txBox="1">
            <a:spLocks noChangeArrowheads="1"/>
          </p:cNvSpPr>
          <p:nvPr/>
        </p:nvSpPr>
        <p:spPr bwMode="auto">
          <a:xfrm>
            <a:off x="533400" y="4876800"/>
            <a:ext cx="1752600" cy="457200"/>
          </a:xfrm>
          <a:prstGeom prst="rect">
            <a:avLst/>
          </a:prstGeom>
          <a:noFill/>
          <a:ln w="9525">
            <a:noFill/>
            <a:miter lim="800000"/>
            <a:headEnd/>
            <a:tailEnd/>
          </a:ln>
        </p:spPr>
        <p:txBody>
          <a:bodyPr>
            <a:spAutoFit/>
          </a:bodyPr>
          <a:lstStyle/>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Research Project Grant (R01)</a:t>
            </a:r>
            <a:endParaRPr lang="en-US" sz="2400" b="1">
              <a:solidFill>
                <a:srgbClr val="000000"/>
              </a:solidFill>
              <a:effectLst>
                <a:outerShdw blurRad="38100" dist="38100" dir="2700000" algn="tl">
                  <a:srgbClr val="000000">
                    <a:alpha val="43137"/>
                  </a:srgbClr>
                </a:outerShdw>
              </a:effectLst>
              <a:latin typeface="Times New Roman" pitchFamily="18" charset="0"/>
              <a:cs typeface="Arial" charset="0"/>
            </a:endParaRPr>
          </a:p>
        </p:txBody>
      </p:sp>
      <p:sp>
        <p:nvSpPr>
          <p:cNvPr id="1698840" name="Text Box 24"/>
          <p:cNvSpPr txBox="1">
            <a:spLocks noChangeArrowheads="1"/>
          </p:cNvSpPr>
          <p:nvPr/>
        </p:nvSpPr>
        <p:spPr bwMode="auto">
          <a:xfrm>
            <a:off x="4419600" y="4906963"/>
            <a:ext cx="2786063" cy="274637"/>
          </a:xfrm>
          <a:prstGeom prst="rect">
            <a:avLst/>
          </a:prstGeom>
          <a:noFill/>
          <a:ln w="9525">
            <a:noFill/>
            <a:miter lim="800000"/>
            <a:headEnd/>
            <a:tailEnd/>
          </a:ln>
          <a:effectLst/>
        </p:spPr>
        <p:txBody>
          <a:bodyPr wrap="none">
            <a:spAutoFit/>
          </a:bodyPr>
          <a:lstStyle/>
          <a:p>
            <a:pPr eaLnBrk="0" hangingPunct="0">
              <a:defRPr/>
            </a:pPr>
            <a:r>
              <a:rPr lang="en-US" sz="1200" b="1" dirty="0">
                <a:solidFill>
                  <a:srgbClr val="000000"/>
                </a:solidFill>
                <a:effectLst>
                  <a:outerShdw blurRad="38100" dist="38100" dir="2700000" algn="tl">
                    <a:srgbClr val="C0C0C0"/>
                  </a:outerShdw>
                </a:effectLst>
                <a:latin typeface="Lucida Sans Unicode" pitchFamily="34" charset="0"/>
                <a:cs typeface="Arial" charset="0"/>
              </a:rPr>
              <a:t>  </a:t>
            </a: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Independent Scientist Award (K02)</a:t>
            </a:r>
            <a:endParaRPr lang="en-US" sz="2400" dirty="0">
              <a:solidFill>
                <a:srgbClr val="000000"/>
              </a:solidFill>
              <a:effectLst>
                <a:outerShdw blurRad="38100" dist="38100" dir="2700000" algn="tl">
                  <a:srgbClr val="000000">
                    <a:alpha val="43137"/>
                  </a:srgbClr>
                </a:outerShdw>
              </a:effectLst>
              <a:latin typeface="Times New Roman" pitchFamily="18" charset="0"/>
              <a:cs typeface="Arial" charset="0"/>
            </a:endParaRPr>
          </a:p>
        </p:txBody>
      </p:sp>
      <p:sp>
        <p:nvSpPr>
          <p:cNvPr id="1698841" name="Text Box 25"/>
          <p:cNvSpPr txBox="1">
            <a:spLocks noChangeArrowheads="1"/>
          </p:cNvSpPr>
          <p:nvPr/>
        </p:nvSpPr>
        <p:spPr bwMode="auto">
          <a:xfrm>
            <a:off x="4419600" y="6019800"/>
            <a:ext cx="2459038" cy="304800"/>
          </a:xfrm>
          <a:prstGeom prst="rect">
            <a:avLst/>
          </a:prstGeom>
          <a:noFill/>
          <a:ln w="9525">
            <a:noFill/>
            <a:miter lim="800000"/>
            <a:headEnd/>
            <a:tailEnd/>
          </a:ln>
          <a:effectLst/>
        </p:spPr>
        <p:txBody>
          <a:bodyPr wrap="none">
            <a:spAutoFit/>
          </a:bodyPr>
          <a:lstStyle/>
          <a:p>
            <a:pPr eaLnBrk="0" hangingPunct="0">
              <a:defRPr/>
            </a:pPr>
            <a:r>
              <a:rPr lang="en-US" sz="1200" b="1">
                <a:solidFill>
                  <a:srgbClr val="000000"/>
                </a:solidFill>
                <a:effectLst>
                  <a:outerShdw blurRad="38100" dist="38100" dir="2700000" algn="tl">
                    <a:srgbClr val="C0C0C0"/>
                  </a:outerShdw>
                </a:effectLst>
                <a:latin typeface="Lucida Sans Unicode" pitchFamily="34" charset="0"/>
                <a:cs typeface="Arial" charset="0"/>
              </a:rPr>
              <a:t>  </a:t>
            </a: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Senior Scientist Award (K05</a:t>
            </a:r>
            <a:r>
              <a:rPr lang="en-US" sz="1400" b="1">
                <a:solidFill>
                  <a:srgbClr val="000000"/>
                </a:solidFill>
                <a:effectLst>
                  <a:outerShdw blurRad="38100" dist="38100" dir="2700000" algn="tl">
                    <a:srgbClr val="C0C0C0"/>
                  </a:outerShdw>
                </a:effectLst>
                <a:latin typeface="Lucida Sans Unicode" pitchFamily="34" charset="0"/>
                <a:cs typeface="Arial" charset="0"/>
              </a:rPr>
              <a:t>)  </a:t>
            </a:r>
          </a:p>
        </p:txBody>
      </p:sp>
      <p:sp>
        <p:nvSpPr>
          <p:cNvPr id="11290" name="Line 26"/>
          <p:cNvSpPr>
            <a:spLocks noChangeShapeType="1"/>
          </p:cNvSpPr>
          <p:nvPr/>
        </p:nvSpPr>
        <p:spPr bwMode="auto">
          <a:xfrm flipH="1">
            <a:off x="4225925" y="54864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698843" name="Text Box 27"/>
          <p:cNvSpPr txBox="1">
            <a:spLocks noChangeArrowheads="1"/>
          </p:cNvSpPr>
          <p:nvPr/>
        </p:nvSpPr>
        <p:spPr bwMode="auto">
          <a:xfrm>
            <a:off x="2584450" y="1122363"/>
            <a:ext cx="1608138" cy="368300"/>
          </a:xfrm>
          <a:prstGeom prst="rect">
            <a:avLst/>
          </a:prstGeom>
          <a:noFill/>
          <a:ln w="9525">
            <a:noFill/>
            <a:miter lim="800000"/>
            <a:headEnd/>
            <a:tailEnd/>
          </a:ln>
          <a:effectLst/>
        </p:spPr>
        <p:txBody>
          <a:bodyPr wrap="none">
            <a:spAutoFit/>
          </a:bodyPr>
          <a:lstStyle/>
          <a:p>
            <a:pPr algn="ctr" eaLnBrk="0" hangingPunct="0">
              <a:defRPr/>
            </a:pPr>
            <a:r>
              <a:rPr lang="en-US" sz="1400" b="1" dirty="0">
                <a:solidFill>
                  <a:srgbClr val="CC0000"/>
                </a:solidFill>
                <a:effectLst>
                  <a:outerShdw blurRad="38100" dist="38100" dir="2700000" algn="tl">
                    <a:srgbClr val="C0C0C0"/>
                  </a:outerShdw>
                </a:effectLst>
                <a:latin typeface="Lucida Sans Unicode" pitchFamily="34" charset="0"/>
                <a:cs typeface="Arial" charset="0"/>
              </a:rPr>
              <a:t>Career Stage</a:t>
            </a:r>
          </a:p>
        </p:txBody>
      </p:sp>
      <p:sp>
        <p:nvSpPr>
          <p:cNvPr id="1698844" name="Text Box 28"/>
          <p:cNvSpPr txBox="1">
            <a:spLocks noChangeArrowheads="1"/>
          </p:cNvSpPr>
          <p:nvPr/>
        </p:nvSpPr>
        <p:spPr bwMode="auto">
          <a:xfrm>
            <a:off x="4343400" y="1066800"/>
            <a:ext cx="4241800" cy="400050"/>
          </a:xfrm>
          <a:prstGeom prst="rect">
            <a:avLst/>
          </a:prstGeom>
          <a:noFill/>
          <a:ln w="9525">
            <a:noFill/>
            <a:miter lim="800000"/>
            <a:headEnd/>
            <a:tailEnd/>
          </a:ln>
          <a:effectLst/>
        </p:spPr>
        <p:txBody>
          <a:bodyPr wrap="none">
            <a:spAutoFit/>
          </a:bodyPr>
          <a:lstStyle/>
          <a:p>
            <a:pPr eaLnBrk="0" hangingPunct="0">
              <a:defRPr/>
            </a:pPr>
            <a:r>
              <a:rPr lang="en-US" sz="2000" b="1" dirty="0">
                <a:solidFill>
                  <a:srgbClr val="CC0000"/>
                </a:solidFill>
                <a:effectLst>
                  <a:outerShdw blurRad="38100" dist="38100" dir="2700000" algn="tl">
                    <a:srgbClr val="C0C0C0"/>
                  </a:outerShdw>
                </a:effectLst>
                <a:latin typeface="Lucida Sans Unicode" pitchFamily="34" charset="0"/>
                <a:cs typeface="Arial" charset="0"/>
              </a:rPr>
              <a:t>‘Formal’ Training/Career Awards</a:t>
            </a:r>
          </a:p>
        </p:txBody>
      </p:sp>
      <p:sp>
        <p:nvSpPr>
          <p:cNvPr id="11293" name="Rectangle 29"/>
          <p:cNvSpPr>
            <a:spLocks noChangeArrowheads="1"/>
          </p:cNvSpPr>
          <p:nvPr/>
        </p:nvSpPr>
        <p:spPr bwMode="auto">
          <a:xfrm>
            <a:off x="2692400" y="1600200"/>
            <a:ext cx="1422400" cy="4724400"/>
          </a:xfrm>
          <a:prstGeom prst="rect">
            <a:avLst/>
          </a:prstGeom>
          <a:gradFill rotWithShape="0">
            <a:gsLst>
              <a:gs pos="0">
                <a:srgbClr val="FFF200"/>
              </a:gs>
              <a:gs pos="45000">
                <a:srgbClr val="FF7A00"/>
              </a:gs>
              <a:gs pos="70000">
                <a:srgbClr val="FF0300"/>
              </a:gs>
              <a:gs pos="100000">
                <a:srgbClr val="4D0808"/>
              </a:gs>
            </a:gsLst>
            <a:lin ang="5400000" scaled="1"/>
          </a:gradFill>
          <a:ln w="57150">
            <a:solidFill>
              <a:schemeClr val="bg1"/>
            </a:solidFill>
            <a:miter lim="800000"/>
            <a:headEnd/>
            <a:tailEnd/>
          </a:ln>
        </p:spPr>
        <p:txBody>
          <a:bodyPr wrap="none" anchor="ctr"/>
          <a:lstStyle/>
          <a:p>
            <a:pPr algn="ctr" eaLnBrk="0" hangingPunct="0">
              <a:defRPr/>
            </a:pPr>
            <a:endParaRPr lang="en-US" sz="2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94" name="Line 30"/>
          <p:cNvSpPr>
            <a:spLocks noChangeShapeType="1"/>
          </p:cNvSpPr>
          <p:nvPr/>
        </p:nvSpPr>
        <p:spPr bwMode="auto">
          <a:xfrm flipH="1">
            <a:off x="2627313" y="3038475"/>
            <a:ext cx="1490662"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95" name="Line 31"/>
          <p:cNvSpPr>
            <a:spLocks noChangeShapeType="1"/>
          </p:cNvSpPr>
          <p:nvPr/>
        </p:nvSpPr>
        <p:spPr bwMode="auto">
          <a:xfrm flipH="1">
            <a:off x="2670175" y="4070350"/>
            <a:ext cx="1490663"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96" name="Text Box 32"/>
          <p:cNvSpPr txBox="1">
            <a:spLocks noChangeArrowheads="1"/>
          </p:cNvSpPr>
          <p:nvPr/>
        </p:nvSpPr>
        <p:spPr bwMode="auto">
          <a:xfrm>
            <a:off x="2797175" y="2165350"/>
            <a:ext cx="1241425" cy="730250"/>
          </a:xfrm>
          <a:prstGeom prst="rect">
            <a:avLst/>
          </a:prstGeom>
          <a:noFill/>
          <a:ln w="9525">
            <a:noFill/>
            <a:miter lim="800000"/>
            <a:headEnd/>
            <a:tailEnd/>
          </a:ln>
        </p:spPr>
        <p:txBody>
          <a:bodyPr wrap="none">
            <a:spAutoFit/>
          </a:bodyPr>
          <a:lstStyle/>
          <a:p>
            <a:pPr algn="ctr" eaLnBrk="0" hangingPunct="0">
              <a:defRPr/>
            </a:pPr>
            <a:r>
              <a:rPr lang="en-US" sz="1400" b="1">
                <a:solidFill>
                  <a:srgbClr val="000000"/>
                </a:solidFill>
                <a:effectLst>
                  <a:outerShdw blurRad="38100" dist="38100" dir="2700000" algn="tl">
                    <a:srgbClr val="000000">
                      <a:alpha val="43137"/>
                    </a:srgbClr>
                  </a:outerShdw>
                </a:effectLst>
                <a:latin typeface="Lucida Sans Unicode" pitchFamily="34" charset="0"/>
                <a:cs typeface="Arial" charset="0"/>
              </a:rPr>
              <a:t>GRADUATE/</a:t>
            </a:r>
          </a:p>
          <a:p>
            <a:pPr algn="ctr" eaLnBrk="0" hangingPunct="0">
              <a:defRPr/>
            </a:pPr>
            <a:r>
              <a:rPr lang="en-US" sz="1400" b="1">
                <a:solidFill>
                  <a:srgbClr val="000000"/>
                </a:solidFill>
                <a:effectLst>
                  <a:outerShdw blurRad="38100" dist="38100" dir="2700000" algn="tl">
                    <a:srgbClr val="000000">
                      <a:alpha val="43137"/>
                    </a:srgbClr>
                  </a:outerShdw>
                </a:effectLst>
                <a:latin typeface="Lucida Sans Unicode" pitchFamily="34" charset="0"/>
                <a:cs typeface="Arial" charset="0"/>
              </a:rPr>
              <a:t>MEDICAL</a:t>
            </a:r>
          </a:p>
          <a:p>
            <a:pPr algn="ctr" eaLnBrk="0" hangingPunct="0">
              <a:defRPr/>
            </a:pPr>
            <a:r>
              <a:rPr lang="en-US" sz="1400" b="1">
                <a:solidFill>
                  <a:srgbClr val="000000"/>
                </a:solidFill>
                <a:effectLst>
                  <a:outerShdw blurRad="38100" dist="38100" dir="2700000" algn="tl">
                    <a:srgbClr val="000000">
                      <a:alpha val="43137"/>
                    </a:srgbClr>
                  </a:outerShdw>
                </a:effectLst>
                <a:latin typeface="Lucida Sans Unicode" pitchFamily="34" charset="0"/>
                <a:cs typeface="Arial" charset="0"/>
              </a:rPr>
              <a:t>STUDENT</a:t>
            </a:r>
          </a:p>
        </p:txBody>
      </p:sp>
      <p:sp>
        <p:nvSpPr>
          <p:cNvPr id="11297" name="Text Box 33"/>
          <p:cNvSpPr txBox="1">
            <a:spLocks noChangeArrowheads="1"/>
          </p:cNvSpPr>
          <p:nvPr/>
        </p:nvSpPr>
        <p:spPr bwMode="auto">
          <a:xfrm>
            <a:off x="2847975" y="3216275"/>
            <a:ext cx="1190625" cy="517525"/>
          </a:xfrm>
          <a:prstGeom prst="rect">
            <a:avLst/>
          </a:prstGeom>
          <a:noFill/>
          <a:ln w="9525">
            <a:noFill/>
            <a:miter lim="800000"/>
            <a:headEnd/>
            <a:tailEnd/>
          </a:ln>
        </p:spPr>
        <p:txBody>
          <a:bodyPr wrap="none">
            <a:spAutoFit/>
          </a:bodyPr>
          <a:lstStyle/>
          <a:p>
            <a:pPr algn="ctr" eaLnBrk="0" hangingPunct="0">
              <a:defRPr/>
            </a:pPr>
            <a:r>
              <a:rPr lang="en-US" sz="1400" b="1">
                <a:solidFill>
                  <a:srgbClr val="FFFFFF"/>
                </a:solidFill>
                <a:effectLst>
                  <a:outerShdw blurRad="38100" dist="38100" dir="2700000" algn="tl">
                    <a:srgbClr val="000000">
                      <a:alpha val="43137"/>
                    </a:srgbClr>
                  </a:outerShdw>
                </a:effectLst>
                <a:latin typeface="Lucida Sans Unicode" pitchFamily="34" charset="0"/>
                <a:cs typeface="Arial" charset="0"/>
              </a:rPr>
              <a:t>POST</a:t>
            </a:r>
          </a:p>
          <a:p>
            <a:pPr algn="ctr" eaLnBrk="0" hangingPunct="0">
              <a:defRPr/>
            </a:pPr>
            <a:r>
              <a:rPr lang="en-US" sz="1400" b="1">
                <a:solidFill>
                  <a:srgbClr val="FFFFFF"/>
                </a:solidFill>
                <a:effectLst>
                  <a:outerShdw blurRad="38100" dist="38100" dir="2700000" algn="tl">
                    <a:srgbClr val="000000">
                      <a:alpha val="43137"/>
                    </a:srgbClr>
                  </a:outerShdw>
                </a:effectLst>
                <a:latin typeface="Lucida Sans Unicode" pitchFamily="34" charset="0"/>
                <a:cs typeface="Arial" charset="0"/>
              </a:rPr>
              <a:t>DOCTORAL</a:t>
            </a:r>
            <a:endParaRPr lang="en-US" sz="2400" b="1">
              <a:solidFill>
                <a:srgbClr val="FFFFFF"/>
              </a:solidFill>
              <a:effectLst>
                <a:outerShdw blurRad="38100" dist="38100" dir="2700000" algn="tl">
                  <a:srgbClr val="000000">
                    <a:alpha val="43137"/>
                  </a:srgbClr>
                </a:outerShdw>
              </a:effectLst>
              <a:latin typeface="Lucida Sans Unicode" pitchFamily="34" charset="0"/>
              <a:cs typeface="Arial" charset="0"/>
            </a:endParaRPr>
          </a:p>
        </p:txBody>
      </p:sp>
      <p:sp>
        <p:nvSpPr>
          <p:cNvPr id="11298" name="Text Box 34"/>
          <p:cNvSpPr txBox="1">
            <a:spLocks noChangeArrowheads="1"/>
          </p:cNvSpPr>
          <p:nvPr/>
        </p:nvSpPr>
        <p:spPr bwMode="auto">
          <a:xfrm>
            <a:off x="3098800" y="4165600"/>
            <a:ext cx="787400" cy="304800"/>
          </a:xfrm>
          <a:prstGeom prst="rect">
            <a:avLst/>
          </a:prstGeom>
          <a:noFill/>
          <a:ln w="9525">
            <a:noFill/>
            <a:miter lim="800000"/>
            <a:headEnd/>
            <a:tailEnd/>
          </a:ln>
        </p:spPr>
        <p:txBody>
          <a:bodyPr wrap="none">
            <a:spAutoFit/>
          </a:bodyPr>
          <a:lstStyle/>
          <a:p>
            <a:pPr eaLnBrk="0" hangingPunct="0">
              <a:defRPr/>
            </a:pPr>
            <a:r>
              <a:rPr lang="en-US" sz="1400" b="1">
                <a:solidFill>
                  <a:srgbClr val="FFFFFF"/>
                </a:solidFill>
                <a:effectLst>
                  <a:outerShdw blurRad="38100" dist="38100" dir="2700000" algn="tl">
                    <a:srgbClr val="000000">
                      <a:alpha val="43137"/>
                    </a:srgbClr>
                  </a:outerShdw>
                </a:effectLst>
                <a:latin typeface="Lucida Sans Unicode" pitchFamily="34" charset="0"/>
                <a:cs typeface="Arial" charset="0"/>
              </a:rPr>
              <a:t>EARLY</a:t>
            </a:r>
            <a:endParaRPr lang="en-US" sz="2400" b="1">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299" name="Text Box 35"/>
          <p:cNvSpPr txBox="1">
            <a:spLocks noChangeArrowheads="1"/>
          </p:cNvSpPr>
          <p:nvPr/>
        </p:nvSpPr>
        <p:spPr bwMode="auto">
          <a:xfrm>
            <a:off x="3021013" y="5029200"/>
            <a:ext cx="865187" cy="304800"/>
          </a:xfrm>
          <a:prstGeom prst="rect">
            <a:avLst/>
          </a:prstGeom>
          <a:noFill/>
          <a:ln w="9525">
            <a:noFill/>
            <a:miter lim="800000"/>
            <a:headEnd/>
            <a:tailEnd/>
          </a:ln>
        </p:spPr>
        <p:txBody>
          <a:bodyPr wrap="none">
            <a:spAutoFit/>
          </a:bodyPr>
          <a:lstStyle/>
          <a:p>
            <a:pPr eaLnBrk="0" hangingPunct="0">
              <a:defRPr/>
            </a:pPr>
            <a:r>
              <a:rPr lang="en-US" sz="1400" b="1">
                <a:solidFill>
                  <a:srgbClr val="FFFFFF"/>
                </a:solidFill>
                <a:effectLst>
                  <a:outerShdw blurRad="38100" dist="38100" dir="2700000" algn="tl">
                    <a:srgbClr val="000000">
                      <a:alpha val="43137"/>
                    </a:srgbClr>
                  </a:outerShdw>
                </a:effectLst>
                <a:latin typeface="Lucida Sans Unicode" pitchFamily="34" charset="0"/>
                <a:cs typeface="Arial" charset="0"/>
              </a:rPr>
              <a:t>MIDDLE</a:t>
            </a:r>
            <a:endParaRPr lang="en-US" sz="2400" b="1">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0" name="Text Box 36"/>
          <p:cNvSpPr txBox="1">
            <a:spLocks noChangeArrowheads="1"/>
          </p:cNvSpPr>
          <p:nvPr/>
        </p:nvSpPr>
        <p:spPr bwMode="auto">
          <a:xfrm>
            <a:off x="2971800" y="5954713"/>
            <a:ext cx="866775" cy="304800"/>
          </a:xfrm>
          <a:prstGeom prst="rect">
            <a:avLst/>
          </a:prstGeom>
          <a:noFill/>
          <a:ln w="9525">
            <a:noFill/>
            <a:miter lim="800000"/>
            <a:headEnd/>
            <a:tailEnd/>
          </a:ln>
        </p:spPr>
        <p:txBody>
          <a:bodyPr wrap="none">
            <a:spAutoFit/>
          </a:bodyPr>
          <a:lstStyle/>
          <a:p>
            <a:pPr eaLnBrk="0" hangingPunct="0">
              <a:defRPr/>
            </a:pPr>
            <a:r>
              <a:rPr lang="en-US" sz="1400" b="1">
                <a:solidFill>
                  <a:srgbClr val="FFFFFF"/>
                </a:solidFill>
                <a:effectLst>
                  <a:outerShdw blurRad="38100" dist="38100" dir="2700000" algn="tl">
                    <a:srgbClr val="000000">
                      <a:alpha val="43137"/>
                    </a:srgbClr>
                  </a:outerShdw>
                </a:effectLst>
                <a:latin typeface="Lucida Sans Unicode" pitchFamily="34" charset="0"/>
                <a:cs typeface="Arial" charset="0"/>
              </a:rPr>
              <a:t>SENIOR</a:t>
            </a:r>
          </a:p>
        </p:txBody>
      </p:sp>
      <p:sp>
        <p:nvSpPr>
          <p:cNvPr id="11301" name="Text Box 37"/>
          <p:cNvSpPr txBox="1">
            <a:spLocks noChangeArrowheads="1"/>
          </p:cNvSpPr>
          <p:nvPr/>
        </p:nvSpPr>
        <p:spPr bwMode="auto">
          <a:xfrm rot="-5400000">
            <a:off x="2398712" y="5027613"/>
            <a:ext cx="936625" cy="304800"/>
          </a:xfrm>
          <a:prstGeom prst="rect">
            <a:avLst/>
          </a:prstGeom>
          <a:noFill/>
          <a:ln w="9525">
            <a:noFill/>
            <a:miter lim="800000"/>
            <a:headEnd/>
            <a:tailEnd/>
          </a:ln>
        </p:spPr>
        <p:txBody>
          <a:bodyPr wrap="none">
            <a:spAutoFit/>
          </a:bodyPr>
          <a:lstStyle/>
          <a:p>
            <a:pPr eaLnBrk="0" hangingPunct="0">
              <a:defRPr/>
            </a:pPr>
            <a:r>
              <a:rPr lang="en-US" sz="1400" b="1">
                <a:solidFill>
                  <a:srgbClr val="FF9900"/>
                </a:solidFill>
                <a:effectLst>
                  <a:outerShdw blurRad="38100" dist="38100" dir="2700000" algn="tl">
                    <a:srgbClr val="000000">
                      <a:alpha val="43137"/>
                    </a:srgbClr>
                  </a:outerShdw>
                </a:effectLst>
                <a:latin typeface="Lucida Sans Unicode" pitchFamily="34" charset="0"/>
                <a:cs typeface="Arial" charset="0"/>
              </a:rPr>
              <a:t>CAREER</a:t>
            </a:r>
            <a:endParaRPr lang="en-US" sz="2400" b="1">
              <a:solidFill>
                <a:srgbClr val="FF9900"/>
              </a:solidFill>
              <a:effectLst>
                <a:outerShdw blurRad="38100" dist="38100" dir="2700000" algn="tl">
                  <a:srgbClr val="000000">
                    <a:alpha val="43137"/>
                  </a:srgbClr>
                </a:outerShdw>
              </a:effectLst>
              <a:latin typeface="Lucida Sans Unicode" pitchFamily="34" charset="0"/>
              <a:cs typeface="Arial" charset="0"/>
            </a:endParaRPr>
          </a:p>
        </p:txBody>
      </p:sp>
      <p:sp>
        <p:nvSpPr>
          <p:cNvPr id="1698854" name="Text Box 38"/>
          <p:cNvSpPr txBox="1">
            <a:spLocks noChangeArrowheads="1"/>
          </p:cNvSpPr>
          <p:nvPr/>
        </p:nvSpPr>
        <p:spPr bwMode="auto">
          <a:xfrm>
            <a:off x="4495800" y="2222500"/>
            <a:ext cx="3484563" cy="274638"/>
          </a:xfrm>
          <a:prstGeom prst="rect">
            <a:avLst/>
          </a:prstGeom>
          <a:noFill/>
          <a:ln w="9525">
            <a:noFill/>
            <a:miter lim="800000"/>
            <a:headEnd/>
            <a:tailEnd/>
          </a:ln>
          <a:effectLst/>
        </p:spPr>
        <p:txBody>
          <a:bodyPr wrap="none">
            <a:spAutoFit/>
          </a:bodyPr>
          <a:lstStyle/>
          <a:p>
            <a:pPr eaLnBrk="0" hangingPunct="0">
              <a:defRPr/>
            </a:pPr>
            <a:r>
              <a:rPr lang="en-US" sz="1200" b="1" dirty="0">
                <a:solidFill>
                  <a:srgbClr val="000000"/>
                </a:solidFill>
                <a:effectLst>
                  <a:outerShdw blurRad="38100" dist="38100" dir="2700000" algn="tl">
                    <a:srgbClr val="C0C0C0"/>
                  </a:outerShdw>
                </a:effectLst>
                <a:latin typeface="Lucida Sans Unicode" pitchFamily="34" charset="0"/>
                <a:cs typeface="Arial" charset="0"/>
              </a:rPr>
              <a:t> </a:t>
            </a:r>
            <a:r>
              <a:rPr lang="en-US" sz="1200" b="1" dirty="0" err="1">
                <a:solidFill>
                  <a:srgbClr val="000000"/>
                </a:solidFill>
                <a:effectLst>
                  <a:outerShdw blurRad="38100" dist="38100" dir="2700000" algn="tl">
                    <a:srgbClr val="000000">
                      <a:alpha val="43137"/>
                    </a:srgbClr>
                  </a:outerShdw>
                </a:effectLst>
                <a:latin typeface="Lucida Sans Unicode" pitchFamily="34" charset="0"/>
                <a:cs typeface="Arial" charset="0"/>
              </a:rPr>
              <a:t>Predoctoral</a:t>
            </a: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 Institutional Training Grant (T32</a:t>
            </a:r>
            <a:r>
              <a:rPr lang="en-US" sz="1200" b="1" dirty="0">
                <a:solidFill>
                  <a:srgbClr val="000000"/>
                </a:solidFill>
                <a:effectLst>
                  <a:outerShdw blurRad="38100" dist="38100" dir="2700000" algn="tl">
                    <a:srgbClr val="C0C0C0"/>
                  </a:outerShdw>
                </a:effectLst>
                <a:latin typeface="Lucida Sans Unicode" pitchFamily="34" charset="0"/>
                <a:cs typeface="Arial" charset="0"/>
              </a:rPr>
              <a:t>)</a:t>
            </a:r>
          </a:p>
        </p:txBody>
      </p:sp>
      <p:sp>
        <p:nvSpPr>
          <p:cNvPr id="11303" name="Line 39"/>
          <p:cNvSpPr>
            <a:spLocks noChangeShapeType="1"/>
          </p:cNvSpPr>
          <p:nvPr/>
        </p:nvSpPr>
        <p:spPr bwMode="auto">
          <a:xfrm flipH="1">
            <a:off x="4225925" y="23495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4" name="Line 40"/>
          <p:cNvSpPr>
            <a:spLocks noChangeShapeType="1"/>
          </p:cNvSpPr>
          <p:nvPr/>
        </p:nvSpPr>
        <p:spPr bwMode="auto">
          <a:xfrm flipH="1">
            <a:off x="4191000" y="39624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5" name="Text Box 41"/>
          <p:cNvSpPr txBox="1">
            <a:spLocks noChangeArrowheads="1"/>
          </p:cNvSpPr>
          <p:nvPr/>
        </p:nvSpPr>
        <p:spPr bwMode="auto">
          <a:xfrm>
            <a:off x="4408488" y="3733800"/>
            <a:ext cx="4202112" cy="869950"/>
          </a:xfrm>
          <a:prstGeom prst="rect">
            <a:avLst/>
          </a:prstGeom>
          <a:noFill/>
          <a:ln w="9525">
            <a:noFill/>
            <a:miter lim="800000"/>
            <a:headEnd/>
            <a:tailEnd/>
          </a:ln>
        </p:spPr>
        <p:txBody>
          <a:bodyPr>
            <a:spAutoFit/>
          </a:bodyPr>
          <a:lstStyle/>
          <a:p>
            <a:pPr eaLnBrk="0" hangingPunct="0">
              <a:lnSpc>
                <a:spcPct val="85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NIH Pathway to Independence (PI) Award (K99/R00)</a:t>
            </a:r>
          </a:p>
          <a:p>
            <a:pPr eaLnBrk="0" hangingPunct="0">
              <a:lnSpc>
                <a:spcPct val="85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Mentored Research Scientist Development Award (K01)</a:t>
            </a:r>
          </a:p>
          <a:p>
            <a:pPr eaLnBrk="0" hangingPunct="0">
              <a:lnSpc>
                <a:spcPct val="85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Mentored Clinical Scientist Development Award (K08)</a:t>
            </a:r>
          </a:p>
          <a:p>
            <a:pPr eaLnBrk="0" hangingPunct="0">
              <a:lnSpc>
                <a:spcPct val="85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Mentored Patient-Oriented RCDA (K23)</a:t>
            </a:r>
          </a:p>
          <a:p>
            <a:pPr eaLnBrk="0" hangingPunct="0">
              <a:lnSpc>
                <a:spcPct val="85000"/>
              </a:lnSpc>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Mentored Quantitative RCDA (K25)</a:t>
            </a:r>
          </a:p>
        </p:txBody>
      </p:sp>
      <p:sp>
        <p:nvSpPr>
          <p:cNvPr id="11306" name="Line 42"/>
          <p:cNvSpPr>
            <a:spLocks noChangeShapeType="1"/>
          </p:cNvSpPr>
          <p:nvPr/>
        </p:nvSpPr>
        <p:spPr bwMode="auto">
          <a:xfrm flipH="1">
            <a:off x="4225925" y="50546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7" name="Text Box 43"/>
          <p:cNvSpPr txBox="1">
            <a:spLocks noChangeArrowheads="1"/>
          </p:cNvSpPr>
          <p:nvPr/>
        </p:nvSpPr>
        <p:spPr bwMode="auto">
          <a:xfrm>
            <a:off x="4491038" y="5257800"/>
            <a:ext cx="2689225" cy="457200"/>
          </a:xfrm>
          <a:prstGeom prst="rect">
            <a:avLst/>
          </a:prstGeom>
          <a:noFill/>
          <a:ln w="9525">
            <a:noFill/>
            <a:miter lim="800000"/>
            <a:headEnd/>
            <a:tailEnd/>
          </a:ln>
        </p:spPr>
        <p:txBody>
          <a:bodyPr wrap="none">
            <a:spAutoFit/>
          </a:bodyPr>
          <a:lstStyle/>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Midcareer Investigator Award in </a:t>
            </a:r>
          </a:p>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  Patient-Oriented Research (K24)  </a:t>
            </a: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8" name="Line 44"/>
          <p:cNvSpPr>
            <a:spLocks noChangeShapeType="1"/>
          </p:cNvSpPr>
          <p:nvPr/>
        </p:nvSpPr>
        <p:spPr bwMode="auto">
          <a:xfrm flipH="1">
            <a:off x="4225925" y="61722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09" name="Text Box 45"/>
          <p:cNvSpPr txBox="1">
            <a:spLocks noChangeArrowheads="1"/>
          </p:cNvSpPr>
          <p:nvPr/>
        </p:nvSpPr>
        <p:spPr bwMode="auto">
          <a:xfrm>
            <a:off x="533400" y="5410200"/>
            <a:ext cx="1752600" cy="457200"/>
          </a:xfrm>
          <a:prstGeom prst="rect">
            <a:avLst/>
          </a:prstGeom>
          <a:noFill/>
          <a:ln w="9525">
            <a:noFill/>
            <a:miter lim="800000"/>
            <a:headEnd/>
            <a:tailEnd/>
          </a:ln>
        </p:spPr>
        <p:txBody>
          <a:bodyPr>
            <a:spAutoFit/>
          </a:bodyPr>
          <a:lstStyle/>
          <a:p>
            <a:pPr eaLnBrk="0" hangingPunct="0">
              <a:defRPr/>
            </a:pPr>
            <a:r>
              <a:rPr lang="en-US" sz="1200" b="1">
                <a:solidFill>
                  <a:srgbClr val="000000"/>
                </a:solidFill>
                <a:effectLst>
                  <a:outerShdw blurRad="38100" dist="38100" dir="2700000" algn="tl">
                    <a:srgbClr val="000000">
                      <a:alpha val="43137"/>
                    </a:srgbClr>
                  </a:outerShdw>
                </a:effectLst>
                <a:latin typeface="Lucida Sans Unicode" pitchFamily="34" charset="0"/>
                <a:cs typeface="Arial" charset="0"/>
              </a:rPr>
              <a:t>Exploratory/Develop-ment Grant (R21) </a:t>
            </a:r>
            <a:endParaRPr lang="en-US" sz="1400" b="1">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0" name="Line 47"/>
          <p:cNvSpPr>
            <a:spLocks noChangeShapeType="1"/>
          </p:cNvSpPr>
          <p:nvPr/>
        </p:nvSpPr>
        <p:spPr bwMode="auto">
          <a:xfrm flipH="1">
            <a:off x="4191000" y="41148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1" name="Line 48"/>
          <p:cNvSpPr>
            <a:spLocks noChangeShapeType="1"/>
          </p:cNvSpPr>
          <p:nvPr/>
        </p:nvSpPr>
        <p:spPr bwMode="auto">
          <a:xfrm flipH="1">
            <a:off x="4191000" y="42672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2" name="Line 49"/>
          <p:cNvSpPr>
            <a:spLocks noChangeShapeType="1"/>
          </p:cNvSpPr>
          <p:nvPr/>
        </p:nvSpPr>
        <p:spPr bwMode="auto">
          <a:xfrm flipH="1">
            <a:off x="4191000" y="44196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3" name="AutoShape 50"/>
          <p:cNvSpPr>
            <a:spLocks/>
          </p:cNvSpPr>
          <p:nvPr/>
        </p:nvSpPr>
        <p:spPr bwMode="auto">
          <a:xfrm>
            <a:off x="2286000" y="4191000"/>
            <a:ext cx="228600" cy="2057400"/>
          </a:xfrm>
          <a:prstGeom prst="leftBrace">
            <a:avLst>
              <a:gd name="adj1" fmla="val 75000"/>
              <a:gd name="adj2" fmla="val 50000"/>
            </a:avLst>
          </a:prstGeom>
          <a:noFill/>
          <a:ln w="38100">
            <a:solidFill>
              <a:schemeClr val="tx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4" name="Line 51"/>
          <p:cNvSpPr>
            <a:spLocks noChangeShapeType="1"/>
          </p:cNvSpPr>
          <p:nvPr/>
        </p:nvSpPr>
        <p:spPr bwMode="auto">
          <a:xfrm flipH="1">
            <a:off x="4191000" y="38100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5" name="Line 52"/>
          <p:cNvSpPr>
            <a:spLocks noChangeShapeType="1"/>
          </p:cNvSpPr>
          <p:nvPr/>
        </p:nvSpPr>
        <p:spPr bwMode="auto">
          <a:xfrm flipH="1">
            <a:off x="2667000" y="2068513"/>
            <a:ext cx="1490663" cy="0"/>
          </a:xfrm>
          <a:prstGeom prst="line">
            <a:avLst/>
          </a:prstGeom>
          <a:noFill/>
          <a:ln w="57150">
            <a:solidFill>
              <a:schemeClr val="bg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16" name="Text Box 53"/>
          <p:cNvSpPr txBox="1">
            <a:spLocks noChangeArrowheads="1"/>
          </p:cNvSpPr>
          <p:nvPr/>
        </p:nvSpPr>
        <p:spPr bwMode="auto">
          <a:xfrm>
            <a:off x="2933700" y="1676400"/>
            <a:ext cx="855663" cy="304800"/>
          </a:xfrm>
          <a:prstGeom prst="rect">
            <a:avLst/>
          </a:prstGeom>
          <a:noFill/>
          <a:ln w="9525">
            <a:noFill/>
            <a:miter lim="800000"/>
            <a:headEnd/>
            <a:tailEnd/>
          </a:ln>
        </p:spPr>
        <p:txBody>
          <a:bodyPr wrap="none">
            <a:spAutoFit/>
          </a:bodyPr>
          <a:lstStyle/>
          <a:p>
            <a:pPr algn="ctr" eaLnBrk="0" hangingPunct="0">
              <a:defRPr/>
            </a:pPr>
            <a:r>
              <a:rPr lang="en-US" sz="1400" b="1">
                <a:solidFill>
                  <a:srgbClr val="000000"/>
                </a:solidFill>
                <a:effectLst>
                  <a:outerShdw blurRad="38100" dist="38100" dir="2700000" algn="tl">
                    <a:srgbClr val="000000">
                      <a:alpha val="43137"/>
                    </a:srgbClr>
                  </a:outerShdw>
                </a:effectLst>
                <a:latin typeface="Lucida Sans Unicode" pitchFamily="34" charset="0"/>
                <a:cs typeface="Arial" charset="0"/>
              </a:rPr>
              <a:t>Pre-Bac</a:t>
            </a:r>
          </a:p>
        </p:txBody>
      </p:sp>
      <p:sp>
        <p:nvSpPr>
          <p:cNvPr id="1698870" name="Text Box 54"/>
          <p:cNvSpPr txBox="1">
            <a:spLocks noChangeArrowheads="1"/>
          </p:cNvSpPr>
          <p:nvPr/>
        </p:nvSpPr>
        <p:spPr bwMode="auto">
          <a:xfrm>
            <a:off x="4495800" y="1622425"/>
            <a:ext cx="3211513" cy="274638"/>
          </a:xfrm>
          <a:prstGeom prst="rect">
            <a:avLst/>
          </a:prstGeom>
          <a:noFill/>
          <a:ln w="9525">
            <a:noFill/>
            <a:miter lim="800000"/>
            <a:headEnd/>
            <a:tailEnd/>
          </a:ln>
          <a:effectLst/>
        </p:spPr>
        <p:txBody>
          <a:bodyPr wrap="none">
            <a:spAutoFit/>
          </a:bodyPr>
          <a:lstStyle/>
          <a:p>
            <a:pPr eaLnBrk="0" hangingPunct="0">
              <a:defRPr/>
            </a:pPr>
            <a:r>
              <a:rPr lang="en-US" sz="1200" b="1" dirty="0">
                <a:solidFill>
                  <a:srgbClr val="000000"/>
                </a:solidFill>
                <a:effectLst>
                  <a:outerShdw blurRad="38100" dist="38100" dir="2700000" algn="tl">
                    <a:srgbClr val="C0C0C0"/>
                  </a:outerShdw>
                </a:effectLst>
                <a:latin typeface="Lucida Sans Unicode" pitchFamily="34" charset="0"/>
                <a:cs typeface="Arial" charset="0"/>
              </a:rPr>
              <a:t> </a:t>
            </a: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Pre-</a:t>
            </a:r>
            <a:r>
              <a:rPr lang="en-US" sz="1200" b="1" dirty="0" err="1">
                <a:solidFill>
                  <a:srgbClr val="000000"/>
                </a:solidFill>
                <a:effectLst>
                  <a:outerShdw blurRad="38100" dist="38100" dir="2700000" algn="tl">
                    <a:srgbClr val="000000">
                      <a:alpha val="43137"/>
                    </a:srgbClr>
                  </a:outerShdw>
                </a:effectLst>
                <a:latin typeface="Lucida Sans Unicode" pitchFamily="34" charset="0"/>
                <a:cs typeface="Arial" charset="0"/>
              </a:rPr>
              <a:t>Bac</a:t>
            </a: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 Institutional Training Grant (T34)</a:t>
            </a:r>
          </a:p>
        </p:txBody>
      </p:sp>
      <p:sp>
        <p:nvSpPr>
          <p:cNvPr id="11318" name="Line 55"/>
          <p:cNvSpPr>
            <a:spLocks noChangeShapeType="1"/>
          </p:cNvSpPr>
          <p:nvPr/>
        </p:nvSpPr>
        <p:spPr bwMode="auto">
          <a:xfrm flipH="1">
            <a:off x="4225925" y="1760538"/>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7223" name="Rectangle 56"/>
          <p:cNvSpPr>
            <a:spLocks/>
          </p:cNvSpPr>
          <p:nvPr/>
        </p:nvSpPr>
        <p:spPr bwMode="auto">
          <a:xfrm>
            <a:off x="304800" y="144463"/>
            <a:ext cx="8570913" cy="6746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2400" smtClean="0">
                <a:solidFill>
                  <a:srgbClr val="FFFFFF"/>
                </a:solidFill>
                <a:cs typeface="Arial" panose="020B0604020202020204" pitchFamily="34" charset="0"/>
              </a:rPr>
              <a:t>Training &amp; Career Development Support 2014</a:t>
            </a:r>
          </a:p>
        </p:txBody>
      </p:sp>
      <p:sp>
        <p:nvSpPr>
          <p:cNvPr id="11320" name="Slide Number Placeholder 1"/>
          <p:cNvSpPr txBox="1">
            <a:spLocks noGrp="1"/>
          </p:cNvSpPr>
          <p:nvPr/>
        </p:nvSpPr>
        <p:spPr bwMode="auto">
          <a:xfrm>
            <a:off x="7772400" y="6553200"/>
            <a:ext cx="1371600" cy="304800"/>
          </a:xfrm>
          <a:prstGeom prst="rect">
            <a:avLst/>
          </a:prstGeom>
          <a:noFill/>
          <a:ln w="9525">
            <a:noFill/>
            <a:miter lim="800000"/>
            <a:headEnd/>
            <a:tailEnd/>
          </a:ln>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r"/>
            <a:fld id="{ECEF1A21-0ED1-47A3-93CA-4948990DA12A}" type="slidenum">
              <a:rPr lang="en-US" altLang="en-US" sz="1400" b="1" smtClean="0">
                <a:solidFill>
                  <a:srgbClr val="FFFFFF"/>
                </a:solidFill>
                <a:effectLst>
                  <a:outerShdw blurRad="38100" dist="38100" dir="2700000" algn="tl">
                    <a:srgbClr val="C0C0C0"/>
                  </a:outerShdw>
                </a:effectLst>
                <a:latin typeface="Calibri" panose="020F0502020204030204" pitchFamily="34" charset="0"/>
              </a:rPr>
              <a:pPr algn="r"/>
              <a:t>260</a:t>
            </a:fld>
            <a:endParaRPr lang="en-US" altLang="en-US" sz="1400" b="1" smtClean="0">
              <a:solidFill>
                <a:srgbClr val="FFFFFF"/>
              </a:solidFill>
              <a:effectLst>
                <a:outerShdw blurRad="38100" dist="38100" dir="2700000" algn="tl">
                  <a:srgbClr val="C0C0C0"/>
                </a:outerShdw>
              </a:effectLst>
              <a:latin typeface="Calibri" panose="020F0502020204030204" pitchFamily="34" charset="0"/>
            </a:endParaRPr>
          </a:p>
        </p:txBody>
      </p:sp>
      <p:sp>
        <p:nvSpPr>
          <p:cNvPr id="11321" name="AutoShape 50"/>
          <p:cNvSpPr>
            <a:spLocks/>
          </p:cNvSpPr>
          <p:nvPr/>
        </p:nvSpPr>
        <p:spPr bwMode="auto">
          <a:xfrm>
            <a:off x="2057400" y="1676400"/>
            <a:ext cx="228600" cy="2819400"/>
          </a:xfrm>
          <a:prstGeom prst="leftBrace">
            <a:avLst>
              <a:gd name="adj1" fmla="val 75028"/>
              <a:gd name="adj2" fmla="val 50000"/>
            </a:avLst>
          </a:prstGeom>
          <a:noFill/>
          <a:ln w="38100">
            <a:solidFill>
              <a:schemeClr val="tx1"/>
            </a:solidFill>
            <a:round/>
            <a:headEnd/>
            <a:tailEn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22" name="TextBox 57"/>
          <p:cNvSpPr txBox="1">
            <a:spLocks noChangeArrowheads="1"/>
          </p:cNvSpPr>
          <p:nvPr/>
        </p:nvSpPr>
        <p:spPr bwMode="auto">
          <a:xfrm>
            <a:off x="509588" y="2767013"/>
            <a:ext cx="1628775" cy="1016000"/>
          </a:xfrm>
          <a:prstGeom prst="rect">
            <a:avLst/>
          </a:prstGeom>
          <a:noFill/>
          <a:ln w="9525">
            <a:noFill/>
            <a:miter lim="800000"/>
            <a:headEnd/>
            <a:tailEnd/>
          </a:ln>
        </p:spPr>
        <p:txBody>
          <a:bodyPr wrap="none">
            <a:spAutoFit/>
          </a:bodyPr>
          <a:lstStyle/>
          <a:p>
            <a:pPr eaLnBrk="0" hangingPunct="0">
              <a:defRPr/>
            </a:pP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‘Informal’ Training </a:t>
            </a:r>
          </a:p>
          <a:p>
            <a:pPr eaLnBrk="0" hangingPunct="0">
              <a:defRPr/>
            </a:pP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and Career</a:t>
            </a:r>
          </a:p>
          <a:p>
            <a:pPr eaLnBrk="0" hangingPunct="0">
              <a:defRPr/>
            </a:pP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Development on </a:t>
            </a:r>
          </a:p>
          <a:p>
            <a:pPr eaLnBrk="0" hangingPunct="0">
              <a:defRPr/>
            </a:pP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RPGs and </a:t>
            </a:r>
          </a:p>
          <a:p>
            <a:pPr eaLnBrk="0" hangingPunct="0">
              <a:defRPr/>
            </a:pPr>
            <a:r>
              <a:rPr lang="en-US" sz="1200" b="1" dirty="0">
                <a:solidFill>
                  <a:srgbClr val="000000"/>
                </a:solidFill>
                <a:effectLst>
                  <a:outerShdw blurRad="38100" dist="38100" dir="2700000" algn="tl">
                    <a:srgbClr val="000000">
                      <a:alpha val="43137"/>
                    </a:srgbClr>
                  </a:outerShdw>
                </a:effectLst>
                <a:latin typeface="Lucida Sans Unicode" pitchFamily="34" charset="0"/>
                <a:cs typeface="Arial" charset="0"/>
              </a:rPr>
              <a:t>Supplements</a:t>
            </a:r>
          </a:p>
        </p:txBody>
      </p:sp>
      <p:sp>
        <p:nvSpPr>
          <p:cNvPr id="11323" name="Line 55"/>
          <p:cNvSpPr>
            <a:spLocks noChangeShapeType="1"/>
          </p:cNvSpPr>
          <p:nvPr/>
        </p:nvSpPr>
        <p:spPr bwMode="auto">
          <a:xfrm flipH="1">
            <a:off x="4210050" y="28956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11324" name="Line 55"/>
          <p:cNvSpPr>
            <a:spLocks noChangeShapeType="1"/>
          </p:cNvSpPr>
          <p:nvPr/>
        </p:nvSpPr>
        <p:spPr bwMode="auto">
          <a:xfrm flipH="1">
            <a:off x="4238625" y="3314700"/>
            <a:ext cx="269875" cy="0"/>
          </a:xfrm>
          <a:prstGeom prst="line">
            <a:avLst/>
          </a:prstGeom>
          <a:noFill/>
          <a:ln w="28575">
            <a:solidFill>
              <a:srgbClr val="009999"/>
            </a:solidFill>
            <a:round/>
            <a:headEnd/>
            <a:tailEnd type="triangle" w="med" len="med"/>
          </a:ln>
        </p:spPr>
        <p:txBody>
          <a:bodyPr wrap="none" anchor="ctr"/>
          <a:lstStyle/>
          <a:p>
            <a:pPr eaLnBrk="0" hangingPunct="0">
              <a:defRPr/>
            </a:pPr>
            <a:endParaRPr lang="en-US" sz="1400">
              <a:solidFill>
                <a:srgbClr val="000000"/>
              </a:solidFill>
              <a:effectLst>
                <a:outerShdw blurRad="38100" dist="38100" dir="2700000" algn="tl">
                  <a:srgbClr val="000000">
                    <a:alpha val="43137"/>
                  </a:srgbClr>
                </a:outerShdw>
              </a:effectLst>
              <a:latin typeface="Lucida Sans Unicode" pitchFamily="34" charset="0"/>
              <a:cs typeface="Arial" charset="0"/>
            </a:endParaRPr>
          </a:p>
        </p:txBody>
      </p:sp>
      <p:sp>
        <p:nvSpPr>
          <p:cNvPr id="69" name="Text Box 27"/>
          <p:cNvSpPr txBox="1">
            <a:spLocks noChangeArrowheads="1"/>
          </p:cNvSpPr>
          <p:nvPr/>
        </p:nvSpPr>
        <p:spPr bwMode="auto">
          <a:xfrm>
            <a:off x="514350" y="1112838"/>
            <a:ext cx="1660525" cy="307975"/>
          </a:xfrm>
          <a:prstGeom prst="rect">
            <a:avLst/>
          </a:prstGeom>
          <a:noFill/>
          <a:ln w="9525">
            <a:noFill/>
            <a:miter lim="800000"/>
            <a:headEnd/>
            <a:tailEnd/>
          </a:ln>
          <a:effectLst/>
        </p:spPr>
        <p:txBody>
          <a:bodyPr wrap="none">
            <a:spAutoFit/>
          </a:bodyPr>
          <a:lstStyle/>
          <a:p>
            <a:pPr algn="ctr" eaLnBrk="0" hangingPunct="0">
              <a:defRPr/>
            </a:pPr>
            <a:r>
              <a:rPr lang="en-US" sz="1400" b="1" dirty="0">
                <a:solidFill>
                  <a:srgbClr val="CC0000"/>
                </a:solidFill>
                <a:effectLst>
                  <a:outerShdw blurRad="38100" dist="38100" dir="2700000" algn="tl">
                    <a:srgbClr val="C0C0C0"/>
                  </a:outerShdw>
                </a:effectLst>
                <a:latin typeface="Lucida Sans Unicode" pitchFamily="34" charset="0"/>
                <a:cs typeface="Arial" charset="0"/>
              </a:rPr>
              <a:t>Research Awards</a:t>
            </a:r>
          </a:p>
        </p:txBody>
      </p:sp>
      <p:cxnSp>
        <p:nvCxnSpPr>
          <p:cNvPr id="71" name="Straight Connector 70"/>
          <p:cNvCxnSpPr/>
          <p:nvPr/>
        </p:nvCxnSpPr>
        <p:spPr>
          <a:xfrm>
            <a:off x="4238625" y="3543300"/>
            <a:ext cx="4419600" cy="0"/>
          </a:xfrm>
          <a:prstGeom prst="line">
            <a:avLst/>
          </a:prstGeom>
        </p:spPr>
        <p:style>
          <a:lnRef idx="3">
            <a:schemeClr val="dk1"/>
          </a:lnRef>
          <a:fillRef idx="0">
            <a:schemeClr val="dk1"/>
          </a:fillRef>
          <a:effectRef idx="2">
            <a:schemeClr val="dk1"/>
          </a:effectRef>
          <a:fontRef idx="minor">
            <a:schemeClr val="tx1"/>
          </a:fontRef>
        </p:style>
      </p:cxnSp>
      <p:sp>
        <p:nvSpPr>
          <p:cNvPr id="11327" name="TextBox 71"/>
          <p:cNvSpPr txBox="1">
            <a:spLocks noChangeArrowheads="1"/>
          </p:cNvSpPr>
          <p:nvPr/>
        </p:nvSpPr>
        <p:spPr bwMode="auto">
          <a:xfrm>
            <a:off x="7981950" y="3200400"/>
            <a:ext cx="793750" cy="307975"/>
          </a:xfrm>
          <a:prstGeom prst="rect">
            <a:avLst/>
          </a:prstGeom>
          <a:noFill/>
          <a:ln w="9525">
            <a:noFill/>
            <a:miter lim="800000"/>
            <a:headEnd/>
            <a:tailEnd/>
          </a:ln>
        </p:spPr>
        <p:txBody>
          <a:bodyPr wrap="none">
            <a:spAutoFit/>
          </a:bodyPr>
          <a:lstStyle/>
          <a:p>
            <a:pPr eaLnBrk="0" hangingPunct="0">
              <a:defRPr/>
            </a:pPr>
            <a:r>
              <a:rPr lang="en-US" sz="1400" dirty="0">
                <a:solidFill>
                  <a:srgbClr val="FF0000"/>
                </a:solidFill>
                <a:effectLst>
                  <a:outerShdw blurRad="38100" dist="38100" dir="2700000" algn="tl">
                    <a:srgbClr val="000000">
                      <a:alpha val="43137"/>
                    </a:srgbClr>
                  </a:outerShdw>
                </a:effectLst>
                <a:latin typeface="Lucida Sans Unicode" pitchFamily="34" charset="0"/>
                <a:cs typeface="Arial" charset="0"/>
              </a:rPr>
              <a:t>$767M</a:t>
            </a:r>
          </a:p>
        </p:txBody>
      </p:sp>
      <p:sp>
        <p:nvSpPr>
          <p:cNvPr id="11328" name="TextBox 72"/>
          <p:cNvSpPr txBox="1">
            <a:spLocks noChangeArrowheads="1"/>
          </p:cNvSpPr>
          <p:nvPr/>
        </p:nvSpPr>
        <p:spPr bwMode="auto">
          <a:xfrm>
            <a:off x="8001000" y="3543300"/>
            <a:ext cx="793750" cy="307975"/>
          </a:xfrm>
          <a:prstGeom prst="rect">
            <a:avLst/>
          </a:prstGeom>
          <a:noFill/>
          <a:ln w="9525">
            <a:noFill/>
            <a:miter lim="800000"/>
            <a:headEnd/>
            <a:tailEnd/>
          </a:ln>
        </p:spPr>
        <p:txBody>
          <a:bodyPr wrap="none">
            <a:spAutoFit/>
          </a:bodyPr>
          <a:lstStyle/>
          <a:p>
            <a:pPr eaLnBrk="0" hangingPunct="0">
              <a:defRPr/>
            </a:pPr>
            <a:r>
              <a:rPr lang="en-US" sz="1400" dirty="0">
                <a:solidFill>
                  <a:srgbClr val="FF0000"/>
                </a:solidFill>
                <a:effectLst>
                  <a:outerShdw blurRad="38100" dist="38100" dir="2700000" algn="tl">
                    <a:srgbClr val="000000">
                      <a:alpha val="43137"/>
                    </a:srgbClr>
                  </a:outerShdw>
                </a:effectLst>
                <a:latin typeface="Lucida Sans Unicode" pitchFamily="34" charset="0"/>
                <a:cs typeface="Arial" charset="0"/>
              </a:rPr>
              <a:t>$627M</a:t>
            </a:r>
          </a:p>
        </p:txBody>
      </p:sp>
      <p:sp>
        <p:nvSpPr>
          <p:cNvPr id="75" name="Down Arrow 74"/>
          <p:cNvSpPr/>
          <p:nvPr/>
        </p:nvSpPr>
        <p:spPr>
          <a:xfrm>
            <a:off x="8391525" y="3886200"/>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400">
              <a:solidFill>
                <a:srgbClr val="FFFFFF"/>
              </a:solidFill>
              <a:effectLst>
                <a:outerShdw blurRad="38100" dist="38100" dir="2700000" algn="tl">
                  <a:srgbClr val="000000">
                    <a:alpha val="43137"/>
                  </a:srgbClr>
                </a:outerShdw>
              </a:effectLst>
            </a:endParaRPr>
          </a:p>
        </p:txBody>
      </p:sp>
      <p:sp>
        <p:nvSpPr>
          <p:cNvPr id="76" name="Down Arrow 75"/>
          <p:cNvSpPr/>
          <p:nvPr/>
        </p:nvSpPr>
        <p:spPr>
          <a:xfrm rot="10800000">
            <a:off x="8410575" y="2190750"/>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sz="140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7707316"/>
      </p:ext>
    </p:extLst>
  </p:cSld>
  <p:clrMapOvr>
    <a:masterClrMapping/>
  </p:clrMapOvr>
  <p:transition spd="med"/>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196850"/>
            <a:ext cx="8439150" cy="620713"/>
          </a:xfrm>
          <a:solidFill>
            <a:srgbClr val="0070C0"/>
          </a:solidFill>
        </p:spPr>
        <p:txBody>
          <a:bodyPr/>
          <a:lstStyle/>
          <a:p>
            <a:pPr>
              <a:defRPr/>
            </a:pPr>
            <a:r>
              <a:rPr lang="en-US" dirty="0" smtClean="0">
                <a:latin typeface="+mn-lt"/>
              </a:rPr>
              <a:t>Advice for Mapping Your Career With NIH</a:t>
            </a:r>
            <a:endParaRPr lang="en-US" dirty="0">
              <a:latin typeface="+mn-lt"/>
            </a:endParaRPr>
          </a:p>
        </p:txBody>
      </p:sp>
      <p:sp>
        <p:nvSpPr>
          <p:cNvPr id="3" name="Content Placeholder 2"/>
          <p:cNvSpPr>
            <a:spLocks noGrp="1"/>
          </p:cNvSpPr>
          <p:nvPr>
            <p:ph idx="1"/>
          </p:nvPr>
        </p:nvSpPr>
        <p:spPr>
          <a:xfrm>
            <a:off x="457200" y="1047750"/>
            <a:ext cx="8218488" cy="4648200"/>
          </a:xfrm>
        </p:spPr>
        <p:txBody>
          <a:bodyPr/>
          <a:lstStyle/>
          <a:p>
            <a:pPr>
              <a:spcBef>
                <a:spcPct val="0"/>
              </a:spcBef>
              <a:spcAft>
                <a:spcPts val="1200"/>
              </a:spcAft>
              <a:buClr>
                <a:srgbClr val="FF0000"/>
              </a:buClr>
              <a:buFont typeface="Wingdings" panose="05000000000000000000" pitchFamily="2" charset="2"/>
              <a:buChar char="§"/>
            </a:pPr>
            <a:endParaRPr lang="en-US" altLang="en-US" sz="2400" smtClean="0">
              <a:solidFill>
                <a:srgbClr val="003399"/>
              </a:solidFill>
            </a:endParaRP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Review Institute/Center (IC) priorities and goals. Each IC has a research training and career development program.</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Learn the NIH application and review process</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Identify the grant programs offered by each IC</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Make early contact with program officers</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Find innovative, well-respected mentors and collaborators</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Study successful grant applications- talk to your mentor</a:t>
            </a:r>
          </a:p>
          <a:p>
            <a:pPr>
              <a:spcBef>
                <a:spcPct val="0"/>
              </a:spcBef>
              <a:spcAft>
                <a:spcPts val="1200"/>
              </a:spcAft>
              <a:buClr>
                <a:srgbClr val="FF0000"/>
              </a:buClr>
              <a:buFont typeface="Wingdings" panose="05000000000000000000" pitchFamily="2" charset="2"/>
              <a:buChar char="§"/>
            </a:pPr>
            <a:r>
              <a:rPr lang="en-US" altLang="en-US" sz="2400" smtClean="0">
                <a:solidFill>
                  <a:srgbClr val="003399"/>
                </a:solidFill>
              </a:rPr>
              <a:t>Propose your best and most creative ideas</a:t>
            </a:r>
          </a:p>
        </p:txBody>
      </p:sp>
    </p:spTree>
    <p:extLst>
      <p:ext uri="{BB962C8B-B14F-4D97-AF65-F5344CB8AC3E}">
        <p14:creationId xmlns:p14="http://schemas.microsoft.com/office/powerpoint/2010/main" val="40012736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20638" y="-15875"/>
          <a:ext cx="9183688" cy="6888163"/>
        </p:xfrm>
        <a:graphic>
          <a:graphicData uri="http://schemas.openxmlformats.org/presentationml/2006/ole">
            <mc:AlternateContent xmlns:mc="http://schemas.openxmlformats.org/markup-compatibility/2006">
              <mc:Choice xmlns:v="urn:schemas-microsoft-com:vml" Requires="v">
                <p:oleObj spid="_x0000_s16387" name="Slide" r:id="rId4" imgW="4547678" imgH="3410820" progId="PowerPoint.Slide.8">
                  <p:embed/>
                </p:oleObj>
              </mc:Choice>
              <mc:Fallback>
                <p:oleObj name="Slide" r:id="rId4" imgW="4547678" imgH="341082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8" y="-15875"/>
                        <a:ext cx="9183688" cy="688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49886409"/>
      </p:ext>
    </p:extLst>
  </p:cSld>
  <p:clrMapOvr>
    <a:masterClrMapping/>
  </p:clrMapOvr>
  <p:transition spd="med"/>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7411" name="Slide" r:id="rId4" imgW="8456636" imgH="6342720" progId="PowerPoint.Slide.8">
                  <p:embed/>
                </p:oleObj>
              </mc:Choice>
              <mc:Fallback>
                <p:oleObj name="Slide" r:id="rId4" imgW="8456636" imgH="634272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829583060"/>
      </p:ext>
    </p:extLst>
  </p:cSld>
  <p:clrMapOvr>
    <a:masterClrMapping/>
  </p:clrMapOvr>
  <p:transition spd="med"/>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3C326BA6-CF5B-4AED-8ABB-08777F63B455}" type="slidenum">
              <a:rPr lang="en-US" altLang="en-US" sz="1200">
                <a:solidFill>
                  <a:prstClr val="white"/>
                </a:solidFill>
                <a:latin typeface="Calibri" panose="020F0502020204030204" pitchFamily="34" charset="0"/>
              </a:rPr>
              <a:pPr eaLnBrk="1" hangingPunct="1"/>
              <a:t>264</a:t>
            </a:fld>
            <a:endParaRPr lang="en-US" altLang="en-US" sz="1200">
              <a:solidFill>
                <a:prstClr val="white"/>
              </a:solidFill>
              <a:latin typeface="Calibri" panose="020F0502020204030204" pitchFamily="34" charset="0"/>
            </a:endParaRPr>
          </a:p>
        </p:txBody>
      </p:sp>
      <p:sp>
        <p:nvSpPr>
          <p:cNvPr id="11267" name="Rectangle 3"/>
          <p:cNvSpPr>
            <a:spLocks noGrp="1" noChangeArrowheads="1"/>
          </p:cNvSpPr>
          <p:nvPr>
            <p:ph type="body" idx="1"/>
          </p:nvPr>
        </p:nvSpPr>
        <p:spPr>
          <a:xfrm>
            <a:off x="582613" y="981075"/>
            <a:ext cx="7996237" cy="5097463"/>
          </a:xfrm>
          <a:noFill/>
        </p:spPr>
        <p:txBody>
          <a:bodyPr lIns="92075" tIns="46038" rIns="92075" bIns="46038"/>
          <a:lstStyle/>
          <a:p>
            <a:pPr>
              <a:lnSpc>
                <a:spcPct val="90000"/>
              </a:lnSpc>
              <a:buClr>
                <a:srgbClr val="FF0000"/>
              </a:buClr>
            </a:pPr>
            <a:r>
              <a:rPr lang="en-US" altLang="en-US" sz="2400" smtClean="0">
                <a:solidFill>
                  <a:srgbClr val="003399"/>
                </a:solidFill>
              </a:rPr>
              <a:t>Established by the NRSA Act of 1974.</a:t>
            </a:r>
          </a:p>
          <a:p>
            <a:pPr lvl="1">
              <a:lnSpc>
                <a:spcPct val="90000"/>
              </a:lnSpc>
              <a:buClr>
                <a:srgbClr val="FF0000"/>
              </a:buClr>
              <a:buFont typeface="Calibri" panose="020F0502020204030204" pitchFamily="34" charset="0"/>
              <a:buChar char="̶"/>
            </a:pPr>
            <a:r>
              <a:rPr lang="en-US" altLang="en-US" sz="2000" b="1" i="1" smtClean="0">
                <a:solidFill>
                  <a:srgbClr val="003399"/>
                </a:solidFill>
              </a:rPr>
              <a:t>Section 487 of PHS Act; Regulations at 42 CFR 66.</a:t>
            </a:r>
          </a:p>
          <a:p>
            <a:pPr>
              <a:lnSpc>
                <a:spcPct val="90000"/>
              </a:lnSpc>
              <a:buClr>
                <a:srgbClr val="FF0000"/>
              </a:buClr>
            </a:pPr>
            <a:r>
              <a:rPr lang="en-US" altLang="en-US" sz="2400" smtClean="0">
                <a:solidFill>
                  <a:srgbClr val="003399"/>
                </a:solidFill>
              </a:rPr>
              <a:t>Replaced all previous NIH training authority.</a:t>
            </a:r>
          </a:p>
          <a:p>
            <a:pPr>
              <a:lnSpc>
                <a:spcPct val="90000"/>
              </a:lnSpc>
              <a:buClr>
                <a:srgbClr val="FF0000"/>
              </a:buClr>
            </a:pPr>
            <a:r>
              <a:rPr lang="en-US" altLang="en-US" sz="2400" smtClean="0">
                <a:solidFill>
                  <a:srgbClr val="003399"/>
                </a:solidFill>
              </a:rPr>
              <a:t>Name change legislation passed August 2002.</a:t>
            </a:r>
          </a:p>
          <a:p>
            <a:pPr>
              <a:lnSpc>
                <a:spcPct val="90000"/>
              </a:lnSpc>
              <a:buClr>
                <a:srgbClr val="FF0000"/>
              </a:buClr>
            </a:pPr>
            <a:r>
              <a:rPr lang="en-US" altLang="en-US" sz="2400" smtClean="0">
                <a:solidFill>
                  <a:srgbClr val="003399"/>
                </a:solidFill>
              </a:rPr>
              <a:t>Supported by 22 of the 24 awarding NIH Institutes and Centers (FIC and NLM have own authority).</a:t>
            </a:r>
          </a:p>
          <a:p>
            <a:pPr>
              <a:lnSpc>
                <a:spcPct val="90000"/>
              </a:lnSpc>
              <a:buClr>
                <a:srgbClr val="FF0000"/>
              </a:buClr>
            </a:pPr>
            <a:r>
              <a:rPr lang="en-US" altLang="en-US" sz="2400" smtClean="0">
                <a:solidFill>
                  <a:srgbClr val="003399"/>
                </a:solidFill>
              </a:rPr>
              <a:t>Supported by the Agency for Health Care Research and Quality (AHRQ) and the Health Resources Services Administration (HRSA).</a:t>
            </a:r>
          </a:p>
          <a:p>
            <a:pPr>
              <a:lnSpc>
                <a:spcPct val="90000"/>
              </a:lnSpc>
              <a:buClr>
                <a:srgbClr val="FF0000"/>
              </a:buClr>
            </a:pPr>
            <a:r>
              <a:rPr lang="en-US" altLang="en-US" sz="2400" smtClean="0">
                <a:solidFill>
                  <a:srgbClr val="003399"/>
                </a:solidFill>
              </a:rPr>
              <a:t>2 types of awards:</a:t>
            </a:r>
          </a:p>
          <a:p>
            <a:pPr lvl="1">
              <a:lnSpc>
                <a:spcPct val="90000"/>
              </a:lnSpc>
              <a:buClr>
                <a:srgbClr val="FF0000"/>
              </a:buClr>
              <a:buFont typeface="Calibri" panose="020F0502020204030204" pitchFamily="34" charset="0"/>
              <a:buChar char="̶"/>
            </a:pPr>
            <a:r>
              <a:rPr lang="en-US" altLang="en-US" sz="2000" b="1" i="1" u="sng" smtClean="0">
                <a:solidFill>
                  <a:srgbClr val="003399"/>
                </a:solidFill>
              </a:rPr>
              <a:t>Institutional</a:t>
            </a:r>
            <a:r>
              <a:rPr lang="en-US" altLang="en-US" sz="2000" b="1" i="1" smtClean="0">
                <a:solidFill>
                  <a:srgbClr val="003399"/>
                </a:solidFill>
              </a:rPr>
              <a:t>, e.g. T32, T34, T35, T90/R90.</a:t>
            </a:r>
          </a:p>
          <a:p>
            <a:pPr lvl="1">
              <a:lnSpc>
                <a:spcPct val="90000"/>
              </a:lnSpc>
              <a:buClr>
                <a:srgbClr val="FF0000"/>
              </a:buClr>
              <a:buFont typeface="Calibri" panose="020F0502020204030204" pitchFamily="34" charset="0"/>
              <a:buChar char="̶"/>
            </a:pPr>
            <a:r>
              <a:rPr lang="en-US" altLang="en-US" sz="2000" b="1" i="1" u="sng" smtClean="0">
                <a:solidFill>
                  <a:srgbClr val="003399"/>
                </a:solidFill>
              </a:rPr>
              <a:t>Individual</a:t>
            </a:r>
            <a:r>
              <a:rPr lang="en-US" altLang="en-US" sz="2000" b="1" i="1" smtClean="0">
                <a:solidFill>
                  <a:srgbClr val="003399"/>
                </a:solidFill>
              </a:rPr>
              <a:t>, e.g. F30, F31, F32, F33.</a:t>
            </a:r>
          </a:p>
        </p:txBody>
      </p:sp>
      <p:sp>
        <p:nvSpPr>
          <p:cNvPr id="11268" name="Rectangle 3"/>
          <p:cNvSpPr>
            <a:spLocks/>
          </p:cNvSpPr>
          <p:nvPr/>
        </p:nvSpPr>
        <p:spPr bwMode="auto">
          <a:xfrm>
            <a:off x="258763" y="106363"/>
            <a:ext cx="8610600" cy="7540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2400" smtClean="0">
                <a:solidFill>
                  <a:prstClr val="white"/>
                </a:solidFill>
                <a:cs typeface="Arial" panose="020B0604020202020204" pitchFamily="34" charset="0"/>
              </a:rPr>
              <a:t>Research Training Awards Authority</a:t>
            </a:r>
          </a:p>
        </p:txBody>
      </p:sp>
    </p:spTree>
    <p:extLst>
      <p:ext uri="{BB962C8B-B14F-4D97-AF65-F5344CB8AC3E}">
        <p14:creationId xmlns:p14="http://schemas.microsoft.com/office/powerpoint/2010/main" val="3235222346"/>
      </p:ext>
    </p:extLst>
  </p:cSld>
  <p:clrMapOvr>
    <a:masterClrMapping/>
  </p:clrMapOv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BEAAF95D-3AAD-4F90-96F0-DC0AE543C0F7}" type="slidenum">
              <a:rPr lang="en-US" altLang="en-US" sz="1200">
                <a:solidFill>
                  <a:prstClr val="white"/>
                </a:solidFill>
                <a:latin typeface="Calibri" panose="020F0502020204030204" pitchFamily="34" charset="0"/>
              </a:rPr>
              <a:pPr eaLnBrk="1" hangingPunct="1"/>
              <a:t>265</a:t>
            </a:fld>
            <a:endParaRPr lang="en-US" altLang="en-US" sz="1200">
              <a:solidFill>
                <a:prstClr val="white"/>
              </a:solidFill>
              <a:latin typeface="Calibri" panose="020F0502020204030204" pitchFamily="34" charset="0"/>
            </a:endParaRPr>
          </a:p>
        </p:txBody>
      </p:sp>
      <p:sp>
        <p:nvSpPr>
          <p:cNvPr id="12291" name="Rectangle 2"/>
          <p:cNvSpPr>
            <a:spLocks noGrp="1" noChangeArrowheads="1"/>
          </p:cNvSpPr>
          <p:nvPr>
            <p:ph type="title"/>
          </p:nvPr>
        </p:nvSpPr>
        <p:spPr>
          <a:xfrm>
            <a:off x="312738" y="98425"/>
            <a:ext cx="8572500" cy="739775"/>
          </a:xfrm>
          <a:solidFill>
            <a:srgbClr val="0070C0"/>
          </a:solidFill>
        </p:spPr>
        <p:txBody>
          <a:bodyPr/>
          <a:lstStyle/>
          <a:p>
            <a:r>
              <a:rPr lang="en-US" altLang="en-US" smtClean="0"/>
              <a:t>National Research Service Award Policies</a:t>
            </a:r>
          </a:p>
        </p:txBody>
      </p:sp>
      <p:sp>
        <p:nvSpPr>
          <p:cNvPr id="76803" name="Rectangle 3"/>
          <p:cNvSpPr>
            <a:spLocks noGrp="1" noChangeArrowheads="1"/>
          </p:cNvSpPr>
          <p:nvPr>
            <p:ph type="body" idx="1"/>
          </p:nvPr>
        </p:nvSpPr>
        <p:spPr>
          <a:xfrm>
            <a:off x="685800" y="1066800"/>
            <a:ext cx="7772400" cy="4953000"/>
          </a:xfrm>
        </p:spPr>
        <p:txBody>
          <a:bodyPr/>
          <a:lstStyle/>
          <a:p>
            <a:pPr marL="609600" indent="-609600">
              <a:buFont typeface="Wingdings" pitchFamily="2" charset="2"/>
              <a:buNone/>
              <a:defRPr/>
            </a:pPr>
            <a:r>
              <a:rPr lang="en-US" altLang="en-US" sz="3000" i="1" dirty="0">
                <a:solidFill>
                  <a:srgbClr val="003399"/>
                </a:solidFill>
              </a:rPr>
              <a:t>Policies that apply to both Training Grants and Fellowships…</a:t>
            </a:r>
          </a:p>
          <a:p>
            <a:pPr marL="609600" indent="-609600">
              <a:buFont typeface="Wingdings" pitchFamily="2" charset="2"/>
              <a:buNone/>
              <a:defRPr/>
            </a:pPr>
            <a:r>
              <a:rPr lang="en-US" altLang="en-US" sz="3000" u="sng" dirty="0">
                <a:solidFill>
                  <a:srgbClr val="003399"/>
                </a:solidFill>
              </a:rPr>
              <a:t>Guidelines</a:t>
            </a:r>
            <a:r>
              <a:rPr lang="en-US" altLang="en-US" sz="3000" dirty="0">
                <a:solidFill>
                  <a:srgbClr val="003399"/>
                </a:solidFill>
              </a:rPr>
              <a:t>:</a:t>
            </a:r>
          </a:p>
          <a:p>
            <a:pPr>
              <a:defRPr/>
            </a:pPr>
            <a:r>
              <a:rPr lang="en-US" altLang="en-US" sz="3000" dirty="0">
                <a:solidFill>
                  <a:srgbClr val="003399"/>
                </a:solidFill>
              </a:rPr>
              <a:t>NIH Grants Policy Statement, </a:t>
            </a:r>
            <a:r>
              <a:rPr lang="en-US" altLang="en-US" sz="3000" dirty="0" err="1">
                <a:solidFill>
                  <a:srgbClr val="003399"/>
                </a:solidFill>
              </a:rPr>
              <a:t>Kirschstein</a:t>
            </a:r>
            <a:r>
              <a:rPr lang="en-US" altLang="en-US" sz="3000" dirty="0">
                <a:solidFill>
                  <a:srgbClr val="003399"/>
                </a:solidFill>
              </a:rPr>
              <a:t>—NRSA Section:</a:t>
            </a:r>
            <a:r>
              <a:rPr lang="en-US" altLang="en-US" dirty="0">
                <a:solidFill>
                  <a:srgbClr val="003399"/>
                </a:solidFill>
              </a:rPr>
              <a:t>  </a:t>
            </a:r>
            <a:r>
              <a:rPr lang="en-US" altLang="en-US" sz="2000" dirty="0">
                <a:solidFill>
                  <a:srgbClr val="003399"/>
                </a:solidFill>
                <a:hlinkClick r:id="rId3"/>
              </a:rPr>
              <a:t>http://grants.nih.gov/grants/policy/nihgps_2003/NIHGPS_Part10.htm#_Toc54600187</a:t>
            </a:r>
            <a:r>
              <a:rPr lang="en-US" altLang="en-US" sz="2000" dirty="0">
                <a:solidFill>
                  <a:srgbClr val="003399"/>
                </a:solidFill>
              </a:rPr>
              <a:t> </a:t>
            </a:r>
          </a:p>
          <a:p>
            <a:pPr>
              <a:defRPr/>
            </a:pPr>
            <a:r>
              <a:rPr lang="en-US" altLang="en-US" sz="3000" dirty="0">
                <a:solidFill>
                  <a:srgbClr val="003399"/>
                </a:solidFill>
              </a:rPr>
              <a:t>Program Announcements &amp; Other Information:</a:t>
            </a:r>
            <a:r>
              <a:rPr lang="en-US" altLang="en-US" dirty="0">
                <a:solidFill>
                  <a:srgbClr val="003399"/>
                </a:solidFill>
              </a:rPr>
              <a:t> </a:t>
            </a:r>
            <a:r>
              <a:rPr lang="en-US" altLang="en-US" sz="1800" dirty="0">
                <a:solidFill>
                  <a:srgbClr val="003399"/>
                </a:solidFill>
                <a:hlinkClick r:id="rId4"/>
              </a:rPr>
              <a:t>http://grants.nih.gov/training/nrsa.htm</a:t>
            </a:r>
            <a:endParaRPr lang="en-US" altLang="en-US" sz="1800" dirty="0">
              <a:solidFill>
                <a:srgbClr val="003399"/>
              </a:solidFill>
            </a:endParaRPr>
          </a:p>
        </p:txBody>
      </p:sp>
    </p:spTree>
    <p:extLst>
      <p:ext uri="{BB962C8B-B14F-4D97-AF65-F5344CB8AC3E}">
        <p14:creationId xmlns:p14="http://schemas.microsoft.com/office/powerpoint/2010/main" val="815315260"/>
      </p:ext>
    </p:extLst>
  </p:cSld>
  <p:clrMapOvr>
    <a:masterClrMapping/>
  </p:clrMapOvr>
  <p:transition spd="med"/>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296863" y="106363"/>
            <a:ext cx="8564562" cy="777875"/>
          </a:xfrm>
          <a:solidFill>
            <a:srgbClr val="0070C0"/>
          </a:solidFill>
        </p:spPr>
        <p:txBody>
          <a:bodyPr>
            <a:normAutofit/>
          </a:bodyPr>
          <a:lstStyle/>
          <a:p>
            <a:pPr>
              <a:defRPr/>
            </a:pPr>
            <a:r>
              <a:rPr lang="en-US" sz="2800" dirty="0">
                <a:effectLst>
                  <a:outerShdw blurRad="38100" dist="38100" dir="2700000" algn="tl">
                    <a:srgbClr val="000000">
                      <a:alpha val="43137"/>
                    </a:srgbClr>
                  </a:outerShdw>
                </a:effectLst>
              </a:rPr>
              <a:t>Citizenship Requirements</a:t>
            </a:r>
            <a:r>
              <a:rPr lang="en-US" sz="2800" dirty="0">
                <a:effectLst>
                  <a:outerShdw blurRad="38100" dist="38100" dir="2700000" algn="tl" rotWithShape="0">
                    <a:srgbClr val="000000">
                      <a:alpha val="43137"/>
                    </a:srgbClr>
                  </a:outerShdw>
                </a:effectLst>
              </a:rPr>
              <a:t> </a:t>
            </a:r>
          </a:p>
        </p:txBody>
      </p:sp>
      <p:sp>
        <p:nvSpPr>
          <p:cNvPr id="13315" name="Rectangle 3"/>
          <p:cNvSpPr>
            <a:spLocks noGrp="1" noChangeArrowheads="1"/>
          </p:cNvSpPr>
          <p:nvPr>
            <p:ph type="body" idx="1"/>
          </p:nvPr>
        </p:nvSpPr>
        <p:spPr>
          <a:xfrm>
            <a:off x="538163" y="1093788"/>
            <a:ext cx="8291512" cy="4525962"/>
          </a:xfrm>
        </p:spPr>
        <p:txBody>
          <a:bodyPr/>
          <a:lstStyle/>
          <a:p>
            <a:pPr marL="0" indent="0">
              <a:buClr>
                <a:srgbClr val="FF0000"/>
              </a:buClr>
              <a:buFont typeface="Arial" panose="020B0604020202020204" pitchFamily="34" charset="0"/>
              <a:buNone/>
              <a:defRPr/>
            </a:pPr>
            <a:endParaRPr lang="en-US" altLang="en-US" dirty="0" smtClean="0">
              <a:solidFill>
                <a:srgbClr val="003399"/>
              </a:solidFill>
            </a:endParaRPr>
          </a:p>
          <a:p>
            <a:pPr>
              <a:buClr>
                <a:srgbClr val="FF0000"/>
              </a:buClr>
              <a:defRPr/>
            </a:pPr>
            <a:r>
              <a:rPr lang="en-US" altLang="en-US" dirty="0" smtClean="0">
                <a:solidFill>
                  <a:srgbClr val="003399"/>
                </a:solidFill>
              </a:rPr>
              <a:t>Must be Citizen, non-citizen national, or lawfully admitted for permanent residence</a:t>
            </a:r>
          </a:p>
          <a:p>
            <a:pPr>
              <a:buClr>
                <a:srgbClr val="FF0000"/>
              </a:buClr>
              <a:defRPr/>
            </a:pPr>
            <a:r>
              <a:rPr lang="en-US" altLang="en-US" u="sng" dirty="0" smtClean="0">
                <a:solidFill>
                  <a:srgbClr val="003399"/>
                </a:solidFill>
              </a:rPr>
              <a:t>Permanent Residents:</a:t>
            </a:r>
          </a:p>
          <a:p>
            <a:pPr lvl="1">
              <a:buClr>
                <a:srgbClr val="FF0000"/>
              </a:buClr>
              <a:defRPr/>
            </a:pPr>
            <a:r>
              <a:rPr lang="en-US" altLang="en-US" sz="2600" dirty="0" smtClean="0">
                <a:solidFill>
                  <a:srgbClr val="003399"/>
                </a:solidFill>
              </a:rPr>
              <a:t>Fellowships: Must have been admitted as a  Permanent Resident </a:t>
            </a:r>
            <a:r>
              <a:rPr lang="en-US" altLang="en-US" sz="2600" b="1" dirty="0" smtClean="0">
                <a:solidFill>
                  <a:srgbClr val="003399"/>
                </a:solidFill>
              </a:rPr>
              <a:t>by the time of award</a:t>
            </a:r>
          </a:p>
          <a:p>
            <a:pPr lvl="1">
              <a:buClr>
                <a:srgbClr val="FF0000"/>
              </a:buClr>
              <a:defRPr/>
            </a:pPr>
            <a:r>
              <a:rPr lang="en-US" altLang="en-US" sz="2600" dirty="0" smtClean="0">
                <a:solidFill>
                  <a:srgbClr val="003399"/>
                </a:solidFill>
              </a:rPr>
              <a:t>Training Grants:  Must have been admitted as a Permanent Resident </a:t>
            </a:r>
            <a:r>
              <a:rPr lang="en-US" altLang="en-US" sz="2600" b="1" dirty="0" smtClean="0">
                <a:solidFill>
                  <a:srgbClr val="003399"/>
                </a:solidFill>
              </a:rPr>
              <a:t>at time of appointment</a:t>
            </a:r>
          </a:p>
        </p:txBody>
      </p:sp>
      <p:sp>
        <p:nvSpPr>
          <p:cNvPr id="5" name="Slide Number Placeholder 3"/>
          <p:cNvSpPr>
            <a:spLocks noGrp="1"/>
          </p:cNvSpPr>
          <p:nvPr>
            <p:ph type="sldNum" sz="quarter" idx="12"/>
          </p:nvPr>
        </p:nvSpPr>
        <p:spPr>
          <a:xfrm>
            <a:off x="8556625" y="6423025"/>
            <a:ext cx="381000" cy="304800"/>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l" eaLnBrk="1" hangingPunct="1"/>
            <a:fld id="{083CAADA-5A09-4E93-BA02-B7D7DD0F1A8C}" type="slidenum">
              <a:rPr lang="en-US" altLang="en-US" sz="1200">
                <a:solidFill>
                  <a:prstClr val="white"/>
                </a:solidFill>
                <a:latin typeface="Calibri" panose="020F0502020204030204" pitchFamily="34" charset="0"/>
              </a:rPr>
              <a:pPr algn="l" eaLnBrk="1" hangingPunct="1"/>
              <a:t>266</a:t>
            </a:fld>
            <a:endParaRPr lang="en-US" altLang="en-US" sz="1200">
              <a:solidFill>
                <a:prstClr val="white"/>
              </a:solidFill>
              <a:latin typeface="Calibri" panose="020F0502020204030204" pitchFamily="34" charset="0"/>
            </a:endParaRPr>
          </a:p>
        </p:txBody>
      </p:sp>
    </p:spTree>
    <p:extLst>
      <p:ext uri="{BB962C8B-B14F-4D97-AF65-F5344CB8AC3E}">
        <p14:creationId xmlns:p14="http://schemas.microsoft.com/office/powerpoint/2010/main" val="4210664194"/>
      </p:ext>
    </p:extLst>
  </p:cSld>
  <p:clrMapOvr>
    <a:masterClrMapping/>
  </p:clrMapOvr>
  <p:transition>
    <p:cut/>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96863" y="98425"/>
            <a:ext cx="8596312" cy="731838"/>
          </a:xfrm>
          <a:solidFill>
            <a:srgbClr val="0070C0"/>
          </a:solidFill>
        </p:spPr>
        <p:txBody>
          <a:bodyPr/>
          <a:lstStyle/>
          <a:p>
            <a:r>
              <a:rPr lang="en-US" altLang="en-US" sz="2800" smtClean="0"/>
              <a:t>Degree Requirements</a:t>
            </a:r>
          </a:p>
        </p:txBody>
      </p:sp>
      <p:sp>
        <p:nvSpPr>
          <p:cNvPr id="14339" name="Rectangle 3"/>
          <p:cNvSpPr>
            <a:spLocks noGrp="1" noChangeArrowheads="1"/>
          </p:cNvSpPr>
          <p:nvPr>
            <p:ph type="body" idx="1"/>
          </p:nvPr>
        </p:nvSpPr>
        <p:spPr>
          <a:xfrm>
            <a:off x="417513" y="1036638"/>
            <a:ext cx="8232775" cy="4737100"/>
          </a:xfrm>
        </p:spPr>
        <p:txBody>
          <a:bodyPr/>
          <a:lstStyle/>
          <a:p>
            <a:pPr>
              <a:lnSpc>
                <a:spcPct val="75000"/>
              </a:lnSpc>
              <a:buClr>
                <a:srgbClr val="FF0000"/>
              </a:buClr>
            </a:pPr>
            <a:r>
              <a:rPr lang="en-US" altLang="en-US" u="sng" smtClean="0">
                <a:solidFill>
                  <a:srgbClr val="003399"/>
                </a:solidFill>
              </a:rPr>
              <a:t>Pre-Baccalaureate</a:t>
            </a:r>
            <a:r>
              <a:rPr lang="en-US" altLang="en-US" smtClean="0">
                <a:solidFill>
                  <a:srgbClr val="003399"/>
                </a:solidFill>
              </a:rPr>
              <a:t>: </a:t>
            </a:r>
            <a:r>
              <a:rPr lang="en-US" altLang="en-US" sz="2800" b="0" smtClean="0">
                <a:solidFill>
                  <a:srgbClr val="003399"/>
                </a:solidFill>
              </a:rPr>
              <a:t>Currently enrolled as an honors undergraduate at designated institutions (MARCtrainees).</a:t>
            </a:r>
          </a:p>
          <a:p>
            <a:pPr>
              <a:lnSpc>
                <a:spcPct val="75000"/>
              </a:lnSpc>
              <a:buClr>
                <a:srgbClr val="FF0000"/>
              </a:buClr>
            </a:pPr>
            <a:r>
              <a:rPr lang="en-US" altLang="en-US" u="sng" smtClean="0">
                <a:solidFill>
                  <a:srgbClr val="003399"/>
                </a:solidFill>
              </a:rPr>
              <a:t>Predoctoral</a:t>
            </a:r>
            <a:r>
              <a:rPr lang="en-US" altLang="en-US" smtClean="0">
                <a:solidFill>
                  <a:srgbClr val="003399"/>
                </a:solidFill>
              </a:rPr>
              <a:t>: </a:t>
            </a:r>
            <a:r>
              <a:rPr lang="en-US" altLang="en-US" sz="2800" b="0" smtClean="0">
                <a:solidFill>
                  <a:srgbClr val="003399"/>
                </a:solidFill>
              </a:rPr>
              <a:t>Must have a baccalaureate degree and be enrolled in doctoral program leading to PhD or equivalent, or dual research/clinical doctorate such as the MD/PhD.</a:t>
            </a:r>
          </a:p>
          <a:p>
            <a:pPr>
              <a:lnSpc>
                <a:spcPct val="75000"/>
              </a:lnSpc>
              <a:buClr>
                <a:srgbClr val="FF0000"/>
              </a:buClr>
            </a:pPr>
            <a:r>
              <a:rPr lang="en-US" altLang="en-US" u="sng" smtClean="0">
                <a:solidFill>
                  <a:srgbClr val="003399"/>
                </a:solidFill>
              </a:rPr>
              <a:t>Postdoctoral</a:t>
            </a:r>
            <a:r>
              <a:rPr lang="en-US" altLang="en-US" smtClean="0">
                <a:solidFill>
                  <a:srgbClr val="003399"/>
                </a:solidFill>
              </a:rPr>
              <a:t>: </a:t>
            </a:r>
            <a:r>
              <a:rPr lang="en-US" altLang="en-US" sz="2800" b="0" smtClean="0">
                <a:solidFill>
                  <a:srgbClr val="003399"/>
                </a:solidFill>
              </a:rPr>
              <a:t>Must have a PhD or MD or comparable doctoral degree from an accredited domestic or foreign institution.</a:t>
            </a:r>
          </a:p>
        </p:txBody>
      </p:sp>
      <p:sp>
        <p:nvSpPr>
          <p:cNvPr id="5" name="Slide Number Placeholder 3"/>
          <p:cNvSpPr>
            <a:spLocks noGrp="1"/>
          </p:cNvSpPr>
          <p:nvPr>
            <p:ph type="sldNum" sz="quarter" idx="12"/>
          </p:nvPr>
        </p:nvSpPr>
        <p:spPr>
          <a:xfrm>
            <a:off x="8556625" y="6423025"/>
            <a:ext cx="381000" cy="304800"/>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l" eaLnBrk="1" hangingPunct="1"/>
            <a:fld id="{B6C7BCDD-B4AB-4384-9580-EEF4EF9FC5C6}" type="slidenum">
              <a:rPr lang="en-US" altLang="en-US" sz="1200">
                <a:solidFill>
                  <a:prstClr val="white"/>
                </a:solidFill>
                <a:latin typeface="Calibri" panose="020F0502020204030204" pitchFamily="34" charset="0"/>
              </a:rPr>
              <a:pPr algn="l" eaLnBrk="1" hangingPunct="1"/>
              <a:t>267</a:t>
            </a:fld>
            <a:endParaRPr lang="en-US" altLang="en-US" sz="1200">
              <a:solidFill>
                <a:prstClr val="white"/>
              </a:solidFill>
              <a:latin typeface="Calibri" panose="020F0502020204030204" pitchFamily="34" charset="0"/>
            </a:endParaRPr>
          </a:p>
        </p:txBody>
      </p:sp>
    </p:spTree>
    <p:extLst>
      <p:ext uri="{BB962C8B-B14F-4D97-AF65-F5344CB8AC3E}">
        <p14:creationId xmlns:p14="http://schemas.microsoft.com/office/powerpoint/2010/main" val="2631507343"/>
      </p:ext>
    </p:extLst>
  </p:cSld>
  <p:clrMapOvr>
    <a:masterClrMapping/>
  </p:clrMapOvr>
  <p:transition spd="med"/>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282575" y="84138"/>
            <a:ext cx="8586788" cy="808037"/>
          </a:xfrm>
          <a:solidFill>
            <a:srgbClr val="0070C0"/>
          </a:solidFill>
        </p:spPr>
        <p:txBody>
          <a:bodyPr>
            <a:normAutofit/>
          </a:bodyPr>
          <a:lstStyle/>
          <a:p>
            <a:pPr>
              <a:defRPr/>
            </a:pPr>
            <a:r>
              <a:rPr lang="en-US" sz="2800" dirty="0"/>
              <a:t>NRSA Limitat</a:t>
            </a:r>
            <a:r>
              <a:rPr lang="en-US" sz="2800" dirty="0">
                <a:effectLst>
                  <a:outerShdw blurRad="38100" dist="38100" dir="2700000" algn="tl">
                    <a:srgbClr val="000000">
                      <a:alpha val="43137"/>
                    </a:srgbClr>
                  </a:outerShdw>
                </a:effectLst>
              </a:rPr>
              <a:t>ions</a:t>
            </a:r>
          </a:p>
        </p:txBody>
      </p:sp>
      <p:sp>
        <p:nvSpPr>
          <p:cNvPr id="15363" name="Rectangle 3"/>
          <p:cNvSpPr>
            <a:spLocks noGrp="1" noChangeArrowheads="1"/>
          </p:cNvSpPr>
          <p:nvPr>
            <p:ph type="body" idx="1"/>
          </p:nvPr>
        </p:nvSpPr>
        <p:spPr>
          <a:xfrm>
            <a:off x="609600" y="1027113"/>
            <a:ext cx="8013700" cy="4557712"/>
          </a:xfrm>
        </p:spPr>
        <p:txBody>
          <a:bodyPr/>
          <a:lstStyle/>
          <a:p>
            <a:pPr>
              <a:buFontTx/>
              <a:buNone/>
            </a:pPr>
            <a:r>
              <a:rPr lang="en-US" altLang="en-US" sz="2800" u="sng" smtClean="0">
                <a:solidFill>
                  <a:srgbClr val="003399"/>
                </a:solidFill>
              </a:rPr>
              <a:t>Duration of Support</a:t>
            </a:r>
            <a:r>
              <a:rPr lang="en-US" altLang="en-US" sz="2800" smtClean="0">
                <a:solidFill>
                  <a:srgbClr val="003399"/>
                </a:solidFill>
              </a:rPr>
              <a:t>:</a:t>
            </a:r>
          </a:p>
          <a:p>
            <a:pPr lvl="1">
              <a:buClr>
                <a:srgbClr val="FF0000"/>
              </a:buClr>
            </a:pPr>
            <a:r>
              <a:rPr lang="en-US" altLang="en-US" smtClean="0">
                <a:solidFill>
                  <a:srgbClr val="003399"/>
                </a:solidFill>
              </a:rPr>
              <a:t>Predoc: 5 years* </a:t>
            </a:r>
          </a:p>
          <a:p>
            <a:pPr lvl="1">
              <a:buClr>
                <a:srgbClr val="FF0000"/>
              </a:buClr>
            </a:pPr>
            <a:r>
              <a:rPr lang="en-US" altLang="en-US" smtClean="0">
                <a:solidFill>
                  <a:srgbClr val="003399"/>
                </a:solidFill>
              </a:rPr>
              <a:t>Postdoc: 3 Years</a:t>
            </a:r>
          </a:p>
          <a:p>
            <a:pPr lvl="1">
              <a:buClr>
                <a:srgbClr val="FF0000"/>
              </a:buClr>
            </a:pPr>
            <a:r>
              <a:rPr lang="en-US" altLang="en-US" smtClean="0">
                <a:solidFill>
                  <a:srgbClr val="003399"/>
                </a:solidFill>
              </a:rPr>
              <a:t>Aggregate limits apply: any combination from individual and/or institutional awards</a:t>
            </a:r>
          </a:p>
          <a:p>
            <a:pPr>
              <a:buClr>
                <a:srgbClr val="FF0000"/>
              </a:buClr>
              <a:buFontTx/>
              <a:buNone/>
            </a:pPr>
            <a:r>
              <a:rPr lang="en-US" altLang="en-US" sz="2800" u="sng" smtClean="0">
                <a:solidFill>
                  <a:srgbClr val="003399"/>
                </a:solidFill>
              </a:rPr>
              <a:t>Exceptions:</a:t>
            </a:r>
          </a:p>
          <a:p>
            <a:pPr lvl="1">
              <a:buClr>
                <a:srgbClr val="FF0000"/>
              </a:buClr>
            </a:pPr>
            <a:r>
              <a:rPr lang="en-US" altLang="en-US" smtClean="0">
                <a:solidFill>
                  <a:srgbClr val="003399"/>
                </a:solidFill>
              </a:rPr>
              <a:t>Physicians/Clinicians (*combined-degree F30 allows 6 years) </a:t>
            </a:r>
          </a:p>
          <a:p>
            <a:pPr lvl="1">
              <a:buClr>
                <a:srgbClr val="FF0000"/>
              </a:buClr>
            </a:pPr>
            <a:r>
              <a:rPr lang="en-US" altLang="en-US" smtClean="0">
                <a:solidFill>
                  <a:srgbClr val="003399"/>
                </a:solidFill>
              </a:rPr>
              <a:t>Interruptions (break in service)</a:t>
            </a:r>
          </a:p>
          <a:p>
            <a:pPr lvl="1">
              <a:buClr>
                <a:srgbClr val="FF0000"/>
              </a:buClr>
            </a:pPr>
            <a:r>
              <a:rPr lang="en-US" altLang="en-US" smtClean="0">
                <a:solidFill>
                  <a:srgbClr val="003399"/>
                </a:solidFill>
              </a:rPr>
              <a:t>Waiver request requires IC prior approval</a:t>
            </a:r>
          </a:p>
        </p:txBody>
      </p:sp>
      <p:sp>
        <p:nvSpPr>
          <p:cNvPr id="5" name="Slide Number Placeholder 3"/>
          <p:cNvSpPr>
            <a:spLocks noGrp="1"/>
          </p:cNvSpPr>
          <p:nvPr>
            <p:ph type="sldNum" sz="quarter" idx="12"/>
          </p:nvPr>
        </p:nvSpPr>
        <p:spPr>
          <a:xfrm>
            <a:off x="8556625" y="6423025"/>
            <a:ext cx="381000" cy="304800"/>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algn="l" eaLnBrk="1" hangingPunct="1"/>
            <a:fld id="{2DD7FF39-04B3-4A3B-A0C1-344572638887}" type="slidenum">
              <a:rPr lang="en-US" altLang="en-US" sz="1200">
                <a:solidFill>
                  <a:prstClr val="white"/>
                </a:solidFill>
                <a:latin typeface="Calibri" panose="020F0502020204030204" pitchFamily="34" charset="0"/>
              </a:rPr>
              <a:pPr algn="l" eaLnBrk="1" hangingPunct="1"/>
              <a:t>268</a:t>
            </a:fld>
            <a:endParaRPr lang="en-US" altLang="en-US" sz="1200">
              <a:solidFill>
                <a:prstClr val="white"/>
              </a:solidFill>
              <a:latin typeface="Calibri" panose="020F0502020204030204" pitchFamily="34" charset="0"/>
            </a:endParaRPr>
          </a:p>
        </p:txBody>
      </p:sp>
    </p:spTree>
    <p:extLst>
      <p:ext uri="{BB962C8B-B14F-4D97-AF65-F5344CB8AC3E}">
        <p14:creationId xmlns:p14="http://schemas.microsoft.com/office/powerpoint/2010/main" val="135461471"/>
      </p:ext>
    </p:extLst>
  </p:cSld>
  <p:clrMapOvr>
    <a:masterClrMapping/>
  </p:clrMapOvr>
  <p:transition spd="med"/>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3" y="114300"/>
            <a:ext cx="8526462" cy="754063"/>
          </a:xfrm>
          <a:solidFill>
            <a:srgbClr val="0070C0"/>
          </a:solidFill>
        </p:spPr>
        <p:txBody>
          <a:bodyPr>
            <a:normAutofit/>
          </a:bodyPr>
          <a:lstStyle/>
          <a:p>
            <a:pPr>
              <a:defRPr/>
            </a:pPr>
            <a:r>
              <a:rPr lang="en-US" dirty="0" smtClean="0">
                <a:effectLst>
                  <a:outerShdw blurRad="38100" dist="38100" dir="2700000" algn="tl">
                    <a:srgbClr val="000000">
                      <a:alpha val="43137"/>
                    </a:srgbClr>
                  </a:outerShdw>
                </a:effectLst>
              </a:rPr>
              <a:t>Ruth L. </a:t>
            </a:r>
            <a:r>
              <a:rPr lang="en-US" dirty="0" err="1" smtClean="0">
                <a:effectLst>
                  <a:outerShdw blurRad="38100" dist="38100" dir="2700000" algn="tl">
                    <a:srgbClr val="000000">
                      <a:alpha val="43137"/>
                    </a:srgbClr>
                  </a:outerShdw>
                </a:effectLst>
              </a:rPr>
              <a:t>Kirschstein</a:t>
            </a:r>
            <a:r>
              <a:rPr lang="en-US" dirty="0" smtClean="0">
                <a:effectLst>
                  <a:outerShdw blurRad="38100" dist="38100" dir="2700000" algn="tl">
                    <a:srgbClr val="000000">
                      <a:alpha val="43137"/>
                    </a:srgbClr>
                  </a:outerShdw>
                </a:effectLst>
              </a:rPr>
              <a:t> National Research Service Awards</a:t>
            </a:r>
            <a:endParaRPr lang="en-US" dirty="0">
              <a:effectLst>
                <a:outerShdw blurRad="38100" dist="38100" dir="2700000" algn="tl">
                  <a:srgbClr val="000000">
                    <a:alpha val="43137"/>
                  </a:srgbClr>
                </a:outerShdw>
              </a:effectLst>
            </a:endParaRPr>
          </a:p>
        </p:txBody>
      </p:sp>
      <p:sp>
        <p:nvSpPr>
          <p:cNvPr id="16387" name="Content Placeholder 2"/>
          <p:cNvSpPr>
            <a:spLocks noGrp="1"/>
          </p:cNvSpPr>
          <p:nvPr>
            <p:ph sz="half" idx="1"/>
          </p:nvPr>
        </p:nvSpPr>
        <p:spPr>
          <a:xfrm>
            <a:off x="412750" y="995363"/>
            <a:ext cx="3011488" cy="4402137"/>
          </a:xfrm>
        </p:spPr>
        <p:txBody>
          <a:bodyPr/>
          <a:lstStyle/>
          <a:p>
            <a:pPr marL="0" indent="0">
              <a:spcBef>
                <a:spcPts val="600"/>
              </a:spcBef>
              <a:spcAft>
                <a:spcPts val="600"/>
              </a:spcAft>
              <a:buFont typeface="Arial" panose="020B0604020202020204" pitchFamily="34" charset="0"/>
              <a:buNone/>
              <a:tabLst>
                <a:tab pos="0" algn="l"/>
              </a:tabLst>
            </a:pPr>
            <a:r>
              <a:rPr lang="en-US" altLang="en-US" sz="2000" smtClean="0"/>
              <a:t>Overview: </a:t>
            </a:r>
          </a:p>
          <a:p>
            <a:pPr marL="0" indent="0">
              <a:spcBef>
                <a:spcPts val="600"/>
              </a:spcBef>
              <a:spcAft>
                <a:spcPts val="600"/>
              </a:spcAft>
              <a:buFont typeface="Arial" panose="020B0604020202020204" pitchFamily="34" charset="0"/>
              <a:buNone/>
              <a:tabLst>
                <a:tab pos="0" algn="l"/>
              </a:tabLst>
            </a:pPr>
            <a:r>
              <a:rPr lang="en-US" altLang="en-US" sz="2000" b="0" smtClean="0"/>
              <a:t>The overall goal of the NIH Ruth L. Kirschstein National Research Service Award (NRSA) program is to help ensure that a diverse pool of highly trained scientists is available in appropriate scientific disciplines to address the Nation's biomedical, behavioral, and clinical research needs.</a:t>
            </a:r>
          </a:p>
          <a:p>
            <a:pPr marL="0" indent="0">
              <a:spcBef>
                <a:spcPts val="600"/>
              </a:spcBef>
              <a:spcAft>
                <a:spcPts val="600"/>
              </a:spcAft>
              <a:buFont typeface="Arial" panose="020B0604020202020204" pitchFamily="34" charset="0"/>
              <a:buNone/>
              <a:tabLst>
                <a:tab pos="0" algn="l"/>
              </a:tabLst>
            </a:pPr>
            <a:endParaRPr lang="en-US" altLang="en-US" sz="2400" smtClean="0"/>
          </a:p>
          <a:p>
            <a:pPr marL="0" indent="0">
              <a:spcBef>
                <a:spcPts val="600"/>
              </a:spcBef>
              <a:spcAft>
                <a:spcPts val="600"/>
              </a:spcAft>
              <a:buFont typeface="Arial" panose="020B0604020202020204" pitchFamily="34" charset="0"/>
              <a:buNone/>
              <a:tabLst>
                <a:tab pos="0" algn="l"/>
              </a:tabLst>
            </a:pPr>
            <a:endParaRPr lang="en-US" altLang="en-US" sz="2400" smtClean="0"/>
          </a:p>
          <a:p>
            <a:pPr marL="0" indent="0">
              <a:spcBef>
                <a:spcPts val="600"/>
              </a:spcBef>
              <a:spcAft>
                <a:spcPts val="600"/>
              </a:spcAft>
              <a:buFont typeface="Arial" panose="020B0604020202020204" pitchFamily="34" charset="0"/>
              <a:buNone/>
              <a:tabLst>
                <a:tab pos="0" algn="l"/>
              </a:tabLst>
            </a:pPr>
            <a:endParaRPr lang="en-US" altLang="en-US" sz="2000" smtClean="0"/>
          </a:p>
        </p:txBody>
      </p:sp>
      <p:sp>
        <p:nvSpPr>
          <p:cNvPr id="6" name="Content Placeholder 3"/>
          <p:cNvSpPr txBox="1">
            <a:spLocks/>
          </p:cNvSpPr>
          <p:nvPr/>
        </p:nvSpPr>
        <p:spPr bwMode="auto">
          <a:xfrm>
            <a:off x="4567238" y="995363"/>
            <a:ext cx="4191000" cy="4800600"/>
          </a:xfrm>
          <a:prstGeom prst="rect">
            <a:avLst/>
          </a:prstGeom>
          <a:solidFill>
            <a:srgbClr val="CCFFCC"/>
          </a:solidFill>
          <a:ln w="9525" cap="flat" cmpd="sng" algn="ctr">
            <a:solidFill>
              <a:schemeClr val="accent2">
                <a:shade val="95000"/>
                <a:satMod val="105000"/>
              </a:schemeClr>
            </a:solidFill>
            <a:prstDash val="solid"/>
            <a:miter lim="800000"/>
            <a:headEnd/>
            <a:tailEnd/>
          </a:ln>
          <a:effectLst/>
        </p:spPr>
        <p:style>
          <a:lnRef idx="1">
            <a:schemeClr val="accent2"/>
          </a:lnRef>
          <a:fillRef idx="2">
            <a:schemeClr val="accent2"/>
          </a:fillRef>
          <a:effectRef idx="1">
            <a:schemeClr val="accent2"/>
          </a:effectRef>
          <a:fontRef idx="minor">
            <a:schemeClr val="dk1"/>
          </a:fontRef>
        </p:style>
        <p:txBody>
          <a:bodyPr tIns="91440" bIns="91440"/>
          <a:lstStyle/>
          <a:p>
            <a:pPr marL="285750" lvl="1" indent="-285750">
              <a:spcBef>
                <a:spcPts val="0"/>
              </a:spcBef>
              <a:spcAft>
                <a:spcPts val="0"/>
              </a:spcAft>
              <a:defRPr/>
            </a:pPr>
            <a:r>
              <a:rPr lang="en-US" sz="2400" b="1" kern="0" dirty="0">
                <a:solidFill>
                  <a:prstClr val="black"/>
                </a:solidFill>
              </a:rPr>
              <a:t>NRSA Opportunities:</a:t>
            </a:r>
          </a:p>
          <a:p>
            <a:pPr marL="285750" lvl="1" indent="-285750">
              <a:spcBef>
                <a:spcPts val="0"/>
              </a:spcBef>
              <a:spcAft>
                <a:spcPts val="0"/>
              </a:spcAft>
              <a:buFont typeface="Wingdings" pitchFamily="2" charset="2"/>
              <a:buChar char="§"/>
              <a:defRPr/>
            </a:pPr>
            <a:r>
              <a:rPr lang="en-US" sz="2400" kern="0" dirty="0">
                <a:solidFill>
                  <a:prstClr val="black"/>
                </a:solidFill>
              </a:rPr>
              <a:t>Training grants (Ts): Multi-slot awards that are used to support research training activities for several individuals.</a:t>
            </a:r>
          </a:p>
          <a:p>
            <a:pPr marL="285750" lvl="1" indent="-285750">
              <a:spcBef>
                <a:spcPts val="0"/>
              </a:spcBef>
              <a:spcAft>
                <a:spcPts val="0"/>
              </a:spcAft>
              <a:buFont typeface="Wingdings" pitchFamily="2" charset="2"/>
              <a:buChar char="§"/>
              <a:defRPr/>
            </a:pPr>
            <a:r>
              <a:rPr lang="en-US" sz="2400" kern="0" dirty="0">
                <a:solidFill>
                  <a:prstClr val="black"/>
                </a:solidFill>
              </a:rPr>
              <a:t>Fellowships (Fs): Awards for graduate students working on a doctoral degree and researchers who have just earned their doctorates (postdocs).</a:t>
            </a:r>
          </a:p>
        </p:txBody>
      </p:sp>
      <p:pic>
        <p:nvPicPr>
          <p:cNvPr id="16389" name="Picture 2" descr="Ruth L. Kirsch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0" y="995363"/>
            <a:ext cx="11430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5D94A6A5-6239-44EC-8CA4-CFAC15148DE4}" type="slidenum">
              <a:rPr lang="en-US" altLang="en-US" sz="1200" b="1">
                <a:solidFill>
                  <a:prstClr val="white"/>
                </a:solidFill>
                <a:latin typeface="Calibri" panose="020F0502020204030204" pitchFamily="34" charset="0"/>
              </a:rPr>
              <a:pPr eaLnBrk="1" hangingPunct="1"/>
              <a:t>269</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1503629686"/>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a:xfrm>
            <a:off x="206375" y="228600"/>
            <a:ext cx="8785225" cy="838200"/>
          </a:xfrm>
        </p:spPr>
        <p:txBody>
          <a:bodyPr/>
          <a:lstStyle/>
          <a:p>
            <a:pPr algn="r" eaLnBrk="1" hangingPunct="1">
              <a:defRPr/>
            </a:pPr>
            <a:r>
              <a:rPr lang="en-US" b="1" dirty="0"/>
              <a:t>NIH Grant </a:t>
            </a:r>
            <a:r>
              <a:rPr lang="en-US" b="1" dirty="0" smtClean="0"/>
              <a:t>Statistics</a:t>
            </a:r>
            <a:r>
              <a:rPr lang="en-US" b="1" i="1" dirty="0" smtClean="0">
                <a:solidFill>
                  <a:schemeClr val="accent1">
                    <a:lumMod val="50000"/>
                  </a:schemeClr>
                </a:solidFill>
                <a:ea typeface="+mn-ea"/>
                <a:cs typeface="+mn-cs"/>
              </a:rPr>
              <a:t/>
            </a:r>
            <a:br>
              <a:rPr lang="en-US" b="1" i="1" dirty="0" smtClean="0">
                <a:solidFill>
                  <a:schemeClr val="accent1">
                    <a:lumMod val="50000"/>
                  </a:schemeClr>
                </a:solidFill>
                <a:ea typeface="+mn-ea"/>
                <a:cs typeface="+mn-cs"/>
              </a:rPr>
            </a:br>
            <a:endParaRPr lang="en-US" b="1" dirty="0"/>
          </a:p>
        </p:txBody>
      </p:sp>
      <p:sp>
        <p:nvSpPr>
          <p:cNvPr id="646147" name="Rectangle 3"/>
          <p:cNvSpPr>
            <a:spLocks noGrp="1" noChangeArrowheads="1"/>
          </p:cNvSpPr>
          <p:nvPr>
            <p:ph idx="1"/>
          </p:nvPr>
        </p:nvSpPr>
        <p:spPr>
          <a:xfrm>
            <a:off x="228600" y="1447800"/>
            <a:ext cx="8686800" cy="4876800"/>
          </a:xfrm>
        </p:spPr>
        <p:txBody>
          <a:bodyPr/>
          <a:lstStyle/>
          <a:p>
            <a:pPr eaLnBrk="1" hangingPunct="1">
              <a:lnSpc>
                <a:spcPct val="90000"/>
              </a:lnSpc>
              <a:defRPr/>
            </a:pPr>
            <a:r>
              <a:rPr lang="en-US" sz="3600" b="1" dirty="0">
                <a:solidFill>
                  <a:srgbClr val="008000"/>
                </a:solidFill>
              </a:rPr>
              <a:t>66,918</a:t>
            </a:r>
            <a:r>
              <a:rPr lang="en-US" sz="3600" b="1" dirty="0" smtClean="0">
                <a:solidFill>
                  <a:srgbClr val="008000"/>
                </a:solidFill>
                <a:ea typeface="+mn-ea"/>
                <a:cs typeface="+mn-cs"/>
              </a:rPr>
              <a:t> </a:t>
            </a:r>
            <a:r>
              <a:rPr lang="en-US" sz="3600" b="1" dirty="0" smtClean="0">
                <a:solidFill>
                  <a:srgbClr val="003399"/>
                </a:solidFill>
                <a:ea typeface="+mn-ea"/>
                <a:cs typeface="+mn-cs"/>
              </a:rPr>
              <a:t>applications received at NIH</a:t>
            </a:r>
          </a:p>
          <a:p>
            <a:pPr eaLnBrk="1" hangingPunct="1">
              <a:lnSpc>
                <a:spcPct val="90000"/>
              </a:lnSpc>
              <a:defRPr/>
            </a:pPr>
            <a:r>
              <a:rPr lang="en-US" sz="3600" b="1" dirty="0" smtClean="0">
                <a:solidFill>
                  <a:srgbClr val="008000"/>
                </a:solidFill>
                <a:ea typeface="+mn-ea"/>
                <a:cs typeface="+mn-cs"/>
              </a:rPr>
              <a:t>46,842</a:t>
            </a:r>
            <a:r>
              <a:rPr lang="en-US" sz="3600" b="1" dirty="0" smtClean="0">
                <a:ea typeface="+mn-ea"/>
                <a:cs typeface="+mn-cs"/>
              </a:rPr>
              <a:t> grant applications reviewed at CSR </a:t>
            </a:r>
            <a:r>
              <a:rPr lang="en-US" sz="3600" b="1" i="1" dirty="0" smtClean="0">
                <a:ea typeface="+mn-ea"/>
                <a:cs typeface="+mn-cs"/>
              </a:rPr>
              <a:t>(all activities)</a:t>
            </a:r>
          </a:p>
          <a:p>
            <a:pPr eaLnBrk="1" hangingPunct="1">
              <a:lnSpc>
                <a:spcPct val="90000"/>
              </a:lnSpc>
              <a:defRPr/>
            </a:pPr>
            <a:r>
              <a:rPr lang="en-US" sz="3600" b="1" dirty="0" smtClean="0">
                <a:solidFill>
                  <a:srgbClr val="008000"/>
                </a:solidFill>
                <a:ea typeface="+mn-ea"/>
                <a:cs typeface="+mn-cs"/>
              </a:rPr>
              <a:t>10,294</a:t>
            </a:r>
            <a:r>
              <a:rPr lang="en-US" sz="3600" b="1" dirty="0" smtClean="0">
                <a:ea typeface="+mn-ea"/>
                <a:cs typeface="+mn-cs"/>
              </a:rPr>
              <a:t> new awards were made</a:t>
            </a:r>
          </a:p>
          <a:p>
            <a:pPr eaLnBrk="1" hangingPunct="1">
              <a:lnSpc>
                <a:spcPct val="90000"/>
              </a:lnSpc>
              <a:buClr>
                <a:schemeClr val="accent2"/>
              </a:buClr>
              <a:defRPr/>
            </a:pPr>
            <a:r>
              <a:rPr lang="en-US" sz="3600" b="1" dirty="0" smtClean="0">
                <a:solidFill>
                  <a:srgbClr val="008000"/>
                </a:solidFill>
                <a:ea typeface="+mn-ea"/>
                <a:cs typeface="+mn-cs"/>
              </a:rPr>
              <a:t>50,567</a:t>
            </a:r>
            <a:r>
              <a:rPr lang="en-US" sz="3600" b="1" dirty="0" smtClean="0">
                <a:ea typeface="+mn-ea"/>
                <a:cs typeface="+mn-cs"/>
              </a:rPr>
              <a:t> grants </a:t>
            </a:r>
            <a:r>
              <a:rPr lang="en-US" sz="3600" b="1" i="1" dirty="0" smtClean="0">
                <a:ea typeface="+mn-ea"/>
                <a:cs typeface="+mn-cs"/>
              </a:rPr>
              <a:t>(all activities) </a:t>
            </a:r>
            <a:r>
              <a:rPr lang="en-US" sz="3600" b="1" dirty="0" smtClean="0">
                <a:ea typeface="+mn-ea"/>
                <a:cs typeface="+mn-cs"/>
              </a:rPr>
              <a:t>supported </a:t>
            </a:r>
            <a:r>
              <a:rPr lang="en-US" sz="3600" b="1" i="1" dirty="0" smtClean="0">
                <a:ea typeface="+mn-ea"/>
                <a:cs typeface="+mn-cs"/>
              </a:rPr>
              <a:t>(</a:t>
            </a:r>
            <a:r>
              <a:rPr lang="en-US" sz="3600" b="1" i="1" dirty="0" smtClean="0">
                <a:solidFill>
                  <a:schemeClr val="accent4">
                    <a:lumMod val="95000"/>
                    <a:lumOff val="5000"/>
                  </a:schemeClr>
                </a:solidFill>
                <a:ea typeface="+mn-ea"/>
                <a:cs typeface="+mn-cs"/>
              </a:rPr>
              <a:t>$24.724 billion</a:t>
            </a:r>
            <a:r>
              <a:rPr lang="en-US" sz="3600" b="1" i="1" dirty="0" smtClean="0">
                <a:ea typeface="+mn-ea"/>
                <a:cs typeface="+mn-cs"/>
              </a:rPr>
              <a:t>)</a:t>
            </a:r>
            <a:r>
              <a:rPr lang="en-US" sz="3600" b="1" dirty="0" smtClean="0">
                <a:ea typeface="+mn-ea"/>
                <a:cs typeface="+mn-cs"/>
              </a:rPr>
              <a:t> </a:t>
            </a:r>
          </a:p>
          <a:p>
            <a:pPr eaLnBrk="1" hangingPunct="1">
              <a:lnSpc>
                <a:spcPct val="90000"/>
              </a:lnSpc>
              <a:buClr>
                <a:schemeClr val="accent2"/>
              </a:buClr>
              <a:defRPr/>
            </a:pPr>
            <a:r>
              <a:rPr lang="en-US" sz="3600" b="1" dirty="0" smtClean="0">
                <a:solidFill>
                  <a:srgbClr val="008000"/>
                </a:solidFill>
                <a:ea typeface="+mn-ea"/>
                <a:cs typeface="+mn-cs"/>
              </a:rPr>
              <a:t>79%</a:t>
            </a:r>
            <a:r>
              <a:rPr lang="en-US" sz="3600" b="1" dirty="0" smtClean="0">
                <a:ea typeface="+mn-ea"/>
                <a:cs typeface="+mn-cs"/>
              </a:rPr>
              <a:t> of NIH extramural awards go to institutions of higher education</a:t>
            </a:r>
          </a:p>
          <a:p>
            <a:pPr eaLnBrk="1" hangingPunct="1">
              <a:lnSpc>
                <a:spcPct val="90000"/>
              </a:lnSpc>
              <a:buClr>
                <a:schemeClr val="accent2"/>
              </a:buClr>
              <a:defRPr/>
            </a:pPr>
            <a:r>
              <a:rPr lang="en-US" sz="3600" b="1" dirty="0" smtClean="0">
                <a:solidFill>
                  <a:srgbClr val="008000"/>
                </a:solidFill>
                <a:ea typeface="+mn-ea"/>
                <a:cs typeface="+mn-cs"/>
              </a:rPr>
              <a:t>325,000</a:t>
            </a:r>
            <a:r>
              <a:rPr lang="en-US" sz="3600" b="1" dirty="0" smtClean="0">
                <a:ea typeface="+mn-ea"/>
                <a:cs typeface="+mn-cs"/>
              </a:rPr>
              <a:t> researchers are supported</a:t>
            </a:r>
          </a:p>
        </p:txBody>
      </p:sp>
      <p:sp>
        <p:nvSpPr>
          <p:cNvPr id="646148" name="Rectangle 4"/>
          <p:cNvSpPr>
            <a:spLocks noChangeArrowheads="1"/>
          </p:cNvSpPr>
          <p:nvPr/>
        </p:nvSpPr>
        <p:spPr bwMode="auto">
          <a:xfrm rot="-5381619">
            <a:off x="123825" y="6062663"/>
            <a:ext cx="184150" cy="457200"/>
          </a:xfrm>
          <a:prstGeom prst="rect">
            <a:avLst/>
          </a:prstGeom>
          <a:noFill/>
          <a:ln w="9525">
            <a:noFill/>
            <a:miter lim="800000"/>
            <a:headEnd/>
            <a:tailEnd/>
          </a:ln>
          <a:effectLst/>
        </p:spPr>
        <p:txBody>
          <a:bodyPr wrap="none">
            <a:spAutoFit/>
          </a:bodyPr>
          <a:lstStyle/>
          <a:p>
            <a:pPr>
              <a:defRPr/>
            </a:pPr>
            <a:endParaRPr lang="en-US" sz="2400">
              <a:solidFill>
                <a:srgbClr val="0033CC"/>
              </a:solidFill>
              <a:effectLst>
                <a:outerShdw blurRad="38100" dist="38100" dir="2700000" algn="tl">
                  <a:srgbClr val="C0C0C0"/>
                </a:outerShdw>
              </a:effectLst>
              <a:latin typeface="Times New Roman" pitchFamily="18" charset="0"/>
              <a:cs typeface="Times New Roman" pitchFamily="18" charset="0"/>
            </a:endParaRPr>
          </a:p>
        </p:txBody>
      </p:sp>
      <p:sp>
        <p:nvSpPr>
          <p:cNvPr id="646149" name="Rectangle 5"/>
          <p:cNvSpPr>
            <a:spLocks noChangeArrowheads="1"/>
          </p:cNvSpPr>
          <p:nvPr/>
        </p:nvSpPr>
        <p:spPr bwMode="auto">
          <a:xfrm rot="-5351521">
            <a:off x="-2096294" y="3696494"/>
            <a:ext cx="4649788" cy="457200"/>
          </a:xfrm>
          <a:prstGeom prst="rect">
            <a:avLst/>
          </a:prstGeom>
          <a:noFill/>
          <a:ln w="9525">
            <a:noFill/>
            <a:miter lim="800000"/>
            <a:headEnd/>
            <a:tailEnd/>
          </a:ln>
          <a:effectLst/>
        </p:spPr>
        <p:txBody>
          <a:bodyPr>
            <a:spAutoFit/>
          </a:bodyPr>
          <a:lstStyle/>
          <a:p>
            <a:pPr>
              <a:defRPr/>
            </a:pPr>
            <a:endParaRPr lang="en-US" sz="2400">
              <a:solidFill>
                <a:srgbClr val="0033CC"/>
              </a:solidFill>
              <a:effectLst>
                <a:outerShdw blurRad="38100" dist="38100" dir="2700000" algn="tl">
                  <a:srgbClr val="C0C0C0"/>
                </a:outerShdw>
              </a:effectLst>
              <a:latin typeface="Times New Roman" pitchFamily="18" charset="0"/>
              <a:cs typeface="Times New Roman" pitchFamily="18" charset="0"/>
            </a:endParaRPr>
          </a:p>
        </p:txBody>
      </p:sp>
      <p:sp>
        <p:nvSpPr>
          <p:cNvPr id="646150" name="Rectangle 6"/>
          <p:cNvSpPr>
            <a:spLocks noChangeArrowheads="1"/>
          </p:cNvSpPr>
          <p:nvPr/>
        </p:nvSpPr>
        <p:spPr bwMode="auto">
          <a:xfrm rot="-5369430">
            <a:off x="114300" y="5756275"/>
            <a:ext cx="184150" cy="457200"/>
          </a:xfrm>
          <a:prstGeom prst="rect">
            <a:avLst/>
          </a:prstGeom>
          <a:noFill/>
          <a:ln w="9525">
            <a:noFill/>
            <a:miter lim="800000"/>
            <a:headEnd/>
            <a:tailEnd/>
          </a:ln>
          <a:effectLst/>
        </p:spPr>
        <p:txBody>
          <a:bodyPr wrap="none">
            <a:spAutoFit/>
          </a:bodyPr>
          <a:lstStyle/>
          <a:p>
            <a:pPr>
              <a:defRPr/>
            </a:pPr>
            <a:endParaRPr lang="en-US" sz="2400">
              <a:solidFill>
                <a:srgbClr val="0033CC"/>
              </a:solidFill>
              <a:effectLst>
                <a:outerShdw blurRad="38100" dist="38100" dir="2700000" algn="tl">
                  <a:srgbClr val="C0C0C0"/>
                </a:outerShdw>
              </a:effectLst>
              <a:latin typeface="Times New Roman" pitchFamily="18" charset="0"/>
              <a:cs typeface="Times New Roman" pitchFamily="18" charset="0"/>
            </a:endParaRPr>
          </a:p>
        </p:txBody>
      </p:sp>
      <p:sp>
        <p:nvSpPr>
          <p:cNvPr id="646151" name="Rectangle 7"/>
          <p:cNvSpPr>
            <a:spLocks noChangeArrowheads="1"/>
          </p:cNvSpPr>
          <p:nvPr/>
        </p:nvSpPr>
        <p:spPr bwMode="auto">
          <a:xfrm rot="-5389894">
            <a:off x="128588" y="5603874"/>
            <a:ext cx="184150" cy="457201"/>
          </a:xfrm>
          <a:prstGeom prst="rect">
            <a:avLst/>
          </a:prstGeom>
          <a:noFill/>
          <a:ln w="9525">
            <a:noFill/>
            <a:miter lim="800000"/>
            <a:headEnd/>
            <a:tailEnd/>
          </a:ln>
          <a:effectLst/>
        </p:spPr>
        <p:txBody>
          <a:bodyPr wrap="none">
            <a:spAutoFit/>
          </a:bodyPr>
          <a:lstStyle/>
          <a:p>
            <a:pPr>
              <a:defRPr/>
            </a:pPr>
            <a:endParaRPr lang="en-US" sz="2400">
              <a:solidFill>
                <a:srgbClr val="0033CC"/>
              </a:solidFill>
              <a:effectLst>
                <a:outerShdw blurRad="38100" dist="38100" dir="2700000" algn="tl">
                  <a:srgbClr val="C0C0C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04533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500"/>
                                  </p:stCondLst>
                                  <p:childTnLst>
                                    <p:set>
                                      <p:cBhvr>
                                        <p:cTn id="6" dur="1" fill="hold">
                                          <p:stCondLst>
                                            <p:cond delay="0"/>
                                          </p:stCondLst>
                                        </p:cTn>
                                        <p:tgtEl>
                                          <p:spTgt spid="646147">
                                            <p:txEl>
                                              <p:pRg st="0" end="0"/>
                                            </p:txEl>
                                          </p:spTgt>
                                        </p:tgtEl>
                                        <p:attrNameLst>
                                          <p:attrName>style.visibility</p:attrName>
                                        </p:attrNameLst>
                                      </p:cBhvr>
                                      <p:to>
                                        <p:strVal val="visible"/>
                                      </p:to>
                                    </p:set>
                                    <p:animEffect transition="in" filter="wipe(left)">
                                      <p:cBhvr>
                                        <p:cTn id="7" dur="1000"/>
                                        <p:tgtEl>
                                          <p:spTgt spid="646147">
                                            <p:txEl>
                                              <p:pRg st="0" end="0"/>
                                            </p:txEl>
                                          </p:spTgt>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46147">
                                            <p:txEl>
                                              <p:pRg st="1" end="1"/>
                                            </p:txEl>
                                          </p:spTgt>
                                        </p:tgtEl>
                                        <p:attrNameLst>
                                          <p:attrName>style.visibility</p:attrName>
                                        </p:attrNameLst>
                                      </p:cBhvr>
                                      <p:to>
                                        <p:strVal val="visible"/>
                                      </p:to>
                                    </p:set>
                                    <p:animEffect transition="in" filter="wipe(left)">
                                      <p:cBhvr>
                                        <p:cTn id="10" dur="1000"/>
                                        <p:tgtEl>
                                          <p:spTgt spid="64614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46147">
                                            <p:txEl>
                                              <p:pRg st="2" end="2"/>
                                            </p:txEl>
                                          </p:spTgt>
                                        </p:tgtEl>
                                        <p:attrNameLst>
                                          <p:attrName>style.visibility</p:attrName>
                                        </p:attrNameLst>
                                      </p:cBhvr>
                                      <p:to>
                                        <p:strVal val="visible"/>
                                      </p:to>
                                    </p:set>
                                    <p:animEffect transition="in" filter="wipe(left)">
                                      <p:cBhvr>
                                        <p:cTn id="15" dur="1000"/>
                                        <p:tgtEl>
                                          <p:spTgt spid="646147">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46147">
                                            <p:txEl>
                                              <p:pRg st="3" end="3"/>
                                            </p:txEl>
                                          </p:spTgt>
                                        </p:tgtEl>
                                        <p:attrNameLst>
                                          <p:attrName>style.visibility</p:attrName>
                                        </p:attrNameLst>
                                      </p:cBhvr>
                                      <p:to>
                                        <p:strVal val="visible"/>
                                      </p:to>
                                    </p:set>
                                    <p:animEffect transition="in" filter="wipe(left)">
                                      <p:cBhvr>
                                        <p:cTn id="20" dur="1000"/>
                                        <p:tgtEl>
                                          <p:spTgt spid="646147">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46147">
                                            <p:txEl>
                                              <p:pRg st="4" end="4"/>
                                            </p:txEl>
                                          </p:spTgt>
                                        </p:tgtEl>
                                        <p:attrNameLst>
                                          <p:attrName>style.visibility</p:attrName>
                                        </p:attrNameLst>
                                      </p:cBhvr>
                                      <p:to>
                                        <p:strVal val="visible"/>
                                      </p:to>
                                    </p:set>
                                    <p:animEffect transition="in" filter="wipe(left)">
                                      <p:cBhvr>
                                        <p:cTn id="25" dur="1000"/>
                                        <p:tgtEl>
                                          <p:spTgt spid="646147">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46147">
                                            <p:txEl>
                                              <p:pRg st="5" end="5"/>
                                            </p:txEl>
                                          </p:spTgt>
                                        </p:tgtEl>
                                        <p:attrNameLst>
                                          <p:attrName>style.visibility</p:attrName>
                                        </p:attrNameLst>
                                      </p:cBhvr>
                                      <p:to>
                                        <p:strVal val="visible"/>
                                      </p:to>
                                    </p:set>
                                    <p:animEffect transition="in" filter="wipe(left)">
                                      <p:cBhvr>
                                        <p:cTn id="30" dur="1000"/>
                                        <p:tgtEl>
                                          <p:spTgt spid="6461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7"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5" y="106363"/>
            <a:ext cx="8540750" cy="769937"/>
          </a:xfrm>
          <a:solidFill>
            <a:srgbClr val="0070C0"/>
          </a:solidFill>
        </p:spPr>
        <p:txBody>
          <a:bodyPr>
            <a:normAutofit/>
          </a:bodyPr>
          <a:lstStyle/>
          <a:p>
            <a:pPr>
              <a:defRPr/>
            </a:pPr>
            <a:r>
              <a:rPr lang="en-US" sz="2800" dirty="0" smtClean="0">
                <a:effectLst>
                  <a:outerShdw blurRad="38100" dist="38100" dir="2700000" algn="tl">
                    <a:srgbClr val="000000">
                      <a:alpha val="43137"/>
                    </a:srgbClr>
                  </a:outerShdw>
                </a:effectLst>
              </a:rPr>
              <a:t>NRSA Fellowships</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54013" y="973138"/>
            <a:ext cx="4217987" cy="4876800"/>
          </a:xfrm>
        </p:spPr>
        <p:txBody>
          <a:bodyPr>
            <a:normAutofit/>
          </a:bodyPr>
          <a:lstStyle/>
          <a:p>
            <a:pPr marL="0" indent="0" eaLnBrk="1" hangingPunct="1">
              <a:spcBef>
                <a:spcPts val="600"/>
              </a:spcBef>
              <a:spcAft>
                <a:spcPts val="600"/>
              </a:spcAft>
              <a:buFont typeface="Arial" charset="0"/>
              <a:buNone/>
              <a:defRPr/>
            </a:pPr>
            <a:r>
              <a:rPr lang="en-US" sz="2000" dirty="0" smtClean="0"/>
              <a:t>Overview:</a:t>
            </a:r>
          </a:p>
          <a:p>
            <a:pPr eaLnBrk="1" hangingPunct="1">
              <a:spcBef>
                <a:spcPts val="600"/>
              </a:spcBef>
              <a:spcAft>
                <a:spcPts val="600"/>
              </a:spcAft>
              <a:buClr>
                <a:srgbClr val="FF0000"/>
              </a:buClr>
              <a:buFont typeface="Wingdings" pitchFamily="2" charset="2"/>
              <a:buChar char="§"/>
              <a:defRPr/>
            </a:pPr>
            <a:r>
              <a:rPr lang="en-US" sz="1800" dirty="0" smtClean="0"/>
              <a:t>Awarded </a:t>
            </a:r>
            <a:r>
              <a:rPr lang="en-US" sz="1800" dirty="0"/>
              <a:t>to </a:t>
            </a:r>
            <a:r>
              <a:rPr lang="en-US" sz="1800" dirty="0" smtClean="0"/>
              <a:t>Predoctoral or Postdoctoral fellows </a:t>
            </a:r>
            <a:r>
              <a:rPr lang="en-US" sz="1800" dirty="0"/>
              <a:t>who are working with mentors.</a:t>
            </a:r>
          </a:p>
          <a:p>
            <a:pPr eaLnBrk="1" hangingPunct="1">
              <a:spcBef>
                <a:spcPts val="600"/>
              </a:spcBef>
              <a:spcAft>
                <a:spcPts val="600"/>
              </a:spcAft>
              <a:buClr>
                <a:srgbClr val="FF0000"/>
              </a:buClr>
              <a:buFont typeface="Wingdings" pitchFamily="2" charset="2"/>
              <a:buChar char="§"/>
              <a:defRPr/>
            </a:pPr>
            <a:r>
              <a:rPr lang="en-US" sz="1800" dirty="0"/>
              <a:t>Training can be at domestic or foreign institutions.</a:t>
            </a:r>
          </a:p>
          <a:p>
            <a:pPr eaLnBrk="1" hangingPunct="1">
              <a:spcBef>
                <a:spcPts val="600"/>
              </a:spcBef>
              <a:spcAft>
                <a:spcPts val="600"/>
              </a:spcAft>
              <a:buClr>
                <a:srgbClr val="FF0000"/>
              </a:buClr>
              <a:buFont typeface="Wingdings" pitchFamily="2" charset="2"/>
              <a:buChar char="§"/>
              <a:defRPr/>
            </a:pPr>
            <a:r>
              <a:rPr lang="en-US" sz="1800" dirty="0" smtClean="0"/>
              <a:t>Opportunities in basic and/or clinical research.</a:t>
            </a:r>
          </a:p>
          <a:p>
            <a:pPr eaLnBrk="1" hangingPunct="1">
              <a:spcBef>
                <a:spcPts val="600"/>
              </a:spcBef>
              <a:spcAft>
                <a:spcPts val="600"/>
              </a:spcAft>
              <a:buClr>
                <a:srgbClr val="FF0000"/>
              </a:buClr>
              <a:buFont typeface="Wingdings" pitchFamily="2" charset="2"/>
              <a:buChar char="§"/>
              <a:defRPr/>
            </a:pPr>
            <a:r>
              <a:rPr lang="en-US" sz="1800" dirty="0" smtClean="0"/>
              <a:t>Open </a:t>
            </a:r>
            <a:r>
              <a:rPr lang="en-US" sz="1800" dirty="0"/>
              <a:t>to </a:t>
            </a:r>
            <a:r>
              <a:rPr lang="en-US" sz="1800" dirty="0" smtClean="0"/>
              <a:t>any </a:t>
            </a:r>
            <a:r>
              <a:rPr lang="en-US" sz="1800" dirty="0"/>
              <a:t>scientific area within the NIH scientific mission.</a:t>
            </a:r>
          </a:p>
          <a:p>
            <a:pPr eaLnBrk="1" hangingPunct="1">
              <a:spcBef>
                <a:spcPts val="600"/>
              </a:spcBef>
              <a:spcAft>
                <a:spcPts val="600"/>
              </a:spcAft>
              <a:buClr>
                <a:srgbClr val="FF0000"/>
              </a:buClr>
              <a:buFont typeface="Wingdings" pitchFamily="2" charset="2"/>
              <a:buChar char="§"/>
              <a:defRPr/>
            </a:pPr>
            <a:r>
              <a:rPr lang="en-US" sz="1800" dirty="0" smtClean="0"/>
              <a:t>PhDs </a:t>
            </a:r>
            <a:r>
              <a:rPr lang="en-US" sz="1800" dirty="0"/>
              <a:t>and MD/PhDs receive most of the awards</a:t>
            </a:r>
            <a:r>
              <a:rPr lang="en-US" sz="1800" dirty="0" smtClean="0"/>
              <a:t>.</a:t>
            </a:r>
          </a:p>
          <a:p>
            <a:pPr marL="0" lvl="1" indent="0">
              <a:spcBef>
                <a:spcPts val="600"/>
              </a:spcBef>
              <a:spcAft>
                <a:spcPts val="600"/>
              </a:spcAft>
              <a:buFont typeface="Arial" charset="0"/>
              <a:buNone/>
              <a:defRPr/>
            </a:pPr>
            <a:r>
              <a:rPr lang="en-US" sz="1800" dirty="0" smtClean="0">
                <a:solidFill>
                  <a:schemeClr val="accent2"/>
                </a:solidFill>
              </a:rPr>
              <a:t>F-Kiosk: </a:t>
            </a:r>
            <a:r>
              <a:rPr lang="en-US" sz="1600" dirty="0" smtClean="0">
                <a:hlinkClick r:id="rId3"/>
              </a:rPr>
              <a:t>http</a:t>
            </a:r>
            <a:r>
              <a:rPr lang="en-US" sz="1600" dirty="0">
                <a:hlinkClick r:id="rId3"/>
              </a:rPr>
              <a:t>://grants.nih.gov/training/F_files_nrsa.htm</a:t>
            </a:r>
            <a:endParaRPr lang="en-US" sz="1600" dirty="0"/>
          </a:p>
        </p:txBody>
      </p:sp>
      <p:sp>
        <p:nvSpPr>
          <p:cNvPr id="4" name="Content Placeholder 3"/>
          <p:cNvSpPr>
            <a:spLocks noGrp="1"/>
          </p:cNvSpPr>
          <p:nvPr>
            <p:ph sz="half" idx="2"/>
          </p:nvPr>
        </p:nvSpPr>
        <p:spPr>
          <a:xfrm>
            <a:off x="4594225" y="977900"/>
            <a:ext cx="4191000" cy="4800600"/>
          </a:xfrm>
          <a:solidFill>
            <a:srgbClr val="CCFFCC"/>
          </a:solidFill>
          <a:effectLst/>
        </p:spPr>
        <p:style>
          <a:lnRef idx="1">
            <a:schemeClr val="accent2"/>
          </a:lnRef>
          <a:fillRef idx="3">
            <a:schemeClr val="accent2"/>
          </a:fillRef>
          <a:effectRef idx="2">
            <a:schemeClr val="accent2"/>
          </a:effectRef>
          <a:fontRef idx="minor">
            <a:schemeClr val="lt1"/>
          </a:fontRef>
        </p:style>
        <p:txBody>
          <a:bodyPr>
            <a:normAutofit/>
          </a:bodyPr>
          <a:lstStyle/>
          <a:p>
            <a:pPr marL="0" indent="0">
              <a:spcBef>
                <a:spcPts val="0"/>
              </a:spcBef>
              <a:spcAft>
                <a:spcPts val="0"/>
              </a:spcAft>
              <a:buFont typeface="Arial" charset="0"/>
              <a:buNone/>
              <a:defRPr/>
            </a:pPr>
            <a:r>
              <a:rPr lang="en-US" sz="2000" dirty="0" smtClean="0">
                <a:solidFill>
                  <a:schemeClr val="tx1"/>
                </a:solidFill>
              </a:rPr>
              <a:t>Core Review Criteria:</a:t>
            </a:r>
          </a:p>
          <a:p>
            <a:pPr marL="395288" lvl="1" indent="-395288" eaLnBrk="1" hangingPunct="1">
              <a:spcBef>
                <a:spcPts val="0"/>
              </a:spcBef>
              <a:spcAft>
                <a:spcPts val="0"/>
              </a:spcAft>
              <a:buFont typeface="+mj-lt"/>
              <a:buAutoNum type="arabicPeriod"/>
              <a:defRPr/>
            </a:pPr>
            <a:r>
              <a:rPr lang="en-US" sz="2000" dirty="0">
                <a:solidFill>
                  <a:schemeClr val="tx1"/>
                </a:solidFill>
              </a:rPr>
              <a:t>Fellowship Applicant – </a:t>
            </a:r>
            <a:r>
              <a:rPr lang="en-US" sz="2000" dirty="0" smtClean="0">
                <a:solidFill>
                  <a:schemeClr val="tx1"/>
                </a:solidFill>
              </a:rPr>
              <a:t>Academic record and training, publications, etc.</a:t>
            </a:r>
            <a:endParaRPr lang="en-US" sz="2000" dirty="0">
              <a:solidFill>
                <a:schemeClr val="tx1"/>
              </a:solidFill>
            </a:endParaRPr>
          </a:p>
          <a:p>
            <a:pPr marL="395288" lvl="1" indent="-395288" eaLnBrk="1" hangingPunct="1">
              <a:spcBef>
                <a:spcPts val="0"/>
              </a:spcBef>
              <a:spcAft>
                <a:spcPts val="0"/>
              </a:spcAft>
              <a:buFont typeface="+mj-lt"/>
              <a:buAutoNum type="arabicPeriod"/>
              <a:defRPr/>
            </a:pPr>
            <a:r>
              <a:rPr lang="en-US" sz="2000" dirty="0">
                <a:solidFill>
                  <a:schemeClr val="tx1"/>
                </a:solidFill>
              </a:rPr>
              <a:t>Sponsors, Collaborators, and Consultants</a:t>
            </a:r>
          </a:p>
          <a:p>
            <a:pPr marL="395288" lvl="1" indent="-395288" eaLnBrk="1" hangingPunct="1">
              <a:spcBef>
                <a:spcPts val="0"/>
              </a:spcBef>
              <a:spcAft>
                <a:spcPts val="0"/>
              </a:spcAft>
              <a:buFont typeface="+mj-lt"/>
              <a:buAutoNum type="arabicPeriod"/>
              <a:defRPr/>
            </a:pPr>
            <a:r>
              <a:rPr lang="en-US" sz="2000" dirty="0">
                <a:solidFill>
                  <a:schemeClr val="tx1"/>
                </a:solidFill>
              </a:rPr>
              <a:t>Research Training Plan</a:t>
            </a:r>
          </a:p>
          <a:p>
            <a:pPr marL="395288" lvl="1" indent="-395288" eaLnBrk="1" hangingPunct="1">
              <a:spcBef>
                <a:spcPts val="0"/>
              </a:spcBef>
              <a:spcAft>
                <a:spcPts val="0"/>
              </a:spcAft>
              <a:buFont typeface="+mj-lt"/>
              <a:buAutoNum type="arabicPeriod"/>
              <a:defRPr/>
            </a:pPr>
            <a:r>
              <a:rPr lang="en-US" sz="2000" dirty="0" smtClean="0">
                <a:solidFill>
                  <a:schemeClr val="tx1"/>
                </a:solidFill>
              </a:rPr>
              <a:t>Training Potential</a:t>
            </a:r>
            <a:endParaRPr lang="en-US" sz="2000" dirty="0">
              <a:solidFill>
                <a:schemeClr val="tx1"/>
              </a:solidFill>
            </a:endParaRPr>
          </a:p>
          <a:p>
            <a:pPr marL="395288" lvl="1" indent="-395288" eaLnBrk="1" hangingPunct="1">
              <a:spcBef>
                <a:spcPts val="0"/>
              </a:spcBef>
              <a:spcAft>
                <a:spcPts val="0"/>
              </a:spcAft>
              <a:buFont typeface="+mj-lt"/>
              <a:buAutoNum type="arabicPeriod"/>
              <a:defRPr/>
            </a:pPr>
            <a:r>
              <a:rPr lang="en-US" sz="2000" dirty="0">
                <a:solidFill>
                  <a:schemeClr val="tx1"/>
                </a:solidFill>
              </a:rPr>
              <a:t>Institutional Environment &amp; Commitment to </a:t>
            </a:r>
            <a:r>
              <a:rPr lang="en-US" sz="2000" dirty="0" smtClean="0">
                <a:solidFill>
                  <a:schemeClr val="tx1"/>
                </a:solidFill>
              </a:rPr>
              <a:t>Training</a:t>
            </a:r>
          </a:p>
          <a:p>
            <a:pPr marL="395288" lvl="1" indent="-395288" eaLnBrk="1" hangingPunct="1">
              <a:spcBef>
                <a:spcPts val="0"/>
              </a:spcBef>
              <a:spcAft>
                <a:spcPts val="0"/>
              </a:spcAft>
              <a:buFont typeface="Arial" charset="0"/>
              <a:buNone/>
              <a:defRPr/>
            </a:pPr>
            <a:endParaRPr lang="en-US" sz="2000" dirty="0" smtClean="0">
              <a:solidFill>
                <a:schemeClr val="tx1"/>
              </a:solidFill>
            </a:endParaRPr>
          </a:p>
          <a:p>
            <a:pPr marL="395288" lvl="1" indent="-395288" eaLnBrk="1" hangingPunct="1">
              <a:spcBef>
                <a:spcPts val="0"/>
              </a:spcBef>
              <a:spcAft>
                <a:spcPts val="0"/>
              </a:spcAft>
              <a:buFont typeface="Arial" charset="0"/>
              <a:buNone/>
              <a:defRPr/>
            </a:pPr>
            <a:r>
              <a:rPr lang="en-US" sz="2000" b="1" dirty="0" smtClean="0">
                <a:solidFill>
                  <a:schemeClr val="tx1"/>
                </a:solidFill>
              </a:rPr>
              <a:t>Additional Review Consideration:</a:t>
            </a:r>
          </a:p>
          <a:p>
            <a:pPr marL="395288" lvl="1" indent="-395288" eaLnBrk="1" hangingPunct="1">
              <a:spcBef>
                <a:spcPts val="0"/>
              </a:spcBef>
              <a:spcAft>
                <a:spcPts val="0"/>
              </a:spcAft>
              <a:buFont typeface="Arial" charset="0"/>
              <a:buAutoNum type="arabicPeriod"/>
              <a:defRPr/>
            </a:pPr>
            <a:r>
              <a:rPr lang="en-US" sz="2000" dirty="0" smtClean="0">
                <a:solidFill>
                  <a:schemeClr val="tx1"/>
                </a:solidFill>
              </a:rPr>
              <a:t>Training in the Responsible Conduct of Research</a:t>
            </a:r>
          </a:p>
          <a:p>
            <a:pPr marL="0" lvl="1" indent="0" eaLnBrk="1" hangingPunct="1">
              <a:spcBef>
                <a:spcPts val="0"/>
              </a:spcBef>
              <a:spcAft>
                <a:spcPts val="0"/>
              </a:spcAft>
              <a:buFont typeface="+mj-lt"/>
              <a:buNone/>
              <a:defRPr/>
            </a:pPr>
            <a:endParaRPr lang="en-US" sz="1800" dirty="0" smtClean="0">
              <a:solidFill>
                <a:schemeClr val="tx1"/>
              </a:solidFill>
            </a:endParaRPr>
          </a:p>
          <a:p>
            <a:pPr marL="0" lvl="1" indent="0" eaLnBrk="1" hangingPunct="1">
              <a:spcBef>
                <a:spcPts val="0"/>
              </a:spcBef>
              <a:spcAft>
                <a:spcPts val="0"/>
              </a:spcAft>
              <a:buFont typeface="+mj-lt"/>
              <a:buNone/>
              <a:defRPr/>
            </a:pPr>
            <a:endParaRPr lang="en-US" sz="1800" dirty="0" smtClean="0">
              <a:solidFill>
                <a:schemeClr val="tx1"/>
              </a:solidFill>
            </a:endParaRPr>
          </a:p>
          <a:p>
            <a:pPr marL="0" lvl="1" indent="0" eaLnBrk="1" hangingPunct="1">
              <a:spcBef>
                <a:spcPts val="0"/>
              </a:spcBef>
              <a:spcAft>
                <a:spcPts val="0"/>
              </a:spcAft>
              <a:buFont typeface="+mj-lt"/>
              <a:buNone/>
              <a:defRPr/>
            </a:pPr>
            <a:endParaRPr lang="en-US" sz="1800" dirty="0">
              <a:solidFill>
                <a:schemeClr val="tx1"/>
              </a:solidFill>
            </a:endParaRPr>
          </a:p>
        </p:txBody>
      </p:sp>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F0A27317-86CF-4846-B220-9E1BB9FAEF22}" type="slidenum">
              <a:rPr lang="en-US" altLang="en-US" sz="1200" b="1">
                <a:solidFill>
                  <a:prstClr val="white"/>
                </a:solidFill>
                <a:latin typeface="Calibri" panose="020F0502020204030204" pitchFamily="34" charset="0"/>
              </a:rPr>
              <a:pPr eaLnBrk="1" hangingPunct="1"/>
              <a:t>270</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2727758958"/>
      </p:ext>
    </p:extLst>
  </p:cSld>
  <p:clrMapOvr>
    <a:masterClrMapping/>
  </p:clrMapOvr>
  <p:transition spd="med"/>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3" y="106363"/>
            <a:ext cx="8542337" cy="744537"/>
          </a:xfrm>
          <a:solidFill>
            <a:srgbClr val="0070C0"/>
          </a:solidFill>
        </p:spPr>
        <p:txBody>
          <a:bodyPr>
            <a:normAutofit/>
          </a:bodyPr>
          <a:lstStyle/>
          <a:p>
            <a:pPr>
              <a:defRPr/>
            </a:pPr>
            <a:r>
              <a:rPr lang="en-US" sz="2800" dirty="0" smtClean="0">
                <a:effectLst>
                  <a:outerShdw blurRad="38100" dist="38100" dir="2700000" algn="tl">
                    <a:srgbClr val="000000">
                      <a:alpha val="43137"/>
                    </a:srgbClr>
                  </a:outerShdw>
                </a:effectLst>
              </a:rPr>
              <a:t>F30 and F31 Predoctoral  Fellowships</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71475" y="968375"/>
            <a:ext cx="4191000" cy="4876800"/>
          </a:xfrm>
        </p:spPr>
        <p:txBody>
          <a:bodyPr/>
          <a:lstStyle/>
          <a:p>
            <a:pPr marL="0" indent="0" eaLnBrk="1" hangingPunct="1">
              <a:spcBef>
                <a:spcPts val="600"/>
              </a:spcBef>
              <a:spcAft>
                <a:spcPts val="600"/>
              </a:spcAft>
              <a:buFont typeface="Arial" charset="0"/>
              <a:buNone/>
              <a:defRPr/>
            </a:pPr>
            <a:r>
              <a:rPr lang="en-US" sz="2000" dirty="0" smtClean="0"/>
              <a:t>Overview:</a:t>
            </a:r>
          </a:p>
          <a:p>
            <a:pPr eaLnBrk="1" hangingPunct="1">
              <a:spcBef>
                <a:spcPts val="600"/>
              </a:spcBef>
              <a:spcAft>
                <a:spcPts val="600"/>
              </a:spcAft>
              <a:buClr>
                <a:srgbClr val="FF0000"/>
              </a:buClr>
              <a:buFont typeface="Wingdings" pitchFamily="2" charset="2"/>
              <a:buChar char="§"/>
              <a:defRPr/>
            </a:pPr>
            <a:r>
              <a:rPr lang="en-US" sz="1800" b="0" dirty="0" smtClean="0"/>
              <a:t>Support Predoctoral Fellows during graduate (possibly medical) training.</a:t>
            </a:r>
          </a:p>
          <a:p>
            <a:pPr eaLnBrk="1" hangingPunct="1">
              <a:spcBef>
                <a:spcPts val="600"/>
              </a:spcBef>
              <a:spcAft>
                <a:spcPts val="600"/>
              </a:spcAft>
              <a:buClr>
                <a:srgbClr val="FF0000"/>
              </a:buClr>
              <a:buFont typeface="Wingdings" pitchFamily="2" charset="2"/>
              <a:buChar char="§"/>
              <a:defRPr/>
            </a:pPr>
            <a:r>
              <a:rPr lang="en-US" sz="1800" b="0" dirty="0" smtClean="0"/>
              <a:t>F30 (MD/PhD) may support up to 6 years of training.</a:t>
            </a:r>
          </a:p>
          <a:p>
            <a:pPr eaLnBrk="1" hangingPunct="1">
              <a:spcBef>
                <a:spcPts val="600"/>
              </a:spcBef>
              <a:spcAft>
                <a:spcPts val="600"/>
              </a:spcAft>
              <a:buClr>
                <a:srgbClr val="FF0000"/>
              </a:buClr>
              <a:buFont typeface="Wingdings" pitchFamily="2" charset="2"/>
              <a:buChar char="§"/>
              <a:defRPr/>
            </a:pPr>
            <a:r>
              <a:rPr lang="en-US" sz="1800" b="0" dirty="0" smtClean="0"/>
              <a:t>F31 is limited to 5 years total.</a:t>
            </a:r>
          </a:p>
          <a:p>
            <a:pPr eaLnBrk="1" hangingPunct="1">
              <a:spcBef>
                <a:spcPts val="600"/>
              </a:spcBef>
              <a:spcAft>
                <a:spcPts val="600"/>
              </a:spcAft>
              <a:buClr>
                <a:srgbClr val="FF0000"/>
              </a:buClr>
              <a:buFont typeface="Wingdings" pitchFamily="2" charset="2"/>
              <a:buChar char="§"/>
              <a:defRPr/>
            </a:pPr>
            <a:r>
              <a:rPr lang="en-US" sz="1800" b="0" dirty="0" smtClean="0"/>
              <a:t>Promising doctoral candidates who will be performing dissertation research.</a:t>
            </a:r>
          </a:p>
          <a:p>
            <a:pPr>
              <a:spcBef>
                <a:spcPts val="600"/>
              </a:spcBef>
              <a:spcAft>
                <a:spcPts val="600"/>
              </a:spcAft>
              <a:buClr>
                <a:srgbClr val="FF0000"/>
              </a:buClr>
              <a:buFont typeface="Wingdings" pitchFamily="2" charset="2"/>
              <a:buChar char="§"/>
              <a:defRPr/>
            </a:pPr>
            <a:r>
              <a:rPr lang="en-US" sz="1800" b="0" dirty="0" smtClean="0"/>
              <a:t>Fellows may not change the scope, move fellowship, or change mentor without prior NIH approval!</a:t>
            </a:r>
            <a:endParaRPr lang="en-US" sz="1800" b="0" dirty="0" smtClean="0">
              <a:solidFill>
                <a:srgbClr val="C00000"/>
              </a:solidFill>
            </a:endParaRPr>
          </a:p>
          <a:p>
            <a:pPr>
              <a:spcBef>
                <a:spcPts val="600"/>
              </a:spcBef>
              <a:spcAft>
                <a:spcPts val="600"/>
              </a:spcAft>
              <a:buClr>
                <a:srgbClr val="FF0000"/>
              </a:buClr>
              <a:buFont typeface="Arial" charset="0"/>
              <a:buNone/>
              <a:defRPr/>
            </a:pPr>
            <a:endParaRPr lang="en-US" sz="1800" b="0" dirty="0"/>
          </a:p>
        </p:txBody>
      </p:sp>
      <p:sp>
        <p:nvSpPr>
          <p:cNvPr id="4" name="Content Placeholder 3"/>
          <p:cNvSpPr>
            <a:spLocks noGrp="1"/>
          </p:cNvSpPr>
          <p:nvPr>
            <p:ph sz="half" idx="2"/>
          </p:nvPr>
        </p:nvSpPr>
        <p:spPr>
          <a:xfrm>
            <a:off x="4584700" y="968375"/>
            <a:ext cx="4191000" cy="4800600"/>
          </a:xfrm>
          <a:solidFill>
            <a:srgbClr val="CCFFCC"/>
          </a:solidFill>
          <a:effectLst/>
        </p:spPr>
        <p:style>
          <a:lnRef idx="1">
            <a:schemeClr val="accent2"/>
          </a:lnRef>
          <a:fillRef idx="2">
            <a:schemeClr val="accent2"/>
          </a:fillRef>
          <a:effectRef idx="1">
            <a:schemeClr val="accent2"/>
          </a:effectRef>
          <a:fontRef idx="minor">
            <a:schemeClr val="dk1"/>
          </a:fontRef>
        </p:style>
        <p:txBody>
          <a:bodyPr/>
          <a:lstStyle/>
          <a:p>
            <a:pPr marL="0" indent="0">
              <a:spcBef>
                <a:spcPts val="0"/>
              </a:spcBef>
              <a:spcAft>
                <a:spcPts val="0"/>
              </a:spcAft>
              <a:buFont typeface="Arial" charset="0"/>
              <a:buNone/>
              <a:defRPr/>
            </a:pPr>
            <a:r>
              <a:rPr lang="en-US" sz="2000" dirty="0" smtClean="0"/>
              <a:t>Program Features:</a:t>
            </a:r>
          </a:p>
          <a:p>
            <a:pPr marL="57150" lvl="1" indent="0">
              <a:lnSpc>
                <a:spcPct val="90000"/>
              </a:lnSpc>
              <a:spcBef>
                <a:spcPts val="0"/>
              </a:spcBef>
              <a:spcAft>
                <a:spcPts val="0"/>
              </a:spcAft>
              <a:buFont typeface="Arial" charset="0"/>
              <a:buNone/>
              <a:defRPr/>
            </a:pPr>
            <a:endParaRPr lang="en-US" sz="1800" b="1" dirty="0" smtClean="0">
              <a:solidFill>
                <a:schemeClr val="tx1"/>
              </a:solidFill>
            </a:endParaRPr>
          </a:p>
          <a:p>
            <a:pPr marL="342900" lvl="1">
              <a:lnSpc>
                <a:spcPct val="90000"/>
              </a:lnSpc>
              <a:spcBef>
                <a:spcPts val="0"/>
              </a:spcBef>
              <a:spcAft>
                <a:spcPts val="0"/>
              </a:spcAft>
              <a:buFont typeface="Arial" panose="020B0604020202020204" pitchFamily="34" charset="0"/>
              <a:buChar char="•"/>
              <a:defRPr/>
            </a:pPr>
            <a:r>
              <a:rPr lang="en-US" sz="2000" b="1" dirty="0" smtClean="0">
                <a:solidFill>
                  <a:schemeClr val="tx1"/>
                </a:solidFill>
              </a:rPr>
              <a:t>Stipend:</a:t>
            </a:r>
            <a:r>
              <a:rPr lang="en-US" sz="2000" dirty="0" smtClean="0">
                <a:solidFill>
                  <a:schemeClr val="tx1"/>
                </a:solidFill>
              </a:rPr>
              <a:t> </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FY 2015: $22,920</a:t>
            </a:r>
          </a:p>
          <a:p>
            <a:pPr marL="739775" lvl="2" indent="-282575">
              <a:lnSpc>
                <a:spcPct val="90000"/>
              </a:lnSpc>
              <a:spcBef>
                <a:spcPts val="0"/>
              </a:spcBef>
              <a:spcAft>
                <a:spcPts val="0"/>
              </a:spcAft>
              <a:buClr>
                <a:srgbClr val="00B050"/>
              </a:buClr>
              <a:buFont typeface="Arial" charset="0"/>
              <a:buNone/>
              <a:defRPr/>
            </a:pPr>
            <a:endParaRPr lang="en-US" sz="1800" dirty="0">
              <a:solidFill>
                <a:schemeClr val="tx1"/>
              </a:solidFill>
            </a:endParaRPr>
          </a:p>
          <a:p>
            <a:pPr marL="342900" lvl="1">
              <a:lnSpc>
                <a:spcPct val="90000"/>
              </a:lnSpc>
              <a:spcBef>
                <a:spcPts val="0"/>
              </a:spcBef>
              <a:spcAft>
                <a:spcPts val="0"/>
              </a:spcAft>
              <a:buFont typeface="Arial" panose="020B0604020202020204" pitchFamily="34" charset="0"/>
              <a:buChar char="•"/>
              <a:defRPr/>
            </a:pPr>
            <a:r>
              <a:rPr lang="en-US" sz="2000" b="1" dirty="0" smtClean="0">
                <a:solidFill>
                  <a:schemeClr val="tx1"/>
                </a:solidFill>
              </a:rPr>
              <a:t>Tuition/Fees:</a:t>
            </a:r>
            <a:r>
              <a:rPr lang="en-US" sz="2000" dirty="0" smtClean="0">
                <a:solidFill>
                  <a:schemeClr val="tx1"/>
                </a:solidFill>
              </a:rPr>
              <a:t> </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60% of requested tuition, capped at $16,000 ($21,000 for MD/PhD programs)</a:t>
            </a:r>
          </a:p>
          <a:p>
            <a:pPr marL="739775" lvl="2" indent="-282575">
              <a:lnSpc>
                <a:spcPct val="90000"/>
              </a:lnSpc>
              <a:spcBef>
                <a:spcPts val="0"/>
              </a:spcBef>
              <a:spcAft>
                <a:spcPts val="0"/>
              </a:spcAft>
              <a:buClr>
                <a:srgbClr val="00B050"/>
              </a:buClr>
              <a:buFont typeface="Arial" charset="0"/>
              <a:buNone/>
              <a:defRPr/>
            </a:pPr>
            <a:endParaRPr lang="en-US" sz="1800" dirty="0" smtClean="0">
              <a:solidFill>
                <a:schemeClr val="tx1"/>
              </a:solidFill>
            </a:endParaRPr>
          </a:p>
          <a:p>
            <a:pPr marL="342900" lvl="1">
              <a:lnSpc>
                <a:spcPct val="90000"/>
              </a:lnSpc>
              <a:spcBef>
                <a:spcPts val="0"/>
              </a:spcBef>
              <a:spcAft>
                <a:spcPts val="0"/>
              </a:spcAft>
              <a:buFont typeface="Arial" panose="020B0604020202020204" pitchFamily="34" charset="0"/>
              <a:buChar char="•"/>
              <a:defRPr/>
            </a:pPr>
            <a:r>
              <a:rPr lang="en-US" sz="2000" b="1" dirty="0" smtClean="0">
                <a:solidFill>
                  <a:schemeClr val="tx1"/>
                </a:solidFill>
              </a:rPr>
              <a:t>Institutional Allowance:</a:t>
            </a:r>
            <a:r>
              <a:rPr lang="en-US" sz="2000" dirty="0" smtClean="0">
                <a:solidFill>
                  <a:schemeClr val="tx1"/>
                </a:solidFill>
              </a:rPr>
              <a:t> </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$4,200</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Includes </a:t>
            </a:r>
            <a:r>
              <a:rPr lang="en-US" sz="1800" dirty="0">
                <a:solidFill>
                  <a:schemeClr val="tx1"/>
                </a:solidFill>
              </a:rPr>
              <a:t>health </a:t>
            </a:r>
            <a:r>
              <a:rPr lang="en-US" sz="1800" dirty="0" smtClean="0">
                <a:solidFill>
                  <a:schemeClr val="tx1"/>
                </a:solidFill>
              </a:rPr>
              <a:t>insurance</a:t>
            </a:r>
          </a:p>
          <a:p>
            <a:pPr marL="739775" lvl="2" indent="-282575">
              <a:lnSpc>
                <a:spcPct val="90000"/>
              </a:lnSpc>
              <a:spcBef>
                <a:spcPts val="0"/>
              </a:spcBef>
              <a:spcAft>
                <a:spcPts val="0"/>
              </a:spcAft>
              <a:buClr>
                <a:srgbClr val="00B050"/>
              </a:buClr>
              <a:buFont typeface="Arial" charset="0"/>
              <a:buNone/>
              <a:defRPr/>
            </a:pPr>
            <a:endParaRPr lang="en-US" sz="1800" dirty="0">
              <a:solidFill>
                <a:schemeClr val="tx1"/>
              </a:solidFill>
            </a:endParaRPr>
          </a:p>
          <a:p>
            <a:pPr marL="342900" lvl="1">
              <a:lnSpc>
                <a:spcPct val="90000"/>
              </a:lnSpc>
              <a:spcBef>
                <a:spcPts val="0"/>
              </a:spcBef>
              <a:spcAft>
                <a:spcPts val="0"/>
              </a:spcAft>
              <a:buFont typeface="Arial" panose="020B0604020202020204" pitchFamily="34" charset="0"/>
              <a:buChar char="•"/>
              <a:defRPr/>
            </a:pPr>
            <a:r>
              <a:rPr lang="en-US" sz="2000" b="1" dirty="0">
                <a:solidFill>
                  <a:schemeClr val="tx1"/>
                </a:solidFill>
              </a:rPr>
              <a:t>Travel </a:t>
            </a:r>
            <a:r>
              <a:rPr lang="en-US" sz="2000" b="1" dirty="0" smtClean="0">
                <a:solidFill>
                  <a:schemeClr val="tx1"/>
                </a:solidFill>
              </a:rPr>
              <a:t>Allowance:</a:t>
            </a:r>
            <a:r>
              <a:rPr lang="en-US" sz="2000" dirty="0" smtClean="0">
                <a:solidFill>
                  <a:schemeClr val="tx1"/>
                </a:solidFill>
              </a:rPr>
              <a:t> </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Part of IA</a:t>
            </a:r>
          </a:p>
          <a:p>
            <a:pPr marL="339725" lvl="1" indent="-282575">
              <a:lnSpc>
                <a:spcPct val="90000"/>
              </a:lnSpc>
              <a:spcBef>
                <a:spcPts val="0"/>
              </a:spcBef>
              <a:spcAft>
                <a:spcPts val="0"/>
              </a:spcAft>
              <a:buFont typeface="Arial" charset="0"/>
              <a:buNone/>
              <a:defRPr/>
            </a:pPr>
            <a:endParaRPr lang="en-US" sz="1800" dirty="0" smtClean="0">
              <a:solidFill>
                <a:schemeClr val="tx1"/>
              </a:solidFill>
            </a:endParaRPr>
          </a:p>
        </p:txBody>
      </p:sp>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C2EAC597-3FD2-49EA-BFDD-BC4AF9A8BA9F}" type="slidenum">
              <a:rPr lang="en-US" altLang="en-US" sz="1200" b="1">
                <a:solidFill>
                  <a:prstClr val="white"/>
                </a:solidFill>
                <a:latin typeface="Calibri" panose="020F0502020204030204" pitchFamily="34" charset="0"/>
              </a:rPr>
              <a:pPr eaLnBrk="1" hangingPunct="1"/>
              <a:t>271</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2796154465"/>
      </p:ext>
    </p:extLst>
  </p:cSld>
  <p:clrMapOvr>
    <a:masterClrMapping/>
  </p:clrMapOvr>
  <p:transition spd="med"/>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3" y="114300"/>
            <a:ext cx="8588375" cy="731838"/>
          </a:xfrm>
          <a:solidFill>
            <a:srgbClr val="0070C0"/>
          </a:solidFill>
        </p:spPr>
        <p:txBody>
          <a:bodyPr>
            <a:normAutofit/>
          </a:bodyPr>
          <a:lstStyle/>
          <a:p>
            <a:pPr>
              <a:defRPr/>
            </a:pPr>
            <a:r>
              <a:rPr lang="en-US" sz="2800" dirty="0" smtClean="0">
                <a:effectLst>
                  <a:outerShdw blurRad="38100" dist="38100" dir="2700000" algn="tl">
                    <a:srgbClr val="000000">
                      <a:alpha val="43137"/>
                    </a:srgbClr>
                  </a:outerShdw>
                </a:effectLst>
              </a:rPr>
              <a:t>F32 Postdoctoral Fellowships</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07988" y="977900"/>
            <a:ext cx="4146550" cy="4876800"/>
          </a:xfrm>
        </p:spPr>
        <p:txBody>
          <a:bodyPr>
            <a:normAutofit lnSpcReduction="10000"/>
          </a:bodyPr>
          <a:lstStyle/>
          <a:p>
            <a:pPr marL="0" indent="0" eaLnBrk="1" hangingPunct="1">
              <a:spcBef>
                <a:spcPts val="600"/>
              </a:spcBef>
              <a:spcAft>
                <a:spcPts val="600"/>
              </a:spcAft>
              <a:buFont typeface="Arial" charset="0"/>
              <a:buNone/>
              <a:defRPr/>
            </a:pPr>
            <a:r>
              <a:rPr lang="en-US" sz="2000" dirty="0" smtClean="0"/>
              <a:t>Overview:</a:t>
            </a:r>
          </a:p>
          <a:p>
            <a:pPr eaLnBrk="1" hangingPunct="1">
              <a:spcBef>
                <a:spcPts val="600"/>
              </a:spcBef>
              <a:spcAft>
                <a:spcPts val="600"/>
              </a:spcAft>
              <a:buClr>
                <a:srgbClr val="FF0000"/>
              </a:buClr>
              <a:buFont typeface="Wingdings" pitchFamily="2" charset="2"/>
              <a:buChar char="§"/>
              <a:defRPr/>
            </a:pPr>
            <a:r>
              <a:rPr lang="en-US" sz="1800" dirty="0" smtClean="0"/>
              <a:t>Support Postdoctoral research training.</a:t>
            </a:r>
          </a:p>
          <a:p>
            <a:pPr eaLnBrk="1" hangingPunct="1">
              <a:spcBef>
                <a:spcPts val="600"/>
              </a:spcBef>
              <a:spcAft>
                <a:spcPts val="600"/>
              </a:spcAft>
              <a:buClr>
                <a:srgbClr val="FF0000"/>
              </a:buClr>
              <a:buFont typeface="Wingdings" pitchFamily="2" charset="2"/>
              <a:buChar char="§"/>
              <a:defRPr/>
            </a:pPr>
            <a:r>
              <a:rPr lang="en-US" sz="1800" dirty="0" smtClean="0"/>
              <a:t>Promising fellows with the potential to become productive, independent investigators in scientific health-related research fields relevant to the missions of NIH Institutes &amp; Centers.</a:t>
            </a:r>
          </a:p>
          <a:p>
            <a:pPr eaLnBrk="1" hangingPunct="1">
              <a:spcBef>
                <a:spcPts val="600"/>
              </a:spcBef>
              <a:spcAft>
                <a:spcPts val="600"/>
              </a:spcAft>
              <a:buClr>
                <a:srgbClr val="FF0000"/>
              </a:buClr>
              <a:buFont typeface="Wingdings" pitchFamily="2" charset="2"/>
              <a:buChar char="§"/>
              <a:defRPr/>
            </a:pPr>
            <a:r>
              <a:rPr lang="en-US" sz="1800" dirty="0" smtClean="0"/>
              <a:t>NRSA support for up to 3 years total. Awardees incur one year of payback.</a:t>
            </a:r>
          </a:p>
          <a:p>
            <a:pPr lvl="1">
              <a:spcBef>
                <a:spcPts val="600"/>
              </a:spcBef>
              <a:spcAft>
                <a:spcPts val="600"/>
              </a:spcAft>
              <a:buClr>
                <a:srgbClr val="FF0000"/>
              </a:buClr>
              <a:buFont typeface="Wingdings" pitchFamily="2" charset="2"/>
              <a:buChar char="v"/>
              <a:defRPr/>
            </a:pPr>
            <a:r>
              <a:rPr lang="en-US" sz="1800" dirty="0" smtClean="0"/>
              <a:t>Repay the 1st year by staying in research a 2nd year</a:t>
            </a:r>
          </a:p>
          <a:p>
            <a:pPr>
              <a:spcBef>
                <a:spcPts val="600"/>
              </a:spcBef>
              <a:spcAft>
                <a:spcPts val="600"/>
              </a:spcAft>
              <a:buClr>
                <a:srgbClr val="FF0000"/>
              </a:buClr>
              <a:buFont typeface="Wingdings" pitchFamily="2" charset="2"/>
              <a:buChar char="§"/>
              <a:defRPr/>
            </a:pPr>
            <a:r>
              <a:rPr lang="en-US" sz="1800" dirty="0" smtClean="0"/>
              <a:t>Fellows may not change the scope, move fellowship, or switch mentor without prior NIH approval!</a:t>
            </a:r>
          </a:p>
        </p:txBody>
      </p:sp>
      <p:sp>
        <p:nvSpPr>
          <p:cNvPr id="4" name="Content Placeholder 3"/>
          <p:cNvSpPr>
            <a:spLocks noGrp="1"/>
          </p:cNvSpPr>
          <p:nvPr>
            <p:ph sz="half" idx="2"/>
          </p:nvPr>
        </p:nvSpPr>
        <p:spPr>
          <a:xfrm>
            <a:off x="4567238" y="977900"/>
            <a:ext cx="4191000" cy="4800600"/>
          </a:xfrm>
          <a:solidFill>
            <a:srgbClr val="CCFFCC"/>
          </a:solidFill>
          <a:effectLst/>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spcBef>
                <a:spcPts val="0"/>
              </a:spcBef>
              <a:spcAft>
                <a:spcPts val="0"/>
              </a:spcAft>
              <a:buFont typeface="Arial" charset="0"/>
              <a:buNone/>
              <a:defRPr/>
            </a:pPr>
            <a:r>
              <a:rPr lang="en-US" sz="2000" dirty="0" smtClean="0"/>
              <a:t>Program Features:</a:t>
            </a:r>
          </a:p>
          <a:p>
            <a:pPr marL="0" lvl="1" indent="0">
              <a:lnSpc>
                <a:spcPct val="90000"/>
              </a:lnSpc>
              <a:spcBef>
                <a:spcPts val="0"/>
              </a:spcBef>
              <a:spcAft>
                <a:spcPts val="0"/>
              </a:spcAft>
              <a:buFont typeface="Arial" charset="0"/>
              <a:buNone/>
              <a:defRPr/>
            </a:pPr>
            <a:endParaRPr lang="en-US" sz="1800" b="1" dirty="0" smtClean="0">
              <a:solidFill>
                <a:schemeClr val="tx1"/>
              </a:solidFill>
            </a:endParaRPr>
          </a:p>
          <a:p>
            <a:pPr marL="342900" lvl="1" indent="-342900">
              <a:lnSpc>
                <a:spcPct val="90000"/>
              </a:lnSpc>
              <a:spcBef>
                <a:spcPts val="0"/>
              </a:spcBef>
              <a:spcAft>
                <a:spcPts val="0"/>
              </a:spcAft>
              <a:buFont typeface="Arial" panose="020B0604020202020204" pitchFamily="34" charset="0"/>
              <a:buChar char="•"/>
              <a:defRPr/>
            </a:pPr>
            <a:r>
              <a:rPr lang="en-US" sz="2000" b="1" dirty="0" smtClean="0">
                <a:solidFill>
                  <a:schemeClr val="tx1"/>
                </a:solidFill>
              </a:rPr>
              <a:t>Stipends:</a:t>
            </a:r>
            <a:r>
              <a:rPr lang="en-US" sz="2000" dirty="0" smtClean="0">
                <a:solidFill>
                  <a:schemeClr val="tx1"/>
                </a:solidFill>
              </a:rPr>
              <a:t> </a:t>
            </a:r>
          </a:p>
          <a:p>
            <a:pPr marL="739775" lvl="2" indent="-33972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FY 2014: $42,000 (Level-0) to $55,272 (Level-7)</a:t>
            </a:r>
          </a:p>
          <a:p>
            <a:pPr marL="739775" lvl="2" indent="-339725">
              <a:lnSpc>
                <a:spcPct val="90000"/>
              </a:lnSpc>
              <a:spcBef>
                <a:spcPts val="0"/>
              </a:spcBef>
              <a:spcAft>
                <a:spcPts val="0"/>
              </a:spcAft>
              <a:buClr>
                <a:srgbClr val="00B050"/>
              </a:buClr>
              <a:buFont typeface="Arial" charset="0"/>
              <a:buNone/>
              <a:defRPr/>
            </a:pPr>
            <a:endParaRPr lang="en-US" sz="1800" dirty="0" smtClean="0">
              <a:solidFill>
                <a:schemeClr val="tx1"/>
              </a:solidFill>
            </a:endParaRPr>
          </a:p>
          <a:p>
            <a:pPr marL="400050" lvl="1" indent="-342900">
              <a:lnSpc>
                <a:spcPct val="90000"/>
              </a:lnSpc>
              <a:spcBef>
                <a:spcPts val="0"/>
              </a:spcBef>
              <a:spcAft>
                <a:spcPts val="0"/>
              </a:spcAft>
              <a:buFont typeface="Arial" panose="020B0604020202020204" pitchFamily="34" charset="0"/>
              <a:buChar char="•"/>
              <a:defRPr/>
            </a:pPr>
            <a:r>
              <a:rPr lang="en-US" sz="2000" b="1" dirty="0" smtClean="0">
                <a:solidFill>
                  <a:schemeClr val="tx1"/>
                </a:solidFill>
              </a:rPr>
              <a:t>Tuition/Fees:</a:t>
            </a:r>
            <a:r>
              <a:rPr lang="en-US" sz="2000" dirty="0" smtClean="0">
                <a:solidFill>
                  <a:schemeClr val="tx1"/>
                </a:solidFill>
              </a:rPr>
              <a:t> </a:t>
            </a:r>
          </a:p>
          <a:p>
            <a:pPr marL="739775" lvl="2" indent="-28257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60% of requested tuition, capped at $4,500 ($16,000 for those seeking another doctoral degree)</a:t>
            </a:r>
          </a:p>
          <a:p>
            <a:pPr marL="739775" lvl="2" indent="-282575">
              <a:lnSpc>
                <a:spcPct val="90000"/>
              </a:lnSpc>
              <a:spcBef>
                <a:spcPts val="0"/>
              </a:spcBef>
              <a:spcAft>
                <a:spcPts val="0"/>
              </a:spcAft>
              <a:buClr>
                <a:srgbClr val="00B050"/>
              </a:buClr>
              <a:buFont typeface="Arial" charset="0"/>
              <a:buNone/>
              <a:defRPr/>
            </a:pPr>
            <a:endParaRPr lang="en-US" sz="1800" dirty="0" smtClean="0">
              <a:solidFill>
                <a:schemeClr val="tx1"/>
              </a:solidFill>
            </a:endParaRPr>
          </a:p>
          <a:p>
            <a:pPr marL="342900" lvl="1" indent="-342900" eaLnBrk="1" hangingPunct="1">
              <a:lnSpc>
                <a:spcPct val="90000"/>
              </a:lnSpc>
              <a:spcBef>
                <a:spcPts val="0"/>
              </a:spcBef>
              <a:spcAft>
                <a:spcPts val="0"/>
              </a:spcAft>
              <a:buFont typeface="Arial" panose="020B0604020202020204" pitchFamily="34" charset="0"/>
              <a:buChar char="•"/>
              <a:defRPr/>
            </a:pPr>
            <a:r>
              <a:rPr lang="en-US" sz="2000" b="1" dirty="0" smtClean="0">
                <a:solidFill>
                  <a:schemeClr val="tx1"/>
                </a:solidFill>
              </a:rPr>
              <a:t>Institutional Allowance:</a:t>
            </a:r>
            <a:r>
              <a:rPr lang="en-US" sz="2000" dirty="0" smtClean="0">
                <a:solidFill>
                  <a:schemeClr val="tx1"/>
                </a:solidFill>
              </a:rPr>
              <a:t> </a:t>
            </a:r>
          </a:p>
          <a:p>
            <a:pPr marL="739775" lvl="2" indent="-33972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$7,850</a:t>
            </a:r>
          </a:p>
          <a:p>
            <a:pPr marL="739775" lvl="2" indent="-33972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Includes </a:t>
            </a:r>
            <a:r>
              <a:rPr lang="en-US" sz="1800" dirty="0">
                <a:solidFill>
                  <a:schemeClr val="tx1"/>
                </a:solidFill>
              </a:rPr>
              <a:t>health </a:t>
            </a:r>
            <a:r>
              <a:rPr lang="en-US" sz="1800" dirty="0" smtClean="0">
                <a:solidFill>
                  <a:schemeClr val="tx1"/>
                </a:solidFill>
              </a:rPr>
              <a:t>insurance</a:t>
            </a:r>
          </a:p>
          <a:p>
            <a:pPr marL="739775" lvl="2" indent="-339725">
              <a:lnSpc>
                <a:spcPct val="90000"/>
              </a:lnSpc>
              <a:spcBef>
                <a:spcPts val="0"/>
              </a:spcBef>
              <a:spcAft>
                <a:spcPts val="0"/>
              </a:spcAft>
              <a:buClr>
                <a:srgbClr val="00B050"/>
              </a:buClr>
              <a:buFont typeface="Arial" charset="0"/>
              <a:buNone/>
              <a:defRPr/>
            </a:pPr>
            <a:endParaRPr lang="en-US" sz="1800" dirty="0" smtClean="0">
              <a:solidFill>
                <a:schemeClr val="tx1"/>
              </a:solidFill>
            </a:endParaRPr>
          </a:p>
          <a:p>
            <a:pPr marL="342900" lvl="1" indent="-342900" eaLnBrk="1" hangingPunct="1">
              <a:lnSpc>
                <a:spcPct val="90000"/>
              </a:lnSpc>
              <a:spcBef>
                <a:spcPts val="0"/>
              </a:spcBef>
              <a:spcAft>
                <a:spcPts val="0"/>
              </a:spcAft>
              <a:buFont typeface="Arial" panose="020B0604020202020204" pitchFamily="34" charset="0"/>
              <a:buChar char="•"/>
              <a:defRPr/>
            </a:pPr>
            <a:r>
              <a:rPr lang="en-US" sz="2000" b="1" dirty="0" smtClean="0">
                <a:solidFill>
                  <a:schemeClr val="tx1"/>
                </a:solidFill>
              </a:rPr>
              <a:t>Travel Allowance:</a:t>
            </a:r>
          </a:p>
          <a:p>
            <a:pPr marL="739775" lvl="2" indent="-339725">
              <a:lnSpc>
                <a:spcPct val="90000"/>
              </a:lnSpc>
              <a:spcBef>
                <a:spcPts val="0"/>
              </a:spcBef>
              <a:spcAft>
                <a:spcPts val="0"/>
              </a:spcAft>
              <a:buClr>
                <a:srgbClr val="00B050"/>
              </a:buClr>
              <a:buFont typeface="Wingdings" pitchFamily="2" charset="2"/>
              <a:buChar char="q"/>
              <a:defRPr/>
            </a:pPr>
            <a:r>
              <a:rPr lang="en-US" sz="1800" dirty="0" smtClean="0">
                <a:solidFill>
                  <a:schemeClr val="tx1"/>
                </a:solidFill>
              </a:rPr>
              <a:t>Up to $1,000</a:t>
            </a:r>
          </a:p>
          <a:p>
            <a:pPr marL="0" indent="0">
              <a:spcBef>
                <a:spcPts val="0"/>
              </a:spcBef>
              <a:spcAft>
                <a:spcPts val="0"/>
              </a:spcAft>
              <a:buFont typeface="Arial" charset="0"/>
              <a:buNone/>
              <a:defRPr/>
            </a:pPr>
            <a:endParaRPr lang="en-US" sz="1800" dirty="0">
              <a:solidFill>
                <a:schemeClr val="tx1"/>
              </a:solidFill>
            </a:endParaRPr>
          </a:p>
        </p:txBody>
      </p:sp>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3F96EB44-F145-453B-BB95-3716503C0E31}" type="slidenum">
              <a:rPr lang="en-US" altLang="en-US" sz="1200" b="1">
                <a:solidFill>
                  <a:prstClr val="white"/>
                </a:solidFill>
                <a:latin typeface="Calibri" panose="020F0502020204030204" pitchFamily="34" charset="0"/>
              </a:rPr>
              <a:pPr eaLnBrk="1" hangingPunct="1"/>
              <a:t>272</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2557932837"/>
      </p:ext>
    </p:extLst>
  </p:cSld>
  <p:clrMapOvr>
    <a:masterClrMapping/>
  </p:clrMapOvr>
  <p:transition spd="med"/>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12738" y="122238"/>
            <a:ext cx="8580437" cy="738187"/>
          </a:xfrm>
          <a:solidFill>
            <a:srgbClr val="0070C0"/>
          </a:solidFill>
        </p:spPr>
        <p:txBody>
          <a:bodyPr/>
          <a:lstStyle/>
          <a:p>
            <a:r>
              <a:rPr lang="en-US" altLang="en-US" smtClean="0"/>
              <a:t>Individual Development Plan (IDP)</a:t>
            </a:r>
          </a:p>
        </p:txBody>
      </p:sp>
      <p:sp>
        <p:nvSpPr>
          <p:cNvPr id="20483" name="Content Placeholder 2"/>
          <p:cNvSpPr>
            <a:spLocks noGrp="1"/>
          </p:cNvSpPr>
          <p:nvPr>
            <p:ph sz="half" idx="1"/>
          </p:nvPr>
        </p:nvSpPr>
        <p:spPr/>
        <p:txBody>
          <a:bodyPr/>
          <a:lstStyle/>
          <a:p>
            <a:endParaRPr lang="en-US" altLang="en-US" smtClean="0"/>
          </a:p>
        </p:txBody>
      </p:sp>
      <p:sp>
        <p:nvSpPr>
          <p:cNvPr id="20484" name="Content Placeholder 3"/>
          <p:cNvSpPr>
            <a:spLocks noGrp="1"/>
          </p:cNvSpPr>
          <p:nvPr>
            <p:ph sz="half" idx="2"/>
          </p:nvPr>
        </p:nvSpPr>
        <p:spPr/>
        <p:txBody>
          <a:bodyPr/>
          <a:lstStyle/>
          <a:p>
            <a:endParaRPr lang="en-US" altLang="en-US" smtClean="0"/>
          </a:p>
        </p:txBody>
      </p:sp>
      <p:sp>
        <p:nvSpPr>
          <p:cNvPr id="5" name="Slide Number Placeholder 4"/>
          <p:cNvSpPr>
            <a:spLocks noGrp="1"/>
          </p:cNvSpPr>
          <p:nvPr>
            <p:ph type="sldNum" sz="quarter" idx="12"/>
          </p:nvPr>
        </p:nvSpPr>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A00FDE2B-38E8-43F0-87B5-BF077484B94A}" type="slidenum">
              <a:rPr lang="en-US" altLang="en-US" sz="1200">
                <a:solidFill>
                  <a:prstClr val="white"/>
                </a:solidFill>
                <a:latin typeface="Calibri" panose="020F0502020204030204" pitchFamily="34" charset="0"/>
              </a:rPr>
              <a:pPr eaLnBrk="1" hangingPunct="1"/>
              <a:t>273</a:t>
            </a:fld>
            <a:endParaRPr lang="en-US" altLang="en-US" sz="1200">
              <a:solidFill>
                <a:prstClr val="white"/>
              </a:solidFill>
              <a:latin typeface="Calibri" panose="020F0502020204030204" pitchFamily="34" charset="0"/>
            </a:endParaRPr>
          </a:p>
        </p:txBody>
      </p:sp>
    </p:spTree>
    <p:extLst>
      <p:ext uri="{BB962C8B-B14F-4D97-AF65-F5344CB8AC3E}">
        <p14:creationId xmlns:p14="http://schemas.microsoft.com/office/powerpoint/2010/main" val="1589641369"/>
      </p:ext>
    </p:extLst>
  </p:cSld>
  <p:clrMapOvr>
    <a:masterClrMapping/>
  </p:clrMapOvr>
  <p:transition spd="med"/>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5"/>
          <p:cNvSpPr>
            <a:spLocks noGrp="1"/>
          </p:cNvSpPr>
          <p:nvPr>
            <p:ph type="title" idx="4294967295"/>
          </p:nvPr>
        </p:nvSpPr>
        <p:spPr>
          <a:xfrm>
            <a:off x="304800" y="107950"/>
            <a:ext cx="8542338" cy="742950"/>
          </a:xfrm>
          <a:solidFill>
            <a:srgbClr val="0070C0"/>
          </a:solidFill>
        </p:spPr>
        <p:txBody>
          <a:bodyPr>
            <a:noAutofit/>
          </a:bodyPr>
          <a:lstStyle/>
          <a:p>
            <a:pPr>
              <a:defRPr/>
            </a:pPr>
            <a:r>
              <a:rPr lang="en-US" altLang="en-US" sz="2200" dirty="0" err="1">
                <a:latin typeface="+mn-lt"/>
                <a:cs typeface="Arial" panose="020B0604020202020204" pitchFamily="34" charset="0"/>
              </a:rPr>
              <a:t>Kirschstein</a:t>
            </a:r>
            <a:r>
              <a:rPr lang="en-US" altLang="en-US" sz="2200" dirty="0">
                <a:latin typeface="+mn-lt"/>
                <a:cs typeface="Arial" panose="020B0604020202020204" pitchFamily="34" charset="0"/>
              </a:rPr>
              <a:t>-NRSA training grants and fellowships
 Pre- and Post-Doctoral full-time training positions </a:t>
            </a:r>
            <a:r>
              <a:rPr lang="en-US" altLang="en-US" sz="2200" dirty="0" smtClean="0">
                <a:latin typeface="+mn-lt"/>
                <a:cs typeface="Arial" panose="020B0604020202020204" pitchFamily="34" charset="0"/>
              </a:rPr>
              <a:t>awarded</a:t>
            </a:r>
            <a:endParaRPr lang="en-US" altLang="en-US" sz="2200" dirty="0">
              <a:latin typeface="+mn-lt"/>
              <a:cs typeface="Arial" panose="020B0604020202020204" pitchFamily="34" charset="0"/>
            </a:endParaRPr>
          </a:p>
        </p:txBody>
      </p:sp>
      <p:pic>
        <p:nvPicPr>
          <p:cNvPr id="21507" name="Picture 18" descr="Legend for Kirschstein-NRSA training grants and fellowships: Pre- and Post-Doctoral full-time training positions awar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39800"/>
            <a:ext cx="54864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9" descr="Kirschstein-NRSA training grants and fellowships: Pre- and Post-Doctoral full-time training positions award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206500"/>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8AA3823A-0889-4B0A-95A5-3E3C024A48ED}" type="slidenum">
              <a:rPr lang="en-US" altLang="en-US" sz="1200" b="1">
                <a:solidFill>
                  <a:prstClr val="white"/>
                </a:solidFill>
                <a:latin typeface="Calibri" panose="020F0502020204030204" pitchFamily="34" charset="0"/>
              </a:rPr>
              <a:pPr eaLnBrk="1" hangingPunct="1"/>
              <a:t>274</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1865241723"/>
      </p:ext>
    </p:extLst>
  </p:cSld>
  <p:clrMapOvr>
    <a:masterClrMapping/>
  </p:clrMapOvr>
  <p:transition spd="med"/>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5"/>
          <p:cNvSpPr>
            <a:spLocks noGrp="1"/>
          </p:cNvSpPr>
          <p:nvPr>
            <p:ph type="title" idx="4294967295"/>
          </p:nvPr>
        </p:nvSpPr>
        <p:spPr>
          <a:xfrm>
            <a:off x="312738" y="114300"/>
            <a:ext cx="8534400" cy="755650"/>
          </a:xfrm>
          <a:solidFill>
            <a:srgbClr val="0070C0"/>
          </a:solidFill>
        </p:spPr>
        <p:txBody>
          <a:bodyPr>
            <a:noAutofit/>
          </a:bodyPr>
          <a:lstStyle/>
          <a:p>
            <a:pPr>
              <a:defRPr/>
            </a:pPr>
            <a:r>
              <a:rPr lang="en-US" altLang="en-US" sz="2200" dirty="0" err="1">
                <a:latin typeface="+mn-lt"/>
                <a:cs typeface="Arial" panose="020B0604020202020204" pitchFamily="34" charset="0"/>
              </a:rPr>
              <a:t>Kirschstein</a:t>
            </a:r>
            <a:r>
              <a:rPr lang="en-US" altLang="en-US" sz="2200" dirty="0">
                <a:latin typeface="+mn-lt"/>
                <a:cs typeface="Arial" panose="020B0604020202020204" pitchFamily="34" charset="0"/>
              </a:rPr>
              <a:t>-NRSA pre-doctoral fellowships (F31s)
 Applications, awards, and success </a:t>
            </a:r>
            <a:r>
              <a:rPr lang="en-US" altLang="en-US" sz="2200" dirty="0" smtClean="0">
                <a:latin typeface="+mn-lt"/>
                <a:cs typeface="Arial" panose="020B0604020202020204" pitchFamily="34" charset="0"/>
              </a:rPr>
              <a:t>rates</a:t>
            </a:r>
            <a:endParaRPr lang="en-US" altLang="en-US" sz="2200" dirty="0">
              <a:latin typeface="+mn-lt"/>
              <a:cs typeface="Arial" panose="020B0604020202020204" pitchFamily="34" charset="0"/>
            </a:endParaRPr>
          </a:p>
        </p:txBody>
      </p:sp>
      <p:pic>
        <p:nvPicPr>
          <p:cNvPr id="22531" name="Picture 18" descr="Legend for Kirschstein-NRSA pre-doctoral fellowships (F31s): Applications, awards, and success 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901700"/>
            <a:ext cx="270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9" descr="Kirschstein-NRSA pre-doctoral fellowships (F31s): Applications, awards, and success r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187450"/>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4B59B1F7-670C-4578-AB84-4195575693E8}" type="slidenum">
              <a:rPr lang="en-US" altLang="en-US" sz="1200" b="1">
                <a:solidFill>
                  <a:prstClr val="white"/>
                </a:solidFill>
                <a:latin typeface="Calibri" panose="020F0502020204030204" pitchFamily="34" charset="0"/>
              </a:rPr>
              <a:pPr eaLnBrk="1" hangingPunct="1"/>
              <a:t>275</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1830676923"/>
      </p:ext>
    </p:extLst>
  </p:cSld>
  <p:clrMapOvr>
    <a:masterClrMapping/>
  </p:clrMapOvr>
  <p:transition spd="med"/>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5"/>
          <p:cNvSpPr>
            <a:spLocks noGrp="1"/>
          </p:cNvSpPr>
          <p:nvPr>
            <p:ph type="title" idx="4294967295"/>
          </p:nvPr>
        </p:nvSpPr>
        <p:spPr>
          <a:xfrm>
            <a:off x="312738" y="125413"/>
            <a:ext cx="8534400" cy="717550"/>
          </a:xfrm>
          <a:solidFill>
            <a:srgbClr val="0070C0"/>
          </a:solidFill>
        </p:spPr>
        <p:txBody>
          <a:bodyPr/>
          <a:lstStyle/>
          <a:p>
            <a:r>
              <a:rPr lang="en-US" altLang="en-US" sz="2200" smtClean="0">
                <a:latin typeface="Arial" panose="020B0604020202020204" pitchFamily="34" charset="0"/>
                <a:cs typeface="Arial" panose="020B0604020202020204" pitchFamily="34" charset="0"/>
              </a:rPr>
              <a:t>Kirschstein-NRSA post-doctoral fellowships (F32s)
 Applications, awards, and success rates</a:t>
            </a:r>
          </a:p>
        </p:txBody>
      </p:sp>
      <p:pic>
        <p:nvPicPr>
          <p:cNvPr id="23555" name="Picture 18" descr="Legend for Kirschstein-NRSA post-doctoral fellowships (F32s): Applications, awards, and success 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33450"/>
            <a:ext cx="270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9" descr="Kirschstein-NRSA post-doctoral fellowships (F32s): Applications, awards, and success r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214438"/>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8"/>
          <p:cNvSpPr>
            <a:spLocks noGrp="1"/>
          </p:cNvSpPr>
          <p:nvPr>
            <p:ph type="sldNum" sz="quarter" idx="12"/>
          </p:nvPr>
        </p:nvSpPr>
        <p:spPr>
          <a:xfrm>
            <a:off x="8686800" y="6411913"/>
            <a:ext cx="369888" cy="365125"/>
          </a:xfrm>
        </p:spPr>
        <p:txBody>
          <a:bodyPr/>
          <a:lstStyle>
            <a:lvl1pPr eaLnBrk="0" hangingPunct="0">
              <a:defRPr sz="1000">
                <a:solidFill>
                  <a:schemeClr val="tx1"/>
                </a:solidFill>
                <a:latin typeface="Arial" panose="020B0604020202020204" pitchFamily="34" charset="0"/>
                <a:cs typeface="Arial" panose="020B0604020202020204" pitchFamily="34" charset="0"/>
              </a:defRPr>
            </a:lvl1pPr>
            <a:lvl2pPr marL="742950" indent="-285750" eaLnBrk="0" hangingPunct="0">
              <a:defRPr sz="1000">
                <a:solidFill>
                  <a:schemeClr val="tx1"/>
                </a:solidFill>
                <a:latin typeface="Arial" panose="020B0604020202020204" pitchFamily="34" charset="0"/>
                <a:cs typeface="Arial" panose="020B0604020202020204" pitchFamily="34" charset="0"/>
              </a:defRPr>
            </a:lvl2pPr>
            <a:lvl3pPr marL="1143000" indent="-228600" eaLnBrk="0" hangingPunct="0">
              <a:defRPr sz="1000">
                <a:solidFill>
                  <a:schemeClr val="tx1"/>
                </a:solidFill>
                <a:latin typeface="Arial" panose="020B0604020202020204" pitchFamily="34" charset="0"/>
                <a:cs typeface="Arial" panose="020B0604020202020204" pitchFamily="34" charset="0"/>
              </a:defRPr>
            </a:lvl3pPr>
            <a:lvl4pPr marL="1600200" indent="-228600" eaLnBrk="0" hangingPunct="0">
              <a:defRPr sz="1000">
                <a:solidFill>
                  <a:schemeClr val="tx1"/>
                </a:solidFill>
                <a:latin typeface="Arial" panose="020B0604020202020204" pitchFamily="34" charset="0"/>
                <a:cs typeface="Arial" panose="020B0604020202020204" pitchFamily="34" charset="0"/>
              </a:defRPr>
            </a:lvl4pPr>
            <a:lvl5pPr marL="2057400" indent="-228600" eaLnBrk="0" hangingPunct="0">
              <a:defRPr sz="1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eaLnBrk="1" hangingPunct="1"/>
            <a:fld id="{74D09BD2-D2EE-44C9-AB26-FC0127720530}" type="slidenum">
              <a:rPr lang="en-US" altLang="en-US" sz="1200" b="1">
                <a:solidFill>
                  <a:prstClr val="white"/>
                </a:solidFill>
                <a:latin typeface="Calibri" panose="020F0502020204030204" pitchFamily="34" charset="0"/>
              </a:rPr>
              <a:pPr eaLnBrk="1" hangingPunct="1"/>
              <a:t>276</a:t>
            </a:fld>
            <a:endParaRPr lang="en-US" altLang="en-US" sz="1200" b="1">
              <a:solidFill>
                <a:prstClr val="white"/>
              </a:solidFill>
              <a:latin typeface="Calibri" panose="020F0502020204030204" pitchFamily="34" charset="0"/>
            </a:endParaRPr>
          </a:p>
        </p:txBody>
      </p:sp>
    </p:spTree>
    <p:extLst>
      <p:ext uri="{BB962C8B-B14F-4D97-AF65-F5344CB8AC3E}">
        <p14:creationId xmlns:p14="http://schemas.microsoft.com/office/powerpoint/2010/main" val="1579672578"/>
      </p:ext>
    </p:extLst>
  </p:cSld>
  <p:clrMapOvr>
    <a:masterClrMapping/>
  </p:clrMapOvr>
  <p:transition spd="med"/>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387350" y="1065213"/>
            <a:ext cx="1371600" cy="1455737"/>
          </a:xfrm>
          <a:prstGeom prst="rect">
            <a:avLst/>
          </a:prstGeom>
          <a:noFill/>
          <a:ln w="12700">
            <a:solidFill>
              <a:srgbClr val="000080"/>
            </a:solid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My Application</a:t>
            </a:r>
          </a:p>
          <a:p>
            <a:pPr>
              <a:spcBef>
                <a:spcPct val="50000"/>
              </a:spcBef>
              <a:defRPr/>
            </a:pPr>
            <a:r>
              <a:rPr lang="en-US" sz="500" b="1" dirty="0">
                <a:solidFill>
                  <a:srgbClr val="003399"/>
                </a:solidFill>
                <a:latin typeface="Calibri"/>
                <a:cs typeface="Arial" charset="0"/>
              </a:rPr>
              <a:t>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a:t>
            </a:r>
          </a:p>
        </p:txBody>
      </p:sp>
      <p:sp>
        <p:nvSpPr>
          <p:cNvPr id="17412" name="Line 5"/>
          <p:cNvSpPr>
            <a:spLocks noChangeShapeType="1"/>
          </p:cNvSpPr>
          <p:nvPr/>
        </p:nvSpPr>
        <p:spPr bwMode="auto">
          <a:xfrm>
            <a:off x="1911350" y="1517650"/>
            <a:ext cx="3657600" cy="0"/>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17413" name="Line 6"/>
          <p:cNvSpPr>
            <a:spLocks noChangeShapeType="1"/>
          </p:cNvSpPr>
          <p:nvPr/>
        </p:nvSpPr>
        <p:spPr bwMode="auto">
          <a:xfrm flipH="1" flipV="1">
            <a:off x="1530350" y="5556250"/>
            <a:ext cx="4191000" cy="0"/>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17414" name="Text Box 7"/>
          <p:cNvSpPr txBox="1">
            <a:spLocks noChangeArrowheads="1"/>
          </p:cNvSpPr>
          <p:nvPr/>
        </p:nvSpPr>
        <p:spPr bwMode="auto">
          <a:xfrm>
            <a:off x="2520950" y="4946650"/>
            <a:ext cx="838200" cy="523875"/>
          </a:xfrm>
          <a:prstGeom prst="rect">
            <a:avLst/>
          </a:prstGeom>
          <a:noFill/>
          <a:ln w="12700">
            <a:noFill/>
            <a:miter lim="800000"/>
            <a:headEnd type="none" w="sm" len="sm"/>
            <a:tailEnd type="none" w="sm" len="sm"/>
          </a:ln>
        </p:spPr>
        <p:txBody>
          <a:bodyPr>
            <a:spAutoFit/>
          </a:bodyPr>
          <a:lstStyle/>
          <a:p>
            <a:pPr algn="ctr">
              <a:spcBef>
                <a:spcPct val="50000"/>
              </a:spcBef>
              <a:defRPr/>
            </a:pPr>
            <a:r>
              <a:rPr lang="en-US" sz="2800" b="1" dirty="0">
                <a:solidFill>
                  <a:srgbClr val="003399"/>
                </a:solidFill>
                <a:latin typeface="Calibri"/>
                <a:cs typeface="Arial" charset="0"/>
              </a:rPr>
              <a:t>$$$</a:t>
            </a:r>
          </a:p>
        </p:txBody>
      </p:sp>
      <p:sp>
        <p:nvSpPr>
          <p:cNvPr id="17416" name="Text Box 9"/>
          <p:cNvSpPr txBox="1">
            <a:spLocks noChangeArrowheads="1"/>
          </p:cNvSpPr>
          <p:nvPr/>
        </p:nvSpPr>
        <p:spPr bwMode="auto">
          <a:xfrm>
            <a:off x="5602288" y="1273175"/>
            <a:ext cx="2819400" cy="369888"/>
          </a:xfrm>
          <a:prstGeom prst="rect">
            <a:avLst/>
          </a:prstGeom>
          <a:noFill/>
          <a:ln w="12700">
            <a:solidFill>
              <a:schemeClr val="bg1"/>
            </a:solid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Center for Scientific Review</a:t>
            </a:r>
          </a:p>
        </p:txBody>
      </p:sp>
      <p:sp>
        <p:nvSpPr>
          <p:cNvPr id="17417" name="Text Box 10"/>
          <p:cNvSpPr txBox="1">
            <a:spLocks noChangeArrowheads="1"/>
          </p:cNvSpPr>
          <p:nvPr/>
        </p:nvSpPr>
        <p:spPr bwMode="auto">
          <a:xfrm>
            <a:off x="6762750" y="1881188"/>
            <a:ext cx="1828800" cy="5238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dirty="0">
                <a:solidFill>
                  <a:srgbClr val="003399"/>
                </a:solidFill>
                <a:latin typeface="Calibri"/>
                <a:cs typeface="Arial" charset="0"/>
              </a:rPr>
              <a:t>Assigns IRG in CSR or IC</a:t>
            </a:r>
          </a:p>
        </p:txBody>
      </p:sp>
      <p:sp>
        <p:nvSpPr>
          <p:cNvPr id="17418" name="Text Box 11"/>
          <p:cNvSpPr txBox="1">
            <a:spLocks noChangeArrowheads="1"/>
          </p:cNvSpPr>
          <p:nvPr/>
        </p:nvSpPr>
        <p:spPr bwMode="auto">
          <a:xfrm>
            <a:off x="5365750" y="2351088"/>
            <a:ext cx="2819400" cy="379412"/>
          </a:xfrm>
          <a:prstGeom prst="rect">
            <a:avLst/>
          </a:prstGeom>
          <a:noFill/>
          <a:ln w="12700">
            <a:solidFill>
              <a:schemeClr val="bg1"/>
            </a:solid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Scientific Review Group</a:t>
            </a:r>
          </a:p>
        </p:txBody>
      </p:sp>
      <p:sp>
        <p:nvSpPr>
          <p:cNvPr id="17419" name="Line 12"/>
          <p:cNvSpPr>
            <a:spLocks noChangeShapeType="1"/>
          </p:cNvSpPr>
          <p:nvPr/>
        </p:nvSpPr>
        <p:spPr bwMode="auto">
          <a:xfrm rot="5400000" flipV="1">
            <a:off x="6297612" y="3051176"/>
            <a:ext cx="720725" cy="12700"/>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17420" name="Text Box 13"/>
          <p:cNvSpPr txBox="1">
            <a:spLocks noChangeArrowheads="1"/>
          </p:cNvSpPr>
          <p:nvPr/>
        </p:nvSpPr>
        <p:spPr bwMode="auto">
          <a:xfrm>
            <a:off x="6762750" y="2884488"/>
            <a:ext cx="2054225" cy="307975"/>
          </a:xfrm>
          <a:prstGeom prst="rect">
            <a:avLst/>
          </a:prstGeom>
          <a:noFill/>
          <a:ln w="12700">
            <a:noFill/>
            <a:miter lim="800000"/>
            <a:headEnd type="none" w="sm" len="sm"/>
            <a:tailEnd type="none" w="sm" len="sm"/>
          </a:ln>
        </p:spPr>
        <p:txBody>
          <a:bodyPr>
            <a:spAutoFit/>
          </a:bodyPr>
          <a:lstStyle/>
          <a:p>
            <a:pPr>
              <a:spcBef>
                <a:spcPct val="50000"/>
              </a:spcBef>
              <a:defRPr/>
            </a:pPr>
            <a:r>
              <a:rPr lang="en-US" sz="1400" b="1" dirty="0">
                <a:solidFill>
                  <a:srgbClr val="003399"/>
                </a:solidFill>
                <a:latin typeface="Calibri"/>
                <a:cs typeface="Arial" charset="0"/>
              </a:rPr>
              <a:t>Evaluates Scientific Merit</a:t>
            </a:r>
          </a:p>
        </p:txBody>
      </p:sp>
      <p:sp>
        <p:nvSpPr>
          <p:cNvPr id="17421" name="Text Box 14"/>
          <p:cNvSpPr txBox="1">
            <a:spLocks noChangeArrowheads="1"/>
          </p:cNvSpPr>
          <p:nvPr/>
        </p:nvSpPr>
        <p:spPr bwMode="auto">
          <a:xfrm>
            <a:off x="5365750" y="3417888"/>
            <a:ext cx="2819400" cy="379412"/>
          </a:xfrm>
          <a:prstGeom prst="rect">
            <a:avLst/>
          </a:prstGeom>
          <a:noFill/>
          <a:ln w="12700">
            <a:solidFill>
              <a:schemeClr val="bg1"/>
            </a:solid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Institute or Center (IC)</a:t>
            </a:r>
          </a:p>
        </p:txBody>
      </p:sp>
      <p:sp>
        <p:nvSpPr>
          <p:cNvPr id="17423" name="Text Box 16"/>
          <p:cNvSpPr txBox="1">
            <a:spLocks noChangeArrowheads="1"/>
          </p:cNvSpPr>
          <p:nvPr/>
        </p:nvSpPr>
        <p:spPr bwMode="auto">
          <a:xfrm>
            <a:off x="6762750" y="3951288"/>
            <a:ext cx="1997075" cy="304800"/>
          </a:xfrm>
          <a:prstGeom prst="rect">
            <a:avLst/>
          </a:prstGeom>
          <a:noFill/>
          <a:ln w="12700">
            <a:noFill/>
            <a:miter lim="800000"/>
            <a:headEnd type="none" w="sm" len="sm"/>
            <a:tailEnd type="none" w="sm" len="sm"/>
          </a:ln>
        </p:spPr>
        <p:txBody>
          <a:bodyPr>
            <a:spAutoFit/>
          </a:bodyPr>
          <a:lstStyle/>
          <a:p>
            <a:pPr>
              <a:spcBef>
                <a:spcPct val="50000"/>
              </a:spcBef>
              <a:defRPr/>
            </a:pPr>
            <a:r>
              <a:rPr lang="en-US" sz="1400" b="1">
                <a:solidFill>
                  <a:srgbClr val="003399"/>
                </a:solidFill>
                <a:latin typeface="Calibri"/>
                <a:cs typeface="Arial" charset="0"/>
              </a:rPr>
              <a:t>Evaluates Relevance</a:t>
            </a:r>
          </a:p>
        </p:txBody>
      </p:sp>
      <p:sp>
        <p:nvSpPr>
          <p:cNvPr id="17424" name="Text Box 17"/>
          <p:cNvSpPr txBox="1">
            <a:spLocks noChangeArrowheads="1"/>
          </p:cNvSpPr>
          <p:nvPr/>
        </p:nvSpPr>
        <p:spPr bwMode="auto">
          <a:xfrm>
            <a:off x="5365750" y="4408488"/>
            <a:ext cx="2819400" cy="379412"/>
          </a:xfrm>
          <a:prstGeom prst="rect">
            <a:avLst/>
          </a:prstGeom>
          <a:noFill/>
          <a:ln w="12700">
            <a:solidFill>
              <a:schemeClr val="bg1"/>
            </a:solidFill>
            <a:miter lim="800000"/>
            <a:headEnd type="none" w="sm" len="sm"/>
            <a:tailEnd type="none" w="sm" len="sm"/>
          </a:ln>
        </p:spPr>
        <p:txBody>
          <a:bodyPr>
            <a:spAutoFit/>
          </a:bodyPr>
          <a:lstStyle/>
          <a:p>
            <a:pPr algn="ctr">
              <a:spcBef>
                <a:spcPct val="50000"/>
              </a:spcBef>
              <a:defRPr/>
            </a:pPr>
            <a:r>
              <a:rPr lang="en-US" b="1">
                <a:solidFill>
                  <a:srgbClr val="003399"/>
                </a:solidFill>
                <a:latin typeface="Calibri"/>
                <a:cs typeface="Arial" charset="0"/>
              </a:rPr>
              <a:t>Advisory Council</a:t>
            </a:r>
          </a:p>
        </p:txBody>
      </p:sp>
      <p:sp>
        <p:nvSpPr>
          <p:cNvPr id="17426" name="Text Box 19"/>
          <p:cNvSpPr txBox="1">
            <a:spLocks noChangeArrowheads="1"/>
          </p:cNvSpPr>
          <p:nvPr/>
        </p:nvSpPr>
        <p:spPr bwMode="auto">
          <a:xfrm>
            <a:off x="6762750" y="4941888"/>
            <a:ext cx="2032000" cy="304800"/>
          </a:xfrm>
          <a:prstGeom prst="rect">
            <a:avLst/>
          </a:prstGeom>
          <a:noFill/>
          <a:ln w="12700">
            <a:noFill/>
            <a:miter lim="800000"/>
            <a:headEnd type="none" w="sm" len="sm"/>
            <a:tailEnd type="none" w="sm" len="sm"/>
          </a:ln>
        </p:spPr>
        <p:txBody>
          <a:bodyPr>
            <a:spAutoFit/>
          </a:bodyPr>
          <a:lstStyle/>
          <a:p>
            <a:pPr>
              <a:spcBef>
                <a:spcPct val="50000"/>
              </a:spcBef>
              <a:defRPr/>
            </a:pPr>
            <a:r>
              <a:rPr lang="en-US" sz="1400" b="1" dirty="0">
                <a:solidFill>
                  <a:srgbClr val="003399"/>
                </a:solidFill>
                <a:latin typeface="Calibri"/>
                <a:cs typeface="Arial" charset="0"/>
              </a:rPr>
              <a:t>Recommends Action</a:t>
            </a:r>
          </a:p>
        </p:txBody>
      </p:sp>
      <p:sp>
        <p:nvSpPr>
          <p:cNvPr id="17427" name="Text Box 20"/>
          <p:cNvSpPr txBox="1">
            <a:spLocks noChangeArrowheads="1"/>
          </p:cNvSpPr>
          <p:nvPr/>
        </p:nvSpPr>
        <p:spPr bwMode="auto">
          <a:xfrm>
            <a:off x="5780088" y="5399088"/>
            <a:ext cx="2144712" cy="379412"/>
          </a:xfrm>
          <a:prstGeom prst="rect">
            <a:avLst/>
          </a:prstGeom>
          <a:noFill/>
          <a:ln w="12700">
            <a:solidFill>
              <a:schemeClr val="bg1"/>
            </a:solid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IC Director</a:t>
            </a:r>
          </a:p>
        </p:txBody>
      </p:sp>
      <p:sp>
        <p:nvSpPr>
          <p:cNvPr id="17428" name="Line 21"/>
          <p:cNvSpPr>
            <a:spLocks noChangeShapeType="1"/>
          </p:cNvSpPr>
          <p:nvPr/>
        </p:nvSpPr>
        <p:spPr bwMode="auto">
          <a:xfrm rot="-5400000" flipV="1">
            <a:off x="111125" y="3375025"/>
            <a:ext cx="1612900" cy="6350"/>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17429" name="Text Box 22"/>
          <p:cNvSpPr txBox="1">
            <a:spLocks noChangeArrowheads="1"/>
          </p:cNvSpPr>
          <p:nvPr/>
        </p:nvSpPr>
        <p:spPr bwMode="auto">
          <a:xfrm>
            <a:off x="3144838" y="5078413"/>
            <a:ext cx="1736725" cy="368300"/>
          </a:xfrm>
          <a:prstGeom prst="rect">
            <a:avLst/>
          </a:prstGeom>
          <a:noFill/>
          <a:ln w="12700">
            <a:noFill/>
            <a:miter lim="800000"/>
            <a:headEnd type="none" w="sm" len="sm"/>
            <a:tailEnd type="none" w="sm" len="sm"/>
          </a:ln>
        </p:spPr>
        <p:txBody>
          <a:bodyPr>
            <a:spAutoFit/>
          </a:bodyPr>
          <a:lstStyle/>
          <a:p>
            <a:pPr>
              <a:spcBef>
                <a:spcPct val="50000"/>
              </a:spcBef>
              <a:defRPr/>
            </a:pPr>
            <a:r>
              <a:rPr lang="en-US" b="1">
                <a:solidFill>
                  <a:srgbClr val="003399"/>
                </a:solidFill>
                <a:latin typeface="Calibri"/>
                <a:cs typeface="Arial" charset="0"/>
              </a:rPr>
              <a:t>Allocates Funds</a:t>
            </a:r>
          </a:p>
        </p:txBody>
      </p:sp>
      <p:sp>
        <p:nvSpPr>
          <p:cNvPr id="17430" name="Text Box 23"/>
          <p:cNvSpPr txBox="1">
            <a:spLocks noChangeArrowheads="1"/>
          </p:cNvSpPr>
          <p:nvPr/>
        </p:nvSpPr>
        <p:spPr bwMode="auto">
          <a:xfrm>
            <a:off x="1749425" y="1589088"/>
            <a:ext cx="3683000" cy="369887"/>
          </a:xfrm>
          <a:prstGeom prst="rect">
            <a:avLst/>
          </a:prstGeom>
          <a:noFill/>
          <a:ln w="12700">
            <a:noFill/>
            <a:miter lim="800000"/>
            <a:headEnd type="none" w="sm" len="sm"/>
            <a:tailEnd type="none" w="sm" len="sm"/>
          </a:ln>
        </p:spPr>
        <p:txBody>
          <a:bodyPr>
            <a:spAutoFit/>
          </a:bodyPr>
          <a:lstStyle/>
          <a:p>
            <a:pPr algn="ctr">
              <a:spcBef>
                <a:spcPct val="50000"/>
              </a:spcBef>
              <a:defRPr/>
            </a:pPr>
            <a:r>
              <a:rPr lang="en-US" b="1" dirty="0">
                <a:solidFill>
                  <a:srgbClr val="003399"/>
                </a:solidFill>
                <a:latin typeface="Calibri"/>
                <a:cs typeface="Arial" charset="0"/>
              </a:rPr>
              <a:t>PI / Institution Submits application</a:t>
            </a:r>
          </a:p>
        </p:txBody>
      </p:sp>
      <p:pic>
        <p:nvPicPr>
          <p:cNvPr id="24595" name="Picture 25" descr="j02407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88" y="4306888"/>
            <a:ext cx="677862"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3" name="Text Box 26"/>
          <p:cNvSpPr txBox="1">
            <a:spLocks noChangeArrowheads="1"/>
          </p:cNvSpPr>
          <p:nvPr/>
        </p:nvSpPr>
        <p:spPr bwMode="auto">
          <a:xfrm>
            <a:off x="463550" y="5403850"/>
            <a:ext cx="1216025" cy="647700"/>
          </a:xfrm>
          <a:prstGeom prst="rect">
            <a:avLst/>
          </a:prstGeom>
          <a:noFill/>
          <a:ln w="12700">
            <a:noFill/>
            <a:miter lim="800000"/>
            <a:headEnd type="none" w="sm" len="sm"/>
            <a:tailEnd type="none" w="sm" len="sm"/>
          </a:ln>
        </p:spPr>
        <p:txBody>
          <a:bodyPr>
            <a:spAutoFit/>
          </a:bodyPr>
          <a:lstStyle/>
          <a:p>
            <a:pPr>
              <a:spcBef>
                <a:spcPct val="50000"/>
              </a:spcBef>
              <a:defRPr/>
            </a:pPr>
            <a:r>
              <a:rPr lang="en-US" b="1" dirty="0">
                <a:solidFill>
                  <a:srgbClr val="003399"/>
                </a:solidFill>
                <a:latin typeface="Calibri"/>
                <a:cs typeface="Arial" charset="0"/>
              </a:rPr>
              <a:t>Conduct Research</a:t>
            </a:r>
          </a:p>
        </p:txBody>
      </p:sp>
      <p:sp>
        <p:nvSpPr>
          <p:cNvPr id="17434" name="Line 27"/>
          <p:cNvSpPr>
            <a:spLocks noChangeShapeType="1"/>
          </p:cNvSpPr>
          <p:nvPr/>
        </p:nvSpPr>
        <p:spPr bwMode="auto">
          <a:xfrm flipH="1" flipV="1">
            <a:off x="1073150" y="3498850"/>
            <a:ext cx="3910013" cy="650875"/>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17435" name="Text Box 28"/>
          <p:cNvSpPr txBox="1">
            <a:spLocks noChangeArrowheads="1"/>
          </p:cNvSpPr>
          <p:nvPr/>
        </p:nvSpPr>
        <p:spPr bwMode="auto">
          <a:xfrm rot="582520">
            <a:off x="1782763" y="3392488"/>
            <a:ext cx="2752725" cy="369887"/>
          </a:xfrm>
          <a:prstGeom prst="rect">
            <a:avLst/>
          </a:prstGeom>
          <a:noFill/>
          <a:ln w="12700">
            <a:noFill/>
            <a:miter lim="800000"/>
            <a:headEnd type="none" w="sm" len="sm"/>
            <a:tailEnd type="none" w="sm" len="sm"/>
          </a:ln>
        </p:spPr>
        <p:txBody>
          <a:bodyPr>
            <a:spAutoFit/>
          </a:bodyPr>
          <a:lstStyle/>
          <a:p>
            <a:pPr>
              <a:spcBef>
                <a:spcPct val="50000"/>
              </a:spcBef>
              <a:defRPr/>
            </a:pPr>
            <a:r>
              <a:rPr lang="en-US" b="1" i="1" dirty="0">
                <a:solidFill>
                  <a:srgbClr val="127402"/>
                </a:solidFill>
                <a:latin typeface="Calibri"/>
                <a:cs typeface="Arial" charset="0"/>
              </a:rPr>
              <a:t>Revision / Resubmission</a:t>
            </a:r>
          </a:p>
        </p:txBody>
      </p:sp>
      <p:sp>
        <p:nvSpPr>
          <p:cNvPr id="17436" name="AutoShape 29"/>
          <p:cNvSpPr>
            <a:spLocks/>
          </p:cNvSpPr>
          <p:nvPr/>
        </p:nvSpPr>
        <p:spPr bwMode="auto">
          <a:xfrm>
            <a:off x="5140325" y="3365500"/>
            <a:ext cx="381000" cy="1524000"/>
          </a:xfrm>
          <a:prstGeom prst="leftBracket">
            <a:avLst>
              <a:gd name="adj" fmla="val 65000"/>
            </a:avLst>
          </a:prstGeom>
          <a:noFill/>
          <a:ln w="38100">
            <a:solidFill>
              <a:srgbClr val="FF0000"/>
            </a:solidFill>
            <a:round/>
            <a:headEnd type="none" w="sm" len="sm"/>
            <a:tailEnd type="none" w="sm" len="sm"/>
          </a:ln>
        </p:spPr>
        <p:txBody>
          <a:bodyPr wrap="none" anchor="ctr"/>
          <a:lstStyle/>
          <a:p>
            <a:pPr>
              <a:defRPr/>
            </a:pPr>
            <a:endParaRPr lang="en-US" sz="1000" b="1">
              <a:solidFill>
                <a:srgbClr val="003399"/>
              </a:solidFill>
              <a:latin typeface="Calibri"/>
              <a:cs typeface="Arial" charset="0"/>
            </a:endParaRPr>
          </a:p>
        </p:txBody>
      </p:sp>
      <p:sp>
        <p:nvSpPr>
          <p:cNvPr id="394270" name="Rectangle 30"/>
          <p:cNvSpPr>
            <a:spLocks/>
          </p:cNvSpPr>
          <p:nvPr/>
        </p:nvSpPr>
        <p:spPr bwMode="auto">
          <a:xfrm>
            <a:off x="312738" y="142875"/>
            <a:ext cx="8516937" cy="690563"/>
          </a:xfrm>
          <a:prstGeom prst="rect">
            <a:avLst/>
          </a:prstGeom>
          <a:solidFill>
            <a:srgbClr val="0070C0"/>
          </a:solidFill>
          <a:ln w="9525">
            <a:noFill/>
            <a:miter lim="800000"/>
            <a:headEnd/>
            <a:tailEnd/>
          </a:ln>
        </p:spPr>
        <p:txBody>
          <a:bodyPr anchor="ctr"/>
          <a:lstStyle/>
          <a:p>
            <a:pPr algn="r" eaLnBrk="0" hangingPunct="0">
              <a:defRPr/>
            </a:pPr>
            <a:r>
              <a:rPr lang="en-US" sz="2800" b="1" dirty="0">
                <a:solidFill>
                  <a:prstClr val="white"/>
                </a:solidFill>
                <a:latin typeface="Calibri"/>
                <a:cs typeface="Arial" charset="0"/>
              </a:rPr>
              <a:t>The NIH Review Process</a:t>
            </a:r>
          </a:p>
        </p:txBody>
      </p:sp>
      <p:sp>
        <p:nvSpPr>
          <p:cNvPr id="28" name="Line 12"/>
          <p:cNvSpPr>
            <a:spLocks noChangeShapeType="1"/>
          </p:cNvSpPr>
          <p:nvPr/>
        </p:nvSpPr>
        <p:spPr bwMode="auto">
          <a:xfrm rot="5400000" flipV="1">
            <a:off x="6278562" y="1992313"/>
            <a:ext cx="720725" cy="12700"/>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29" name="Line 12"/>
          <p:cNvSpPr>
            <a:spLocks noChangeShapeType="1"/>
          </p:cNvSpPr>
          <p:nvPr/>
        </p:nvSpPr>
        <p:spPr bwMode="auto">
          <a:xfrm rot="5400000" flipV="1">
            <a:off x="6323806" y="4118770"/>
            <a:ext cx="720725" cy="11112"/>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
        <p:nvSpPr>
          <p:cNvPr id="30" name="Line 12"/>
          <p:cNvSpPr>
            <a:spLocks noChangeShapeType="1"/>
          </p:cNvSpPr>
          <p:nvPr/>
        </p:nvSpPr>
        <p:spPr bwMode="auto">
          <a:xfrm rot="5400000">
            <a:off x="6335713" y="5075237"/>
            <a:ext cx="660400" cy="3175"/>
          </a:xfrm>
          <a:prstGeom prst="line">
            <a:avLst/>
          </a:prstGeom>
          <a:noFill/>
          <a:ln w="76200">
            <a:solidFill>
              <a:srgbClr val="FF0000"/>
            </a:solidFill>
            <a:round/>
            <a:headEnd type="none" w="sm" len="sm"/>
            <a:tailEnd type="triangle" w="med" len="med"/>
          </a:ln>
        </p:spPr>
        <p:txBody>
          <a:bodyPr/>
          <a:lstStyle/>
          <a:p>
            <a:pPr>
              <a:defRPr/>
            </a:pPr>
            <a:endParaRPr lang="en-US" sz="1000" b="1">
              <a:solidFill>
                <a:srgbClr val="003399"/>
              </a:solidFill>
              <a:latin typeface="Calibri"/>
              <a:cs typeface="Arial" charset="0"/>
            </a:endParaRPr>
          </a:p>
        </p:txBody>
      </p:sp>
    </p:spTree>
    <p:extLst>
      <p:ext uri="{BB962C8B-B14F-4D97-AF65-F5344CB8AC3E}">
        <p14:creationId xmlns:p14="http://schemas.microsoft.com/office/powerpoint/2010/main" val="29279088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5" grpId="0"/>
      <p:bldP spid="17436"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p:cNvSpPr>
          <p:nvPr>
            <p:ph type="body" idx="1"/>
          </p:nvPr>
        </p:nvSpPr>
        <p:spPr>
          <a:xfrm>
            <a:off x="533400" y="1084263"/>
            <a:ext cx="8077200" cy="4953000"/>
          </a:xfrm>
        </p:spPr>
        <p:txBody>
          <a:bodyPr/>
          <a:lstStyle/>
          <a:p>
            <a:pPr>
              <a:lnSpc>
                <a:spcPct val="80000"/>
              </a:lnSpc>
              <a:spcBef>
                <a:spcPts val="600"/>
              </a:spcBef>
              <a:spcAft>
                <a:spcPts val="600"/>
              </a:spcAft>
              <a:buClr>
                <a:srgbClr val="003399"/>
              </a:buClr>
              <a:buFont typeface="Wingdings" pitchFamily="2" charset="2"/>
              <a:buNone/>
              <a:defRPr/>
            </a:pPr>
            <a:endParaRPr lang="en-US" sz="2400" i="1" dirty="0" smtClean="0">
              <a:solidFill>
                <a:srgbClr val="127402"/>
              </a:solidFill>
              <a:effectLst>
                <a:outerShdw blurRad="38100" dist="38100" dir="2700000" algn="tl">
                  <a:srgbClr val="C0C0C0"/>
                </a:outerShdw>
              </a:effectLst>
            </a:endParaRPr>
          </a:p>
          <a:p>
            <a:pPr>
              <a:lnSpc>
                <a:spcPct val="80000"/>
              </a:lnSpc>
              <a:spcBef>
                <a:spcPts val="600"/>
              </a:spcBef>
              <a:spcAft>
                <a:spcPts val="600"/>
              </a:spcAft>
              <a:buClr>
                <a:srgbClr val="003399"/>
              </a:buClr>
              <a:buFont typeface="Wingdings" pitchFamily="2" charset="2"/>
              <a:buNone/>
              <a:defRPr/>
            </a:pPr>
            <a:endParaRPr lang="en-US" sz="2400" i="1" dirty="0" smtClean="0">
              <a:solidFill>
                <a:srgbClr val="127402"/>
              </a:solidFill>
              <a:effectLst>
                <a:outerShdw blurRad="38100" dist="38100" dir="2700000" algn="tl">
                  <a:srgbClr val="C0C0C0"/>
                </a:outerShdw>
              </a:effectLst>
            </a:endParaRPr>
          </a:p>
          <a:p>
            <a:pPr>
              <a:lnSpc>
                <a:spcPct val="80000"/>
              </a:lnSpc>
              <a:spcBef>
                <a:spcPts val="600"/>
              </a:spcBef>
              <a:spcAft>
                <a:spcPts val="600"/>
              </a:spcAft>
              <a:buClr>
                <a:srgbClr val="003399"/>
              </a:buClr>
              <a:buFont typeface="Wingdings" pitchFamily="2" charset="2"/>
              <a:buNone/>
              <a:defRPr/>
            </a:pPr>
            <a:r>
              <a:rPr lang="en-US" sz="2400" i="1" dirty="0" smtClean="0">
                <a:solidFill>
                  <a:srgbClr val="127402"/>
                </a:solidFill>
                <a:effectLst>
                  <a:outerShdw blurRad="38100" dist="38100" dir="2700000" algn="tl">
                    <a:srgbClr val="C0C0C0"/>
                  </a:outerShdw>
                </a:effectLst>
              </a:rPr>
              <a:t>Fellowship Applicant:</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Are the applicant’s academic record and research experience of high quality?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Does the applicant have the potential to develop into an independent and productive researcher in biomedical, behavioral or clinical science?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Does the applicant demonstrate commitment to a career as an independent researcher in the future?</a:t>
            </a:r>
            <a:endParaRPr lang="en-US" sz="2400" dirty="0" smtClean="0">
              <a:solidFill>
                <a:srgbClr val="003399"/>
              </a:solidFill>
            </a:endParaRPr>
          </a:p>
        </p:txBody>
      </p:sp>
      <p:sp>
        <p:nvSpPr>
          <p:cNvPr id="39939" name="Rectangle 3"/>
          <p:cNvSpPr>
            <a:spLocks/>
          </p:cNvSpPr>
          <p:nvPr/>
        </p:nvSpPr>
        <p:spPr bwMode="auto">
          <a:xfrm>
            <a:off x="320675" y="98425"/>
            <a:ext cx="8453438" cy="757238"/>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prstClr val="white"/>
                </a:solidFill>
                <a:latin typeface="Calibri"/>
                <a:cs typeface="Arial" panose="020B0604020202020204" pitchFamily="34" charset="0"/>
              </a:rPr>
              <a:t>Fellowship Review Criteria (1 of 5)</a:t>
            </a:r>
          </a:p>
        </p:txBody>
      </p:sp>
    </p:spTree>
    <p:extLst>
      <p:ext uri="{BB962C8B-B14F-4D97-AF65-F5344CB8AC3E}">
        <p14:creationId xmlns:p14="http://schemas.microsoft.com/office/powerpoint/2010/main" val="1856704496"/>
      </p:ext>
    </p:extLst>
  </p:cSld>
  <p:clrMapOvr>
    <a:masterClrMapping/>
  </p:clrMapOvr>
  <p:transition spd="med"/>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p:cNvSpPr>
          <p:nvPr>
            <p:ph type="body" idx="1"/>
          </p:nvPr>
        </p:nvSpPr>
        <p:spPr>
          <a:xfrm>
            <a:off x="544513" y="1084263"/>
            <a:ext cx="8077200" cy="4953000"/>
          </a:xfrm>
        </p:spPr>
        <p:txBody>
          <a:bodyPr/>
          <a:lstStyle/>
          <a:p>
            <a:pPr>
              <a:lnSpc>
                <a:spcPct val="80000"/>
              </a:lnSpc>
              <a:spcBef>
                <a:spcPts val="600"/>
              </a:spcBef>
              <a:spcAft>
                <a:spcPts val="600"/>
              </a:spcAft>
              <a:buClr>
                <a:srgbClr val="003399"/>
              </a:buClr>
              <a:buFontTx/>
              <a:buNone/>
              <a:defRPr/>
            </a:pPr>
            <a:r>
              <a:rPr lang="en-US" sz="2400" i="1" dirty="0">
                <a:solidFill>
                  <a:srgbClr val="127402"/>
                </a:solidFill>
                <a:effectLst>
                  <a:outerShdw blurRad="38100" dist="38100" dir="2700000" algn="tl">
                    <a:srgbClr val="C0C0C0"/>
                  </a:outerShdw>
                </a:effectLst>
              </a:rPr>
              <a:t>Sponsors, Collaborators, and </a:t>
            </a:r>
            <a:r>
              <a:rPr lang="en-US" sz="2400" i="1" dirty="0" smtClean="0">
                <a:solidFill>
                  <a:srgbClr val="127402"/>
                </a:solidFill>
                <a:effectLst>
                  <a:outerShdw blurRad="38100" dist="38100" dir="2700000" algn="tl">
                    <a:srgbClr val="C0C0C0"/>
                  </a:outerShdw>
                </a:effectLst>
              </a:rPr>
              <a:t>Consultants:</a:t>
            </a:r>
          </a:p>
          <a:p>
            <a:pPr marL="182880" indent="-182880">
              <a:spcBef>
                <a:spcPts val="0"/>
              </a:spcBef>
              <a:spcAft>
                <a:spcPts val="0"/>
              </a:spcAft>
              <a:buClr>
                <a:srgbClr val="FF3300"/>
              </a:buClr>
              <a:buFont typeface="Wingdings" pitchFamily="2" charset="2"/>
              <a:buChar char="§"/>
              <a:defRPr/>
            </a:pPr>
            <a:r>
              <a:rPr lang="en-US" sz="1800" dirty="0">
                <a:solidFill>
                  <a:srgbClr val="003399"/>
                </a:solidFill>
              </a:rPr>
              <a:t>Are the sponsor(s’) research qualifications (including recent publications) and track record of mentoring individuals at a similar stage appropriate for the needs of the applicant? </a:t>
            </a:r>
          </a:p>
          <a:p>
            <a:pPr marL="182880" indent="-182880">
              <a:spcBef>
                <a:spcPts val="0"/>
              </a:spcBef>
              <a:spcAft>
                <a:spcPts val="0"/>
              </a:spcAft>
              <a:buClr>
                <a:srgbClr val="FF3300"/>
              </a:buClr>
              <a:buFont typeface="Wingdings" pitchFamily="2" charset="2"/>
              <a:buChar char="§"/>
              <a:defRPr/>
            </a:pPr>
            <a:r>
              <a:rPr lang="en-US" sz="1800" dirty="0">
                <a:solidFill>
                  <a:srgbClr val="003399"/>
                </a:solidFill>
              </a:rPr>
              <a:t>Is there evidence of a match between the research interests of the applicant and the sponsor(s)?  Do the sponsor(s) demonstrate an understanding of the applicant’s training needs as well as the ability and commitment to assist in meeting those needs? </a:t>
            </a:r>
          </a:p>
          <a:p>
            <a:pPr marL="182880" indent="-182880">
              <a:spcBef>
                <a:spcPts val="0"/>
              </a:spcBef>
              <a:spcAft>
                <a:spcPts val="0"/>
              </a:spcAft>
              <a:buClr>
                <a:srgbClr val="FF3300"/>
              </a:buClr>
              <a:buFont typeface="Wingdings" pitchFamily="2" charset="2"/>
              <a:buChar char="§"/>
              <a:defRPr/>
            </a:pPr>
            <a:r>
              <a:rPr lang="en-US" sz="1800" dirty="0">
                <a:solidFill>
                  <a:srgbClr val="003399"/>
                </a:solidFill>
              </a:rPr>
              <a:t>Is there evidence of adequate research funds to support the applicant’s proposed research project and training for the duration of the fellowship? </a:t>
            </a:r>
          </a:p>
          <a:p>
            <a:pPr marL="182880" indent="-182880">
              <a:spcBef>
                <a:spcPts val="0"/>
              </a:spcBef>
              <a:spcAft>
                <a:spcPts val="0"/>
              </a:spcAft>
              <a:buClr>
                <a:srgbClr val="FF3300"/>
              </a:buClr>
              <a:buFont typeface="Wingdings" pitchFamily="2" charset="2"/>
              <a:buChar char="§"/>
              <a:defRPr/>
            </a:pPr>
            <a:r>
              <a:rPr lang="en-US" sz="1800" dirty="0">
                <a:solidFill>
                  <a:srgbClr val="003399"/>
                </a:solidFill>
              </a:rPr>
              <a:t>If a team of sponsors is proposed, is the team structure well justified for the mentored training plan, and are the roles of the individual members appropriate and clearly defined? </a:t>
            </a:r>
          </a:p>
          <a:p>
            <a:pPr marL="182880" indent="-182880">
              <a:spcBef>
                <a:spcPts val="0"/>
              </a:spcBef>
              <a:spcAft>
                <a:spcPts val="0"/>
              </a:spcAft>
              <a:buClr>
                <a:srgbClr val="FF3300"/>
              </a:buClr>
              <a:buFont typeface="Wingdings" pitchFamily="2" charset="2"/>
              <a:buChar char="§"/>
              <a:defRPr/>
            </a:pPr>
            <a:r>
              <a:rPr lang="en-US" sz="1800" dirty="0">
                <a:solidFill>
                  <a:srgbClr val="003399"/>
                </a:solidFill>
              </a:rPr>
              <a:t>Are the qualifications of any collaborator(s) and/or consultant(s), including their complementary expertise and previous experience in fostering the training of fellows, appropriate for the proposed research project? </a:t>
            </a:r>
            <a:endParaRPr lang="en-US" sz="1800" dirty="0" smtClean="0">
              <a:solidFill>
                <a:srgbClr val="003399"/>
              </a:solidFill>
            </a:endParaRPr>
          </a:p>
        </p:txBody>
      </p:sp>
      <p:sp>
        <p:nvSpPr>
          <p:cNvPr id="4" name="Rectangle 3"/>
          <p:cNvSpPr>
            <a:spLocks/>
          </p:cNvSpPr>
          <p:nvPr/>
        </p:nvSpPr>
        <p:spPr bwMode="auto">
          <a:xfrm>
            <a:off x="312738" y="109538"/>
            <a:ext cx="8551862" cy="746125"/>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prstClr val="white"/>
                </a:solidFill>
                <a:latin typeface="Arial" charset="0"/>
                <a:cs typeface="Arial" panose="020B0604020202020204" pitchFamily="34" charset="0"/>
              </a:rPr>
              <a:t>Fellowship </a:t>
            </a:r>
            <a:r>
              <a:rPr lang="en-US" sz="2400" b="1" dirty="0">
                <a:solidFill>
                  <a:prstClr val="white"/>
                </a:solidFill>
                <a:latin typeface="Calibri"/>
                <a:cs typeface="Arial" panose="020B0604020202020204" pitchFamily="34" charset="0"/>
              </a:rPr>
              <a:t>Review Criteria (2 of 5)</a:t>
            </a:r>
          </a:p>
        </p:txBody>
      </p:sp>
    </p:spTree>
    <p:extLst>
      <p:ext uri="{BB962C8B-B14F-4D97-AF65-F5344CB8AC3E}">
        <p14:creationId xmlns:p14="http://schemas.microsoft.com/office/powerpoint/2010/main" val="96900844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idx="4294967295"/>
          </p:nvPr>
        </p:nvSpPr>
        <p:spPr>
          <a:xfrm>
            <a:off x="114300" y="152400"/>
            <a:ext cx="8915400" cy="563563"/>
          </a:xfrm>
        </p:spPr>
        <p:txBody>
          <a:bodyPr/>
          <a:lstStyle/>
          <a:p>
            <a:pPr algn="r"/>
            <a:r>
              <a:rPr lang="en-US" altLang="en-US" sz="3200" b="1" dirty="0" smtClean="0"/>
              <a:t/>
            </a:r>
            <a:br>
              <a:rPr lang="en-US" altLang="en-US" sz="3200" b="1" dirty="0" smtClean="0"/>
            </a:br>
            <a:r>
              <a:rPr lang="en-US" altLang="en-US" sz="3600" b="1" dirty="0" smtClean="0"/>
              <a:t>Peer Reviewers</a:t>
            </a:r>
            <a:r>
              <a:rPr lang="en-US" altLang="en-US" sz="3200" b="1" dirty="0" smtClean="0"/>
              <a:t>, </a:t>
            </a:r>
            <a:br>
              <a:rPr lang="en-US" altLang="en-US" sz="3200" b="1" dirty="0" smtClean="0"/>
            </a:br>
            <a:r>
              <a:rPr lang="en-US" altLang="en-US" sz="2800" dirty="0" smtClean="0"/>
              <a:t>by FY &amp; Type of Review</a:t>
            </a:r>
            <a:r>
              <a:rPr lang="en-US" altLang="en-US" sz="1600" dirty="0" smtClean="0"/>
              <a:t>
</a:t>
            </a:r>
          </a:p>
        </p:txBody>
      </p:sp>
      <p:pic>
        <p:nvPicPr>
          <p:cNvPr id="30723" name="Picture 18" descr="Legend for Peer Reviewers, by Fiscal Year and Type of 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1149350"/>
            <a:ext cx="20002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9" descr="Peer Reviewers, by Fiscal Year and Type of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349375"/>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74888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p:cNvSpPr>
          <p:nvPr>
            <p:ph type="body" idx="1"/>
          </p:nvPr>
        </p:nvSpPr>
        <p:spPr>
          <a:xfrm>
            <a:off x="555625" y="1095375"/>
            <a:ext cx="8077200" cy="4953000"/>
          </a:xfrm>
        </p:spPr>
        <p:txBody>
          <a:bodyPr/>
          <a:lstStyle/>
          <a:p>
            <a:pPr>
              <a:lnSpc>
                <a:spcPct val="80000"/>
              </a:lnSpc>
              <a:spcBef>
                <a:spcPts val="600"/>
              </a:spcBef>
              <a:spcAft>
                <a:spcPts val="600"/>
              </a:spcAft>
              <a:buClr>
                <a:srgbClr val="003399"/>
              </a:buClr>
              <a:buFont typeface="Wingdings" pitchFamily="2" charset="2"/>
              <a:buNone/>
              <a:defRPr/>
            </a:pPr>
            <a:r>
              <a:rPr lang="en-US" sz="2400" i="1" dirty="0" smtClean="0">
                <a:solidFill>
                  <a:srgbClr val="127402"/>
                </a:solidFill>
                <a:effectLst>
                  <a:outerShdw blurRad="38100" dist="38100" dir="2700000" algn="tl">
                    <a:srgbClr val="C0C0C0"/>
                  </a:outerShdw>
                </a:effectLst>
              </a:rPr>
              <a:t>Research Training Plan:</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Is the proposed research plan of high scientific quality, and is it well integrated with the proposed training plan?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Is the research project consistent with the applicant’s stage of research development?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Is the proposed timeframe feasible to accomplish the proposed research training?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Based on the sponsor’s description of his/her active research program, is the applicant’s proposed research project sufficiently distinct from the sponsor’s funded research for the applicant’s career stage? </a:t>
            </a:r>
            <a:endParaRPr lang="en-US" sz="2400" dirty="0" smtClean="0">
              <a:solidFill>
                <a:srgbClr val="003399"/>
              </a:solidFill>
            </a:endParaRPr>
          </a:p>
        </p:txBody>
      </p:sp>
      <p:sp>
        <p:nvSpPr>
          <p:cNvPr id="4" name="Rectangle 3"/>
          <p:cNvSpPr>
            <a:spLocks/>
          </p:cNvSpPr>
          <p:nvPr/>
        </p:nvSpPr>
        <p:spPr bwMode="auto">
          <a:xfrm>
            <a:off x="296863" y="119063"/>
            <a:ext cx="8593137" cy="736600"/>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prstClr val="white"/>
                </a:solidFill>
                <a:latin typeface="Arial" charset="0"/>
                <a:cs typeface="Arial" panose="020B0604020202020204" pitchFamily="34" charset="0"/>
              </a:rPr>
              <a:t>Fellowship </a:t>
            </a:r>
            <a:r>
              <a:rPr lang="en-US" sz="2400" b="1" dirty="0">
                <a:solidFill>
                  <a:prstClr val="white"/>
                </a:solidFill>
                <a:latin typeface="Calibri"/>
                <a:cs typeface="Arial" panose="020B0604020202020204" pitchFamily="34" charset="0"/>
              </a:rPr>
              <a:t>Review Criteria (3 of 5)</a:t>
            </a:r>
          </a:p>
        </p:txBody>
      </p:sp>
    </p:spTree>
    <p:extLst>
      <p:ext uri="{BB962C8B-B14F-4D97-AF65-F5344CB8AC3E}">
        <p14:creationId xmlns:p14="http://schemas.microsoft.com/office/powerpoint/2010/main" val="2646661690"/>
      </p:ext>
    </p:extLst>
  </p:cSld>
  <p:clrMapOvr>
    <a:masterClrMapping/>
  </p:clrMapOvr>
  <p:transition spd="med"/>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786" name="Rectangle 2"/>
          <p:cNvSpPr>
            <a:spLocks noGrp="1"/>
          </p:cNvSpPr>
          <p:nvPr>
            <p:ph type="body" idx="1"/>
          </p:nvPr>
        </p:nvSpPr>
        <p:spPr>
          <a:xfrm>
            <a:off x="511175" y="1052513"/>
            <a:ext cx="8077200" cy="4953000"/>
          </a:xfrm>
        </p:spPr>
        <p:txBody>
          <a:bodyPr/>
          <a:lstStyle/>
          <a:p>
            <a:pPr>
              <a:lnSpc>
                <a:spcPct val="80000"/>
              </a:lnSpc>
              <a:spcBef>
                <a:spcPts val="600"/>
              </a:spcBef>
              <a:spcAft>
                <a:spcPts val="600"/>
              </a:spcAft>
              <a:buClr>
                <a:srgbClr val="003399"/>
              </a:buClr>
              <a:buFont typeface="Wingdings" pitchFamily="2" charset="2"/>
              <a:buNone/>
              <a:defRPr/>
            </a:pPr>
            <a:r>
              <a:rPr lang="en-US" sz="2400" i="1" dirty="0">
                <a:solidFill>
                  <a:srgbClr val="127402"/>
                </a:solidFill>
                <a:effectLst>
                  <a:outerShdw blurRad="38100" dist="38100" dir="2700000" algn="tl">
                    <a:srgbClr val="C0C0C0"/>
                  </a:outerShdw>
                </a:effectLst>
              </a:rPr>
              <a:t>Training </a:t>
            </a:r>
            <a:r>
              <a:rPr lang="en-US" sz="2400" i="1" dirty="0" smtClean="0">
                <a:solidFill>
                  <a:srgbClr val="127402"/>
                </a:solidFill>
                <a:effectLst>
                  <a:outerShdw blurRad="38100" dist="38100" dir="2700000" algn="tl">
                    <a:srgbClr val="C0C0C0"/>
                  </a:outerShdw>
                </a:effectLst>
              </a:rPr>
              <a:t>Potential:</a:t>
            </a:r>
            <a:r>
              <a:rPr lang="en-US" sz="2400" i="1" u="sng" dirty="0" smtClean="0">
                <a:solidFill>
                  <a:srgbClr val="127402"/>
                </a:solidFill>
                <a:effectLst>
                  <a:outerShdw blurRad="38100" dist="38100" dir="2700000" algn="tl">
                    <a:srgbClr val="C0C0C0"/>
                  </a:outerShdw>
                </a:effectLst>
              </a:rPr>
              <a:t>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Do the proposed research project and training plan have the potential to provide the applicant with the requisite individualized and mentored experiences that will develop his/her knowledge and research and professional development skills?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Does the training plan take advantage of the applicant’s strengths and address gaps in needed skills? Does the training plan document a clear need for, and value of, the proposed training for the applicant?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Does the proposed research training have the potential to serve as a sound foundation that will clearly lead the fellow to an independent and productive research career? </a:t>
            </a:r>
            <a:endParaRPr lang="en-US" sz="2400" dirty="0" smtClean="0">
              <a:solidFill>
                <a:srgbClr val="003399"/>
              </a:solidFill>
            </a:endParaRPr>
          </a:p>
        </p:txBody>
      </p:sp>
      <p:sp>
        <p:nvSpPr>
          <p:cNvPr id="4" name="Rectangle 3"/>
          <p:cNvSpPr>
            <a:spLocks/>
          </p:cNvSpPr>
          <p:nvPr/>
        </p:nvSpPr>
        <p:spPr bwMode="auto">
          <a:xfrm>
            <a:off x="312738" y="109538"/>
            <a:ext cx="8559800" cy="746125"/>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prstClr val="white"/>
                </a:solidFill>
                <a:latin typeface="Arial" charset="0"/>
                <a:cs typeface="Arial" panose="020B0604020202020204" pitchFamily="34" charset="0"/>
              </a:rPr>
              <a:t>Fellowship </a:t>
            </a:r>
            <a:r>
              <a:rPr lang="en-US" sz="2400" b="1" dirty="0">
                <a:solidFill>
                  <a:prstClr val="white"/>
                </a:solidFill>
                <a:latin typeface="Calibri"/>
                <a:cs typeface="Arial" panose="020B0604020202020204" pitchFamily="34" charset="0"/>
              </a:rPr>
              <a:t>Review Criteria (4 of 5)</a:t>
            </a:r>
          </a:p>
        </p:txBody>
      </p:sp>
    </p:spTree>
    <p:extLst>
      <p:ext uri="{BB962C8B-B14F-4D97-AF65-F5344CB8AC3E}">
        <p14:creationId xmlns:p14="http://schemas.microsoft.com/office/powerpoint/2010/main" val="2819036577"/>
      </p:ext>
    </p:extLst>
  </p:cSld>
  <p:clrMapOvr>
    <a:masterClrMapping/>
  </p:clrMapOvr>
  <p:transition spd="med"/>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786" name="Rectangle 2"/>
          <p:cNvSpPr>
            <a:spLocks noGrp="1"/>
          </p:cNvSpPr>
          <p:nvPr>
            <p:ph type="body" idx="1"/>
          </p:nvPr>
        </p:nvSpPr>
        <p:spPr>
          <a:xfrm>
            <a:off x="590550" y="1074738"/>
            <a:ext cx="8077200" cy="4953000"/>
          </a:xfrm>
        </p:spPr>
        <p:txBody>
          <a:bodyPr/>
          <a:lstStyle/>
          <a:p>
            <a:pPr>
              <a:lnSpc>
                <a:spcPct val="80000"/>
              </a:lnSpc>
              <a:spcBef>
                <a:spcPts val="600"/>
              </a:spcBef>
              <a:spcAft>
                <a:spcPts val="600"/>
              </a:spcAft>
              <a:buClr>
                <a:srgbClr val="003399"/>
              </a:buClr>
              <a:buFont typeface="Wingdings" pitchFamily="2" charset="2"/>
              <a:buNone/>
              <a:defRPr/>
            </a:pPr>
            <a:r>
              <a:rPr lang="en-US" sz="2400" i="1" dirty="0">
                <a:solidFill>
                  <a:srgbClr val="127402"/>
                </a:solidFill>
                <a:effectLst>
                  <a:outerShdw blurRad="38100" dist="38100" dir="2700000" algn="tl">
                    <a:srgbClr val="C0C0C0"/>
                  </a:outerShdw>
                </a:effectLst>
              </a:rPr>
              <a:t>Institutional Environment &amp; Commitment to </a:t>
            </a:r>
            <a:r>
              <a:rPr lang="en-US" sz="2400" i="1" dirty="0" smtClean="0">
                <a:solidFill>
                  <a:srgbClr val="127402"/>
                </a:solidFill>
                <a:effectLst>
                  <a:outerShdw blurRad="38100" dist="38100" dir="2700000" algn="tl">
                    <a:srgbClr val="C0C0C0"/>
                  </a:outerShdw>
                </a:effectLst>
              </a:rPr>
              <a:t>Training:</a:t>
            </a:r>
            <a:r>
              <a:rPr lang="en-US" sz="2400" i="1" u="sng" dirty="0" smtClean="0">
                <a:solidFill>
                  <a:srgbClr val="127402"/>
                </a:solidFill>
                <a:effectLst>
                  <a:outerShdw blurRad="38100" dist="38100" dir="2700000" algn="tl">
                    <a:srgbClr val="C0C0C0"/>
                  </a:outerShdw>
                </a:effectLst>
              </a:rPr>
              <a:t>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Are the research facilities, resources (e.g. equipment, laboratory space, computer resources, subject populations), and training opportunities (e.g. seminars, workshops, professional development opportunities) adequate and appropriate?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Is the institutional environment for the applicant’s scientific development of high quality? </a:t>
            </a:r>
          </a:p>
          <a:p>
            <a:pPr>
              <a:lnSpc>
                <a:spcPct val="80000"/>
              </a:lnSpc>
              <a:spcBef>
                <a:spcPts val="600"/>
              </a:spcBef>
              <a:spcAft>
                <a:spcPts val="600"/>
              </a:spcAft>
              <a:buClr>
                <a:srgbClr val="FF3300"/>
              </a:buClr>
              <a:buFont typeface="Wingdings" pitchFamily="2" charset="2"/>
              <a:buChar char="§"/>
              <a:defRPr/>
            </a:pPr>
            <a:r>
              <a:rPr lang="en-US" sz="2400" dirty="0">
                <a:solidFill>
                  <a:srgbClr val="003399"/>
                </a:solidFill>
              </a:rPr>
              <a:t>Is there appropriate institutional commitment to fostering the applicant’s mentored training toward his/her research career goals? </a:t>
            </a:r>
            <a:endParaRPr lang="en-US" sz="2400" dirty="0" smtClean="0">
              <a:solidFill>
                <a:srgbClr val="003399"/>
              </a:solidFill>
            </a:endParaRPr>
          </a:p>
        </p:txBody>
      </p:sp>
      <p:sp>
        <p:nvSpPr>
          <p:cNvPr id="4" name="Rectangle 3"/>
          <p:cNvSpPr>
            <a:spLocks/>
          </p:cNvSpPr>
          <p:nvPr/>
        </p:nvSpPr>
        <p:spPr bwMode="auto">
          <a:xfrm>
            <a:off x="304800" y="109538"/>
            <a:ext cx="8469313" cy="746125"/>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prstClr val="white"/>
                </a:solidFill>
                <a:latin typeface="Arial" charset="0"/>
                <a:cs typeface="Arial" panose="020B0604020202020204" pitchFamily="34" charset="0"/>
              </a:rPr>
              <a:t>Fellowship </a:t>
            </a:r>
            <a:r>
              <a:rPr lang="en-US" sz="2400" b="1" dirty="0">
                <a:solidFill>
                  <a:prstClr val="white"/>
                </a:solidFill>
                <a:latin typeface="Calibri"/>
                <a:cs typeface="Arial" panose="020B0604020202020204" pitchFamily="34" charset="0"/>
              </a:rPr>
              <a:t>Review Criteria (5 of 5)</a:t>
            </a:r>
          </a:p>
        </p:txBody>
      </p:sp>
    </p:spTree>
    <p:extLst>
      <p:ext uri="{BB962C8B-B14F-4D97-AF65-F5344CB8AC3E}">
        <p14:creationId xmlns:p14="http://schemas.microsoft.com/office/powerpoint/2010/main" val="130735903"/>
      </p:ext>
    </p:extLst>
  </p:cSld>
  <p:clrMapOvr>
    <a:masterClrMapping/>
  </p:clrMapOvr>
  <p:transition spd="med"/>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l="5719" t="42212" r="5719" b="19958"/>
          <a:stretch>
            <a:fillRect/>
          </a:stretch>
        </p:blipFill>
        <p:spPr bwMode="auto">
          <a:xfrm>
            <a:off x="3581400" y="884238"/>
            <a:ext cx="51816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6983" name="Rectangle 7"/>
          <p:cNvSpPr>
            <a:spLocks/>
          </p:cNvSpPr>
          <p:nvPr/>
        </p:nvSpPr>
        <p:spPr bwMode="auto">
          <a:xfrm>
            <a:off x="525463" y="1817688"/>
            <a:ext cx="8213725" cy="3640137"/>
          </a:xfrm>
          <a:prstGeom prst="rect">
            <a:avLst/>
          </a:prstGeom>
          <a:noFill/>
          <a:ln w="9525">
            <a:noFill/>
            <a:miter lim="800000"/>
            <a:headEnd/>
            <a:tailEnd/>
          </a:ln>
        </p:spPr>
        <p:txBody>
          <a:bodyPr/>
          <a:lstStyle/>
          <a:p>
            <a:pPr marL="342900" indent="-342900" eaLnBrk="0" hangingPunct="0">
              <a:lnSpc>
                <a:spcPct val="80000"/>
              </a:lnSpc>
              <a:spcBef>
                <a:spcPts val="1800"/>
              </a:spcBef>
              <a:buFont typeface="Arial" charset="0"/>
              <a:buNone/>
              <a:defRPr/>
            </a:pPr>
            <a:r>
              <a:rPr lang="en-US" sz="2800" b="1" i="1" dirty="0">
                <a:solidFill>
                  <a:srgbClr val="127402"/>
                </a:solidFill>
                <a:effectLst>
                  <a:outerShdw blurRad="38100" dist="38100" dir="2700000" algn="tl">
                    <a:srgbClr val="C0C0C0"/>
                  </a:outerShdw>
                </a:effectLst>
                <a:latin typeface="Calibri" pitchFamily="34" charset="0"/>
                <a:cs typeface="Arial" charset="0"/>
              </a:rPr>
              <a:t>Resources:</a:t>
            </a:r>
            <a:endParaRPr lang="en-US" sz="2800" i="1" dirty="0">
              <a:solidFill>
                <a:srgbClr val="127402"/>
              </a:solidFill>
              <a:latin typeface="Calibri" pitchFamily="34" charset="0"/>
              <a:cs typeface="Arial" charset="0"/>
            </a:endParaRPr>
          </a:p>
          <a:p>
            <a:pPr marL="342900" indent="-342900" eaLnBrk="0" hangingPunct="0">
              <a:lnSpc>
                <a:spcPct val="80000"/>
              </a:lnSpc>
              <a:spcBef>
                <a:spcPts val="1800"/>
              </a:spcBef>
              <a:buClr>
                <a:srgbClr val="FF0000"/>
              </a:buClr>
              <a:buFont typeface="Wingdings" pitchFamily="2" charset="2"/>
              <a:buChar char="§"/>
              <a:defRPr/>
            </a:pPr>
            <a:r>
              <a:rPr lang="en-US" sz="2400" b="1" dirty="0">
                <a:solidFill>
                  <a:srgbClr val="003399"/>
                </a:solidFill>
                <a:latin typeface="Calibri" pitchFamily="34" charset="0"/>
                <a:cs typeface="Arial" charset="0"/>
              </a:rPr>
              <a:t>NIH Extramural Training Mechanisms: </a:t>
            </a:r>
            <a:r>
              <a:rPr lang="en-US" sz="2000" b="1" dirty="0">
                <a:solidFill>
                  <a:srgbClr val="003399"/>
                </a:solidFill>
                <a:latin typeface="Calibri" pitchFamily="34" charset="0"/>
                <a:cs typeface="Arial" charset="0"/>
                <a:hlinkClick r:id="rId4"/>
              </a:rPr>
              <a:t>http://grants1.nih.gov/training/extramural.htm</a:t>
            </a:r>
            <a:endParaRPr lang="en-US" sz="2000" b="1" dirty="0">
              <a:solidFill>
                <a:srgbClr val="003399"/>
              </a:solidFill>
              <a:latin typeface="Calibri" pitchFamily="34" charset="0"/>
              <a:cs typeface="Arial" charset="0"/>
            </a:endParaRPr>
          </a:p>
          <a:p>
            <a:pPr marL="342900" indent="-342900" eaLnBrk="0" hangingPunct="0">
              <a:lnSpc>
                <a:spcPct val="80000"/>
              </a:lnSpc>
              <a:spcBef>
                <a:spcPts val="1800"/>
              </a:spcBef>
              <a:buClr>
                <a:srgbClr val="FF0000"/>
              </a:buClr>
              <a:buFont typeface="Wingdings" pitchFamily="2" charset="2"/>
              <a:buChar char="§"/>
              <a:defRPr/>
            </a:pPr>
            <a:r>
              <a:rPr lang="en-US" sz="2400" b="1" dirty="0">
                <a:solidFill>
                  <a:srgbClr val="003399"/>
                </a:solidFill>
                <a:latin typeface="Calibri" pitchFamily="34" charset="0"/>
                <a:cs typeface="Arial" charset="0"/>
              </a:rPr>
              <a:t>Ruth L. </a:t>
            </a:r>
            <a:r>
              <a:rPr lang="en-US" sz="2400" b="1" dirty="0" err="1">
                <a:solidFill>
                  <a:srgbClr val="003399"/>
                </a:solidFill>
                <a:latin typeface="Calibri" pitchFamily="34" charset="0"/>
                <a:cs typeface="Arial" charset="0"/>
              </a:rPr>
              <a:t>Kirschstein</a:t>
            </a:r>
            <a:r>
              <a:rPr lang="en-US" sz="2400" b="1" dirty="0">
                <a:solidFill>
                  <a:srgbClr val="003399"/>
                </a:solidFill>
                <a:latin typeface="Calibri" pitchFamily="34" charset="0"/>
                <a:cs typeface="Arial" charset="0"/>
              </a:rPr>
              <a:t> National Research Service Award (NRSA): </a:t>
            </a:r>
            <a:r>
              <a:rPr lang="en-US" sz="2000" b="1" dirty="0">
                <a:solidFill>
                  <a:srgbClr val="003399"/>
                </a:solidFill>
                <a:latin typeface="Calibri" pitchFamily="34" charset="0"/>
                <a:cs typeface="Arial" charset="0"/>
                <a:hlinkClick r:id="rId5"/>
              </a:rPr>
              <a:t>http://grants1.nih.gov/training/nrsa.htm</a:t>
            </a:r>
            <a:endParaRPr lang="en-US" sz="2000" b="1" dirty="0">
              <a:solidFill>
                <a:srgbClr val="003399"/>
              </a:solidFill>
              <a:latin typeface="Calibri" pitchFamily="34" charset="0"/>
              <a:cs typeface="Arial" charset="0"/>
            </a:endParaRPr>
          </a:p>
          <a:p>
            <a:pPr marL="342900" indent="-342900" eaLnBrk="0" hangingPunct="0">
              <a:lnSpc>
                <a:spcPct val="80000"/>
              </a:lnSpc>
              <a:spcBef>
                <a:spcPts val="1800"/>
              </a:spcBef>
              <a:buClr>
                <a:srgbClr val="FF0000"/>
              </a:buClr>
              <a:buFont typeface="Wingdings" pitchFamily="2" charset="2"/>
              <a:buChar char="§"/>
              <a:defRPr/>
            </a:pPr>
            <a:r>
              <a:rPr lang="en-US" sz="2400" b="1" dirty="0">
                <a:solidFill>
                  <a:srgbClr val="003399"/>
                </a:solidFill>
                <a:latin typeface="Calibri" pitchFamily="34" charset="0"/>
                <a:cs typeface="Arial" charset="0"/>
              </a:rPr>
              <a:t>NIH Career Development Awards: </a:t>
            </a:r>
            <a:r>
              <a:rPr lang="en-US" sz="2000" b="1" dirty="0">
                <a:solidFill>
                  <a:srgbClr val="003399"/>
                </a:solidFill>
                <a:latin typeface="Calibri" pitchFamily="34" charset="0"/>
                <a:cs typeface="Arial" charset="0"/>
                <a:hlinkClick r:id="rId6"/>
              </a:rPr>
              <a:t>http://grants1.nih.gov/training/careerdevelopmentawards.htm</a:t>
            </a:r>
            <a:endParaRPr lang="en-US" sz="2000" b="1" dirty="0">
              <a:solidFill>
                <a:srgbClr val="003399"/>
              </a:solidFill>
              <a:latin typeface="Calibri" pitchFamily="34" charset="0"/>
              <a:cs typeface="Arial" charset="0"/>
            </a:endParaRPr>
          </a:p>
          <a:p>
            <a:pPr marL="342900" indent="-342900" eaLnBrk="0" hangingPunct="0">
              <a:lnSpc>
                <a:spcPct val="80000"/>
              </a:lnSpc>
              <a:spcBef>
                <a:spcPts val="1800"/>
              </a:spcBef>
              <a:buClr>
                <a:srgbClr val="FF0000"/>
              </a:buClr>
              <a:buFont typeface="Wingdings" pitchFamily="2" charset="2"/>
              <a:buChar char="§"/>
              <a:defRPr/>
            </a:pPr>
            <a:r>
              <a:rPr lang="en-US" sz="2400" b="1" dirty="0">
                <a:solidFill>
                  <a:srgbClr val="003399"/>
                </a:solidFill>
                <a:latin typeface="Calibri" pitchFamily="34" charset="0"/>
                <a:cs typeface="Arial" charset="0"/>
              </a:rPr>
              <a:t>CSR Meet the Experts Series</a:t>
            </a:r>
          </a:p>
        </p:txBody>
      </p:sp>
      <p:sp>
        <p:nvSpPr>
          <p:cNvPr id="30724" name="Slide Number Placeholder 1"/>
          <p:cNvSpPr txBox="1">
            <a:spLocks noGrp="1"/>
          </p:cNvSpPr>
          <p:nvPr/>
        </p:nvSpPr>
        <p:spPr bwMode="auto">
          <a:xfrm>
            <a:off x="7772400" y="6553200"/>
            <a:ext cx="1371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E5E31D5-FF07-4F70-9C1C-ED07EDABC776}" type="slidenum">
              <a:rPr lang="en-US" altLang="en-US" sz="1000" smtClean="0">
                <a:solidFill>
                  <a:prstClr val="white"/>
                </a:solidFill>
                <a:cs typeface="Arial" panose="020B0604020202020204" pitchFamily="34" charset="0"/>
              </a:rPr>
              <a:pPr algn="r" eaLnBrk="1" hangingPunct="1">
                <a:spcBef>
                  <a:spcPct val="0"/>
                </a:spcBef>
                <a:buFontTx/>
                <a:buNone/>
              </a:pPr>
              <a:t>283</a:t>
            </a:fld>
            <a:endParaRPr lang="en-US" altLang="en-US" sz="1000" smtClean="0">
              <a:solidFill>
                <a:prstClr val="white"/>
              </a:solidFill>
              <a:cs typeface="Arial" panose="020B0604020202020204" pitchFamily="34" charset="0"/>
            </a:endParaRPr>
          </a:p>
        </p:txBody>
      </p:sp>
      <p:sp>
        <p:nvSpPr>
          <p:cNvPr id="30725" name="Rectangle 9"/>
          <p:cNvSpPr>
            <a:spLocks/>
          </p:cNvSpPr>
          <p:nvPr/>
        </p:nvSpPr>
        <p:spPr bwMode="auto">
          <a:xfrm>
            <a:off x="304800" y="101600"/>
            <a:ext cx="8480425" cy="7826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eaLnBrk="0" hangingPunct="0">
              <a:spcBef>
                <a:spcPts val="1200"/>
              </a:spcBef>
              <a:buFont typeface="Arial" panose="020B0604020202020204" pitchFamily="34" charset="0"/>
              <a:buChar char="•"/>
              <a:defRPr sz="3200" b="1">
                <a:solidFill>
                  <a:schemeClr val="tx2"/>
                </a:solidFill>
                <a:latin typeface="Calibri" panose="020F0502020204030204" pitchFamily="34" charset="0"/>
              </a:defRPr>
            </a:lvl1pPr>
            <a:lvl2pPr marL="742950" indent="-285750" eaLnBrk="0" hangingPunct="0">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a:spcBef>
                <a:spcPct val="0"/>
              </a:spcBef>
              <a:buFontTx/>
              <a:buNone/>
            </a:pPr>
            <a:r>
              <a:rPr lang="en-US" altLang="en-US" sz="2400" smtClean="0">
                <a:solidFill>
                  <a:prstClr val="white"/>
                </a:solidFill>
                <a:cs typeface="Arial" panose="020B0604020202020204" pitchFamily="34" charset="0"/>
              </a:rPr>
              <a:t>NIH Office of Extramural Research Resources</a:t>
            </a:r>
          </a:p>
        </p:txBody>
      </p:sp>
    </p:spTree>
    <p:extLst>
      <p:ext uri="{BB962C8B-B14F-4D97-AF65-F5344CB8AC3E}">
        <p14:creationId xmlns:p14="http://schemas.microsoft.com/office/powerpoint/2010/main" val="3158701011"/>
      </p:ext>
    </p:extLst>
  </p:cSld>
  <p:clrMapOvr>
    <a:masterClrMapping/>
  </p:clrMapOvr>
  <p:transition spd="med"/>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Rectangle 9"/>
          <p:cNvSpPr>
            <a:spLocks/>
          </p:cNvSpPr>
          <p:nvPr/>
        </p:nvSpPr>
        <p:spPr bwMode="auto">
          <a:xfrm>
            <a:off x="312738" y="93663"/>
            <a:ext cx="8534400" cy="774700"/>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srgbClr val="FFFFFF"/>
                </a:solidFill>
                <a:latin typeface="Calibri"/>
                <a:cs typeface="Arial" panose="020B0604020202020204" pitchFamily="34" charset="0"/>
              </a:rPr>
              <a:t>Extramural Loan Repayment Programs</a:t>
            </a:r>
          </a:p>
        </p:txBody>
      </p:sp>
      <p:sp>
        <p:nvSpPr>
          <p:cNvPr id="8" name="Content Placeholder 3"/>
          <p:cNvSpPr txBox="1">
            <a:spLocks/>
          </p:cNvSpPr>
          <p:nvPr/>
        </p:nvSpPr>
        <p:spPr>
          <a:xfrm>
            <a:off x="4503738" y="1035050"/>
            <a:ext cx="4191000" cy="4838700"/>
          </a:xfrm>
          <a:prstGeom prst="rect">
            <a:avLst/>
          </a:prstGeom>
          <a:solidFill>
            <a:srgbClr val="CC99FF"/>
          </a:solidFill>
          <a:effectLst/>
        </p:spPr>
        <p:style>
          <a:lnRef idx="1">
            <a:schemeClr val="accent2"/>
          </a:lnRef>
          <a:fillRef idx="2">
            <a:schemeClr val="accent2"/>
          </a:fillRef>
          <a:effectRef idx="1">
            <a:schemeClr val="accent2"/>
          </a:effectRef>
          <a:fontRef idx="minor">
            <a:schemeClr val="dk1"/>
          </a:fontRef>
        </p:style>
        <p:txBody>
          <a:bodyPr/>
          <a:lstStyle/>
          <a:p>
            <a:pPr marL="336550" indent="-336550">
              <a:spcBef>
                <a:spcPts val="1200"/>
              </a:spcBef>
              <a:spcAft>
                <a:spcPts val="1200"/>
              </a:spcAft>
              <a:buFont typeface="Wingdings" pitchFamily="2" charset="2"/>
              <a:buChar char="§"/>
              <a:defRPr/>
            </a:pPr>
            <a:r>
              <a:rPr lang="en-US" sz="2000" b="1" dirty="0">
                <a:solidFill>
                  <a:srgbClr val="000000"/>
                </a:solidFill>
              </a:rPr>
              <a:t>Clinical Research</a:t>
            </a:r>
          </a:p>
          <a:p>
            <a:pPr marL="336550" indent="-336550">
              <a:spcBef>
                <a:spcPts val="1200"/>
              </a:spcBef>
              <a:spcAft>
                <a:spcPts val="1200"/>
              </a:spcAft>
              <a:buFont typeface="Wingdings" pitchFamily="2" charset="2"/>
              <a:buChar char="§"/>
              <a:defRPr/>
            </a:pPr>
            <a:r>
              <a:rPr lang="en-US" sz="2000" b="1" dirty="0">
                <a:solidFill>
                  <a:srgbClr val="000000"/>
                </a:solidFill>
              </a:rPr>
              <a:t>Pediatric Research</a:t>
            </a:r>
          </a:p>
          <a:p>
            <a:pPr marL="336550" indent="-336550">
              <a:spcBef>
                <a:spcPts val="1200"/>
              </a:spcBef>
              <a:spcAft>
                <a:spcPts val="1200"/>
              </a:spcAft>
              <a:buFont typeface="Wingdings" pitchFamily="2" charset="2"/>
              <a:buChar char="§"/>
              <a:defRPr/>
            </a:pPr>
            <a:r>
              <a:rPr lang="en-US" sz="2000" b="1" dirty="0">
                <a:solidFill>
                  <a:srgbClr val="000000"/>
                </a:solidFill>
              </a:rPr>
              <a:t>Health Disparities Research</a:t>
            </a:r>
            <a:endParaRPr lang="en-US" sz="2000" b="1" u="sng" dirty="0">
              <a:solidFill>
                <a:srgbClr val="000000"/>
              </a:solidFill>
            </a:endParaRPr>
          </a:p>
          <a:p>
            <a:pPr marL="336550" indent="-336550">
              <a:spcBef>
                <a:spcPts val="1200"/>
              </a:spcBef>
              <a:spcAft>
                <a:spcPts val="1200"/>
              </a:spcAft>
              <a:buFont typeface="Wingdings" pitchFamily="2" charset="2"/>
              <a:buChar char="§"/>
              <a:defRPr/>
            </a:pPr>
            <a:r>
              <a:rPr lang="en-US" sz="2000" b="1" dirty="0">
                <a:solidFill>
                  <a:srgbClr val="000000"/>
                </a:solidFill>
              </a:rPr>
              <a:t>Contraception and Infertility Research</a:t>
            </a:r>
          </a:p>
          <a:p>
            <a:pPr marL="336550" indent="-336550">
              <a:spcBef>
                <a:spcPts val="1200"/>
              </a:spcBef>
              <a:spcAft>
                <a:spcPts val="1200"/>
              </a:spcAft>
              <a:buFont typeface="Wingdings" pitchFamily="2" charset="2"/>
              <a:buChar char="§"/>
              <a:defRPr/>
            </a:pPr>
            <a:r>
              <a:rPr lang="en-US" sz="2000" b="1" dirty="0">
                <a:solidFill>
                  <a:srgbClr val="000000"/>
                </a:solidFill>
              </a:rPr>
              <a:t>Clinical Research for Individuals from Disadvantaged Backgrounds</a:t>
            </a:r>
          </a:p>
        </p:txBody>
      </p:sp>
      <p:pic>
        <p:nvPicPr>
          <p:cNvPr id="31748" name="Picture 8" descr="NIH Loan Repayment flyer has the headline &quot;NIH Repays Your Student Loans.&quot; Image shows a young female researcher using scissors to cut through educational deb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028700"/>
            <a:ext cx="38306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388827"/>
      </p:ext>
    </p:extLst>
  </p:cSld>
  <p:clrMapOvr>
    <a:masterClrMapping/>
  </p:clrMapOvr>
  <p:transition spd="med"/>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1"/>
          </p:nvPr>
        </p:nvSpPr>
        <p:spPr>
          <a:xfrm>
            <a:off x="479425" y="1063625"/>
            <a:ext cx="8213725" cy="5043488"/>
          </a:xfrm>
        </p:spPr>
        <p:txBody>
          <a:bodyPr/>
          <a:lstStyle/>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In exchange for a two-year research commitment, NIH repays qualified educational debt up to $35,000 per year. Payments made to lenders.</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Research must be funded by a domestic nonprofit, university or U.S. federal, state or local government entity.</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Recipients conduct research for an average of at least 20 hours per week over a quarter.</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Tax liability on the loan payments is partially offset.</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Apply September 1 – November 15.</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1,600 researchers funded each year. Success rate is 40 percent for new applicants and 70 percent for renewals.</a:t>
            </a:r>
          </a:p>
          <a:p>
            <a:pPr>
              <a:lnSpc>
                <a:spcPct val="80000"/>
              </a:lnSpc>
              <a:spcBef>
                <a:spcPts val="1800"/>
              </a:spcBef>
              <a:buClr>
                <a:srgbClr val="FF3300"/>
              </a:buClr>
              <a:buFont typeface="Wingdings" panose="05000000000000000000" pitchFamily="2" charset="2"/>
              <a:buChar char="§"/>
            </a:pPr>
            <a:r>
              <a:rPr lang="en-US" altLang="en-US" sz="2300" smtClean="0">
                <a:solidFill>
                  <a:srgbClr val="003399"/>
                </a:solidFill>
              </a:rPr>
              <a:t>Additional Information: </a:t>
            </a:r>
            <a:r>
              <a:rPr lang="en-US" altLang="en-US" sz="2300" smtClean="0">
                <a:solidFill>
                  <a:srgbClr val="003399"/>
                </a:solidFill>
                <a:hlinkClick r:id="rId3"/>
              </a:rPr>
              <a:t>http://www.lrp.nih.gov/</a:t>
            </a:r>
            <a:endParaRPr lang="en-US" altLang="en-US" sz="2300" smtClean="0">
              <a:solidFill>
                <a:srgbClr val="003399"/>
              </a:solidFill>
            </a:endParaRPr>
          </a:p>
        </p:txBody>
      </p:sp>
      <p:sp>
        <p:nvSpPr>
          <p:cNvPr id="48131" name="Rectangle 6"/>
          <p:cNvSpPr>
            <a:spLocks/>
          </p:cNvSpPr>
          <p:nvPr/>
        </p:nvSpPr>
        <p:spPr bwMode="auto">
          <a:xfrm>
            <a:off x="312738" y="119063"/>
            <a:ext cx="8526462" cy="738187"/>
          </a:xfrm>
          <a:prstGeom prst="rect">
            <a:avLst/>
          </a:prstGeom>
          <a:solidFill>
            <a:srgbClr val="0070C0"/>
          </a:solidFill>
          <a:ln w="9525">
            <a:noFill/>
            <a:miter lim="800000"/>
            <a:headEnd/>
            <a:tailEnd/>
          </a:ln>
        </p:spPr>
        <p:txBody>
          <a:bodyPr lIns="92075" tIns="46038" rIns="92075" bIns="46038" anchor="b"/>
          <a:lstStyle/>
          <a:p>
            <a:pPr algn="r" eaLnBrk="0" hangingPunct="0">
              <a:defRPr/>
            </a:pPr>
            <a:r>
              <a:rPr lang="en-US" sz="2400" b="1" dirty="0">
                <a:solidFill>
                  <a:srgbClr val="FFFFFF"/>
                </a:solidFill>
                <a:latin typeface="Calibri"/>
                <a:cs typeface="Arial" panose="020B0604020202020204" pitchFamily="34" charset="0"/>
              </a:rPr>
              <a:t>Extramural Loan Repayment Programs </a:t>
            </a:r>
          </a:p>
        </p:txBody>
      </p:sp>
    </p:spTree>
    <p:extLst>
      <p:ext uri="{BB962C8B-B14F-4D97-AF65-F5344CB8AC3E}">
        <p14:creationId xmlns:p14="http://schemas.microsoft.com/office/powerpoint/2010/main" val="362840400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04775" y="152400"/>
            <a:ext cx="8886825" cy="914400"/>
          </a:xfrm>
        </p:spPr>
        <p:txBody>
          <a:bodyPr/>
          <a:lstStyle/>
          <a:p>
            <a:pPr algn="r"/>
            <a:r>
              <a:rPr lang="en-US" altLang="en-US" sz="2400" dirty="0" smtClean="0"/>
              <a:t/>
            </a:r>
            <a:br>
              <a:rPr lang="en-US" altLang="en-US" sz="2400" dirty="0" smtClean="0"/>
            </a:br>
            <a:r>
              <a:rPr lang="en-US" altLang="en-US" sz="2400" dirty="0" smtClean="0"/>
              <a:t/>
            </a:r>
            <a:br>
              <a:rPr lang="en-US" altLang="en-US" sz="2400" dirty="0" smtClean="0"/>
            </a:br>
            <a:r>
              <a:rPr lang="en-US" altLang="en-US" b="1" dirty="0" smtClean="0"/>
              <a:t>NIH Peer Review</a:t>
            </a:r>
            <a:br>
              <a:rPr lang="en-US" altLang="en-US" b="1" dirty="0" smtClean="0"/>
            </a:br>
            <a:r>
              <a:rPr lang="en-US" altLang="en-US" sz="3200" dirty="0" smtClean="0"/>
              <a:t>Peer Review Meetings, by Fiscal Year</a:t>
            </a:r>
            <a:br>
              <a:rPr lang="en-US" altLang="en-US" sz="3200" dirty="0" smtClean="0"/>
            </a:br>
            <a:endParaRPr lang="en-US" altLang="en-US" sz="3200" dirty="0" smtClean="0"/>
          </a:p>
        </p:txBody>
      </p:sp>
      <p:sp>
        <p:nvSpPr>
          <p:cNvPr id="31747" name="Rectangle 2"/>
          <p:cNvSpPr>
            <a:spLocks noChangeArrowheads="1"/>
          </p:cNvSpPr>
          <p:nvPr/>
        </p:nvSpPr>
        <p:spPr bwMode="auto">
          <a:xfrm>
            <a:off x="38100" y="2057400"/>
            <a:ext cx="88392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Arial" charset="0"/>
              </a:defRPr>
            </a:lvl1pPr>
            <a:lvl2pPr marL="742950" indent="-285750" eaLnBrk="0" hangingPunct="0">
              <a:defRPr sz="2000" b="1">
                <a:solidFill>
                  <a:schemeClr val="tx1"/>
                </a:solidFill>
                <a:latin typeface="Arial" charset="0"/>
              </a:defRPr>
            </a:lvl2pPr>
            <a:lvl3pPr marL="1143000" indent="-228600" eaLnBrk="0" hangingPunct="0">
              <a:defRPr sz="2000" b="1">
                <a:solidFill>
                  <a:schemeClr val="tx1"/>
                </a:solidFill>
                <a:latin typeface="Arial" charset="0"/>
              </a:defRPr>
            </a:lvl3pPr>
            <a:lvl4pPr marL="1600200" indent="-228600" eaLnBrk="0" hangingPunct="0">
              <a:defRPr sz="2000" b="1">
                <a:solidFill>
                  <a:schemeClr val="tx1"/>
                </a:solidFill>
                <a:latin typeface="Arial" charset="0"/>
              </a:defRPr>
            </a:lvl4pPr>
            <a:lvl5pPr marL="2057400" indent="-228600" eaLnBrk="0" hangingPunct="0">
              <a:defRPr sz="2000" b="1">
                <a:solidFill>
                  <a:schemeClr val="tx1"/>
                </a:solidFill>
                <a:latin typeface="Arial" charset="0"/>
              </a:defRPr>
            </a:lvl5pPr>
            <a:lvl6pPr marL="2514600" indent="-228600" algn="ctr" eaLnBrk="0" fontAlgn="base" hangingPunct="0">
              <a:spcBef>
                <a:spcPct val="0"/>
              </a:spcBef>
              <a:spcAft>
                <a:spcPct val="0"/>
              </a:spcAft>
              <a:defRPr sz="2000" b="1">
                <a:solidFill>
                  <a:schemeClr val="tx1"/>
                </a:solidFill>
                <a:latin typeface="Arial" charset="0"/>
              </a:defRPr>
            </a:lvl6pPr>
            <a:lvl7pPr marL="2971800" indent="-228600" algn="ctr" eaLnBrk="0" fontAlgn="base" hangingPunct="0">
              <a:spcBef>
                <a:spcPct val="0"/>
              </a:spcBef>
              <a:spcAft>
                <a:spcPct val="0"/>
              </a:spcAft>
              <a:defRPr sz="2000" b="1">
                <a:solidFill>
                  <a:schemeClr val="tx1"/>
                </a:solidFill>
                <a:latin typeface="Arial" charset="0"/>
              </a:defRPr>
            </a:lvl7pPr>
            <a:lvl8pPr marL="3429000" indent="-228600" algn="ctr" eaLnBrk="0" fontAlgn="base" hangingPunct="0">
              <a:spcBef>
                <a:spcPct val="0"/>
              </a:spcBef>
              <a:spcAft>
                <a:spcPct val="0"/>
              </a:spcAft>
              <a:defRPr sz="2000" b="1">
                <a:solidFill>
                  <a:schemeClr val="tx1"/>
                </a:solidFill>
                <a:latin typeface="Arial" charset="0"/>
              </a:defRPr>
            </a:lvl8pPr>
            <a:lvl9pPr marL="3886200" indent="-228600" algn="ctr" eaLnBrk="0" fontAlgn="base" hangingPunct="0">
              <a:spcBef>
                <a:spcPct val="0"/>
              </a:spcBef>
              <a:spcAft>
                <a:spcPct val="0"/>
              </a:spcAft>
              <a:defRPr sz="2000" b="1">
                <a:solidFill>
                  <a:schemeClr val="tx1"/>
                </a:solidFill>
                <a:latin typeface="Arial" charset="0"/>
              </a:defRPr>
            </a:lvl9pPr>
          </a:lstStyle>
          <a:p>
            <a:pPr eaLnBrk="1" hangingPunct="1"/>
            <a:r>
              <a:rPr lang="en-US" altLang="en-US" dirty="0">
                <a:solidFill>
                  <a:prstClr val="black"/>
                </a:solidFill>
                <a:cs typeface="Arial" pitchFamily="34" charset="0"/>
              </a:rPr>
              <a:t> </a:t>
            </a:r>
          </a:p>
          <a:p>
            <a:r>
              <a:rPr lang="en-US" dirty="0" smtClean="0">
                <a:solidFill>
                  <a:prstClr val="black"/>
                </a:solidFill>
                <a:cs typeface="Arial" pitchFamily="34" charset="0"/>
              </a:rPr>
              <a:t>	</a:t>
            </a:r>
            <a:r>
              <a:rPr lang="en-US" sz="2400" dirty="0" smtClean="0">
                <a:solidFill>
                  <a:prstClr val="black"/>
                </a:solidFill>
                <a:cs typeface="Arial" pitchFamily="34" charset="0"/>
              </a:rPr>
              <a:t>FY         			NUMBER </a:t>
            </a:r>
            <a:r>
              <a:rPr lang="en-US" sz="2400" dirty="0">
                <a:solidFill>
                  <a:prstClr val="black"/>
                </a:solidFill>
                <a:cs typeface="Arial" pitchFamily="34" charset="0"/>
              </a:rPr>
              <a:t>OF </a:t>
            </a:r>
            <a:r>
              <a:rPr lang="en-US" sz="2400" dirty="0" smtClean="0">
                <a:solidFill>
                  <a:prstClr val="black"/>
                </a:solidFill>
                <a:cs typeface="Arial" pitchFamily="34" charset="0"/>
              </a:rPr>
              <a:t>MEETINGS</a:t>
            </a:r>
          </a:p>
          <a:p>
            <a:endParaRPr lang="en-US" sz="2400" dirty="0">
              <a:solidFill>
                <a:prstClr val="black"/>
              </a:solidFill>
              <a:cs typeface="Arial" pitchFamily="34" charset="0"/>
            </a:endParaRPr>
          </a:p>
          <a:p>
            <a:r>
              <a:rPr lang="en-US" sz="2400" dirty="0">
                <a:solidFill>
                  <a:prstClr val="black"/>
                </a:solidFill>
                <a:cs typeface="Arial" pitchFamily="34" charset="0"/>
              </a:rPr>
              <a:t>	</a:t>
            </a:r>
            <a:r>
              <a:rPr lang="en-US" dirty="0" smtClean="0">
                <a:solidFill>
                  <a:prstClr val="black"/>
                </a:solidFill>
                <a:cs typeface="Arial" pitchFamily="34" charset="0"/>
              </a:rPr>
              <a:t>2011</a:t>
            </a:r>
            <a:r>
              <a:rPr lang="en-US" dirty="0">
                <a:solidFill>
                  <a:prstClr val="black"/>
                </a:solidFill>
                <a:cs typeface="Arial" pitchFamily="34" charset="0"/>
              </a:rPr>
              <a:t>					2,535</a:t>
            </a:r>
          </a:p>
          <a:p>
            <a:r>
              <a:rPr lang="en-US" dirty="0" smtClean="0">
                <a:solidFill>
                  <a:prstClr val="black"/>
                </a:solidFill>
                <a:cs typeface="Arial" pitchFamily="34" charset="0"/>
              </a:rPr>
              <a:t>	2012</a:t>
            </a:r>
            <a:r>
              <a:rPr lang="en-US" dirty="0">
                <a:solidFill>
                  <a:prstClr val="black"/>
                </a:solidFill>
                <a:cs typeface="Arial" pitchFamily="34" charset="0"/>
              </a:rPr>
              <a:t>					2,515</a:t>
            </a:r>
          </a:p>
          <a:p>
            <a:r>
              <a:rPr lang="en-US" dirty="0" smtClean="0">
                <a:solidFill>
                  <a:prstClr val="black"/>
                </a:solidFill>
                <a:cs typeface="Arial" pitchFamily="34" charset="0"/>
              </a:rPr>
              <a:t>	2013</a:t>
            </a:r>
            <a:r>
              <a:rPr lang="en-US" dirty="0">
                <a:solidFill>
                  <a:prstClr val="black"/>
                </a:solidFill>
                <a:cs typeface="Arial" pitchFamily="34" charset="0"/>
              </a:rPr>
              <a:t>					2,549</a:t>
            </a:r>
          </a:p>
          <a:p>
            <a:r>
              <a:rPr lang="en-US" dirty="0" smtClean="0">
                <a:solidFill>
                  <a:prstClr val="black"/>
                </a:solidFill>
                <a:cs typeface="Arial" pitchFamily="34" charset="0"/>
              </a:rPr>
              <a:t>	2014</a:t>
            </a:r>
            <a:r>
              <a:rPr lang="en-US" dirty="0">
                <a:solidFill>
                  <a:prstClr val="black"/>
                </a:solidFill>
                <a:cs typeface="Arial" pitchFamily="34" charset="0"/>
              </a:rPr>
              <a:t>					2,603</a:t>
            </a:r>
          </a:p>
          <a:p>
            <a:pPr algn="ctr" eaLnBrk="1" hangingPunct="1"/>
            <a:r>
              <a:rPr lang="en-US" altLang="en-US" dirty="0" smtClean="0">
                <a:solidFill>
                  <a:prstClr val="black"/>
                </a:solidFill>
                <a:cs typeface="Arial" pitchFamily="34" charset="0"/>
              </a:rPr>
              <a:t> </a:t>
            </a:r>
            <a:r>
              <a:rPr lang="en-US" altLang="en-US" sz="3600" dirty="0" smtClean="0">
                <a:solidFill>
                  <a:prstClr val="black"/>
                </a:solidFill>
                <a:cs typeface="Arial" pitchFamily="34" charset="0"/>
              </a:rPr>
              <a:t> </a:t>
            </a:r>
            <a:endParaRPr lang="en-US" altLang="en-US" sz="3600" dirty="0">
              <a:solidFill>
                <a:prstClr val="black"/>
              </a:solidFill>
              <a:cs typeface="Arial" pitchFamily="34" charset="0"/>
            </a:endParaRPr>
          </a:p>
          <a:p>
            <a:pPr eaLnBrk="1" hangingPunct="1"/>
            <a:r>
              <a:rPr lang="en-US" altLang="en-US" sz="3600" dirty="0">
                <a:solidFill>
                  <a:prstClr val="black"/>
                </a:solidFill>
                <a:cs typeface="Arial" pitchFamily="34" charset="0"/>
              </a:rPr>
              <a:t> </a:t>
            </a:r>
          </a:p>
          <a:p>
            <a:pPr eaLnBrk="1" hangingPunct="1"/>
            <a:r>
              <a:rPr lang="en-US" altLang="en-US" sz="1600" dirty="0">
                <a:solidFill>
                  <a:prstClr val="black"/>
                </a:solidFill>
                <a:cs typeface="Arial" pitchFamily="34" charset="0"/>
              </a:rPr>
              <a:t>  </a:t>
            </a:r>
          </a:p>
          <a:p>
            <a:pPr eaLnBrk="1" hangingPunct="1"/>
            <a:r>
              <a:rPr lang="en-US" altLang="en-US" dirty="0" smtClean="0">
                <a:solidFill>
                  <a:prstClr val="black"/>
                </a:solidFill>
                <a:cs typeface="Arial" pitchFamily="34" charset="0"/>
              </a:rPr>
              <a:t> </a:t>
            </a:r>
            <a:endParaRPr lang="en-US" altLang="en-US" dirty="0">
              <a:solidFill>
                <a:prstClr val="black"/>
              </a:solidFill>
              <a:cs typeface="Arial" pitchFamily="34" charset="0"/>
            </a:endParaRPr>
          </a:p>
        </p:txBody>
      </p:sp>
    </p:spTree>
    <p:extLst>
      <p:ext uri="{BB962C8B-B14F-4D97-AF65-F5344CB8AC3E}">
        <p14:creationId xmlns:p14="http://schemas.microsoft.com/office/powerpoint/2010/main" val="3733885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219200" y="2133600"/>
            <a:ext cx="670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buClr>
                <a:srgbClr val="00359E"/>
              </a:buClr>
              <a:buFontTx/>
              <a:buChar char="•"/>
            </a:pPr>
            <a:endParaRPr lang="en-US" sz="2000" dirty="0">
              <a:solidFill>
                <a:prstClr val="black"/>
              </a:solidFill>
              <a:latin typeface="Tahoma" pitchFamily="34" charset="0"/>
              <a:cs typeface="Arial" pitchFamily="34" charset="0"/>
            </a:endParaRPr>
          </a:p>
        </p:txBody>
      </p:sp>
      <p:sp>
        <p:nvSpPr>
          <p:cNvPr id="44035" name="Rectangle 3"/>
          <p:cNvSpPr>
            <a:spLocks noGrp="1" noChangeArrowheads="1"/>
          </p:cNvSpPr>
          <p:nvPr>
            <p:ph type="title"/>
          </p:nvPr>
        </p:nvSpPr>
        <p:spPr>
          <a:xfrm>
            <a:off x="457200" y="152400"/>
            <a:ext cx="8428038" cy="1066800"/>
          </a:xfrm>
        </p:spPr>
        <p:txBody>
          <a:bodyPr/>
          <a:lstStyle/>
          <a:p>
            <a:pPr algn="r" eaLnBrk="1" hangingPunct="1"/>
            <a:r>
              <a:rPr lang="en-US" b="1" dirty="0" smtClean="0">
                <a:ea typeface="ＭＳ Ｐゴシック" pitchFamily="34" charset="-128"/>
              </a:rPr>
              <a:t>Today</a:t>
            </a:r>
            <a:r>
              <a:rPr lang="ja-JP" altLang="en-US" b="1" dirty="0" smtClean="0">
                <a:ea typeface="ＭＳ Ｐゴシック" pitchFamily="34" charset="-128"/>
              </a:rPr>
              <a:t>’</a:t>
            </a:r>
            <a:r>
              <a:rPr lang="en-US" altLang="ja-JP" b="1" dirty="0" smtClean="0">
                <a:ea typeface="ＭＳ Ｐゴシック" pitchFamily="34" charset="-128"/>
              </a:rPr>
              <a:t>s Topics</a:t>
            </a:r>
            <a:endParaRPr lang="en-US" b="1" dirty="0" smtClean="0">
              <a:ea typeface="ＭＳ Ｐゴシック" pitchFamily="34" charset="-128"/>
            </a:endParaRPr>
          </a:p>
        </p:txBody>
      </p:sp>
      <p:sp>
        <p:nvSpPr>
          <p:cNvPr id="613380" name="Rectangle 4"/>
          <p:cNvSpPr>
            <a:spLocks noGrp="1" noChangeArrowheads="1"/>
          </p:cNvSpPr>
          <p:nvPr>
            <p:ph sz="half" idx="1"/>
          </p:nvPr>
        </p:nvSpPr>
        <p:spPr>
          <a:xfrm>
            <a:off x="228600" y="2151888"/>
            <a:ext cx="5867400" cy="5105400"/>
          </a:xfrm>
        </p:spPr>
        <p:txBody>
          <a:bodyPr/>
          <a:lstStyle/>
          <a:p>
            <a:pPr eaLnBrk="1" hangingPunct="1"/>
            <a:r>
              <a:rPr lang="en-US" sz="2400" b="1" dirty="0" smtClean="0">
                <a:solidFill>
                  <a:schemeClr val="hlink"/>
                </a:solidFill>
                <a:ea typeface="ＭＳ Ｐゴシック" pitchFamily="34" charset="-128"/>
              </a:rPr>
              <a:t>Introduction to the NIH</a:t>
            </a:r>
          </a:p>
          <a:p>
            <a:pPr lvl="1" eaLnBrk="1" hangingPunct="1"/>
            <a:r>
              <a:rPr lang="en-US" b="1" dirty="0" smtClean="0">
                <a:ea typeface="ＭＳ Ｐゴシック" pitchFamily="34" charset="-128"/>
              </a:rPr>
              <a:t>Organization &amp; Mission</a:t>
            </a:r>
          </a:p>
          <a:p>
            <a:pPr lvl="1" eaLnBrk="1" hangingPunct="1"/>
            <a:r>
              <a:rPr lang="en-US" b="1" dirty="0" smtClean="0">
                <a:ea typeface="ＭＳ Ｐゴシック" pitchFamily="34" charset="-128"/>
              </a:rPr>
              <a:t>Funding Facts</a:t>
            </a:r>
          </a:p>
          <a:p>
            <a:pPr eaLnBrk="1" hangingPunct="1"/>
            <a:r>
              <a:rPr lang="en-US" sz="2400" b="1" dirty="0" smtClean="0">
                <a:solidFill>
                  <a:schemeClr val="hlink"/>
                </a:solidFill>
                <a:ea typeface="ＭＳ Ｐゴシック" pitchFamily="34" charset="-128"/>
              </a:rPr>
              <a:t>Fundamentals of the Grants Process</a:t>
            </a:r>
          </a:p>
          <a:p>
            <a:pPr lvl="1" eaLnBrk="1" hangingPunct="1"/>
            <a:r>
              <a:rPr lang="en-US" b="1" dirty="0" smtClean="0">
                <a:ea typeface="ＭＳ Ｐゴシック" pitchFamily="34" charset="-128"/>
              </a:rPr>
              <a:t>Types of Grants</a:t>
            </a:r>
          </a:p>
          <a:p>
            <a:pPr lvl="1" eaLnBrk="1" hangingPunct="1"/>
            <a:r>
              <a:rPr lang="en-US" b="1" dirty="0" smtClean="0">
                <a:ea typeface="ＭＳ Ｐゴシック" pitchFamily="34" charset="-128"/>
              </a:rPr>
              <a:t>Roles &amp; Responsibilities</a:t>
            </a:r>
          </a:p>
          <a:p>
            <a:pPr lvl="1" eaLnBrk="1" hangingPunct="1"/>
            <a:r>
              <a:rPr lang="en-US" b="1" dirty="0" smtClean="0">
                <a:ea typeface="ＭＳ Ｐゴシック" pitchFamily="34" charset="-128"/>
              </a:rPr>
              <a:t>Scientific Review Process</a:t>
            </a:r>
          </a:p>
          <a:p>
            <a:pPr lvl="1" eaLnBrk="1" hangingPunct="1"/>
            <a:r>
              <a:rPr lang="en-US" b="1" dirty="0" smtClean="0">
                <a:ea typeface="ＭＳ Ｐゴシック" pitchFamily="34" charset="-128"/>
              </a:rPr>
              <a:t>NIH Program and Grants Management Staff Roles</a:t>
            </a:r>
            <a:endParaRPr lang="en-US" b="1" i="1" dirty="0" smtClean="0">
              <a:ea typeface="ＭＳ Ｐゴシック" pitchFamily="34" charset="-128"/>
            </a:endParaRPr>
          </a:p>
          <a:p>
            <a:pPr lvl="1" eaLnBrk="1" hangingPunct="1"/>
            <a:r>
              <a:rPr lang="en-US" b="1" dirty="0" smtClean="0">
                <a:ea typeface="ＭＳ Ｐゴシック" pitchFamily="34" charset="-128"/>
              </a:rPr>
              <a:t>The Notice of Award (and after)</a:t>
            </a:r>
          </a:p>
          <a:p>
            <a:pPr lvl="1" eaLnBrk="1" hangingPunct="1"/>
            <a:r>
              <a:rPr lang="en-US" b="1" dirty="0" smtClean="0">
                <a:ea typeface="ＭＳ Ｐゴシック" pitchFamily="34" charset="-128"/>
              </a:rPr>
              <a:t>Web Resources</a:t>
            </a:r>
          </a:p>
        </p:txBody>
      </p:sp>
      <p:pic>
        <p:nvPicPr>
          <p:cNvPr id="44037" name="Picture 6" descr="retri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00200"/>
            <a:ext cx="27892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7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13380">
                                            <p:txEl>
                                              <p:pRg st="0" end="0"/>
                                            </p:txEl>
                                          </p:spTgt>
                                        </p:tgtEl>
                                        <p:attrNameLst>
                                          <p:attrName>style.visibility</p:attrName>
                                        </p:attrNameLst>
                                      </p:cBhvr>
                                      <p:to>
                                        <p:strVal val="visible"/>
                                      </p:to>
                                    </p:set>
                                    <p:animEffect transition="in" filter="dissolve">
                                      <p:cBhvr>
                                        <p:cTn id="7" dur="500"/>
                                        <p:tgtEl>
                                          <p:spTgt spid="61338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13380">
                                            <p:txEl>
                                              <p:pRg st="1" end="1"/>
                                            </p:txEl>
                                          </p:spTgt>
                                        </p:tgtEl>
                                        <p:attrNameLst>
                                          <p:attrName>style.visibility</p:attrName>
                                        </p:attrNameLst>
                                      </p:cBhvr>
                                      <p:to>
                                        <p:strVal val="visible"/>
                                      </p:to>
                                    </p:set>
                                    <p:animEffect transition="in" filter="dissolve">
                                      <p:cBhvr>
                                        <p:cTn id="10" dur="500"/>
                                        <p:tgtEl>
                                          <p:spTgt spid="61338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13380">
                                            <p:txEl>
                                              <p:pRg st="2" end="2"/>
                                            </p:txEl>
                                          </p:spTgt>
                                        </p:tgtEl>
                                        <p:attrNameLst>
                                          <p:attrName>style.visibility</p:attrName>
                                        </p:attrNameLst>
                                      </p:cBhvr>
                                      <p:to>
                                        <p:strVal val="visible"/>
                                      </p:to>
                                    </p:set>
                                    <p:animEffect transition="in" filter="dissolve">
                                      <p:cBhvr>
                                        <p:cTn id="13" dur="500"/>
                                        <p:tgtEl>
                                          <p:spTgt spid="613380">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613380">
                                            <p:txEl>
                                              <p:pRg st="3" end="3"/>
                                            </p:txEl>
                                          </p:spTgt>
                                        </p:tgtEl>
                                        <p:attrNameLst>
                                          <p:attrName>style.visibility</p:attrName>
                                        </p:attrNameLst>
                                      </p:cBhvr>
                                      <p:to>
                                        <p:strVal val="visible"/>
                                      </p:to>
                                    </p:set>
                                    <p:animEffect transition="in" filter="dissolve">
                                      <p:cBhvr>
                                        <p:cTn id="18" dur="500"/>
                                        <p:tgtEl>
                                          <p:spTgt spid="613380">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613380">
                                            <p:txEl>
                                              <p:pRg st="5" end="5"/>
                                            </p:txEl>
                                          </p:spTgt>
                                        </p:tgtEl>
                                        <p:attrNameLst>
                                          <p:attrName>style.visibility</p:attrName>
                                        </p:attrNameLst>
                                      </p:cBhvr>
                                      <p:to>
                                        <p:strVal val="visible"/>
                                      </p:to>
                                    </p:set>
                                    <p:animEffect transition="in" filter="dissolve">
                                      <p:cBhvr>
                                        <p:cTn id="21" dur="500"/>
                                        <p:tgtEl>
                                          <p:spTgt spid="613380">
                                            <p:txEl>
                                              <p:pRg st="5" end="5"/>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613380">
                                            <p:txEl>
                                              <p:pRg st="6" end="6"/>
                                            </p:txEl>
                                          </p:spTgt>
                                        </p:tgtEl>
                                        <p:attrNameLst>
                                          <p:attrName>style.visibility</p:attrName>
                                        </p:attrNameLst>
                                      </p:cBhvr>
                                      <p:to>
                                        <p:strVal val="visible"/>
                                      </p:to>
                                    </p:set>
                                    <p:animEffect transition="in" filter="dissolve">
                                      <p:cBhvr>
                                        <p:cTn id="24" dur="500"/>
                                        <p:tgtEl>
                                          <p:spTgt spid="613380">
                                            <p:txEl>
                                              <p:pRg st="6" end="6"/>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613380">
                                            <p:txEl>
                                              <p:pRg st="7" end="7"/>
                                            </p:txEl>
                                          </p:spTgt>
                                        </p:tgtEl>
                                        <p:attrNameLst>
                                          <p:attrName>style.visibility</p:attrName>
                                        </p:attrNameLst>
                                      </p:cBhvr>
                                      <p:to>
                                        <p:strVal val="visible"/>
                                      </p:to>
                                    </p:set>
                                    <p:animEffect transition="in" filter="dissolve">
                                      <p:cBhvr>
                                        <p:cTn id="27" dur="500"/>
                                        <p:tgtEl>
                                          <p:spTgt spid="613380">
                                            <p:txEl>
                                              <p:pRg st="7" end="7"/>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613380">
                                            <p:txEl>
                                              <p:pRg st="8" end="8"/>
                                            </p:txEl>
                                          </p:spTgt>
                                        </p:tgtEl>
                                        <p:attrNameLst>
                                          <p:attrName>style.visibility</p:attrName>
                                        </p:attrNameLst>
                                      </p:cBhvr>
                                      <p:to>
                                        <p:strVal val="visible"/>
                                      </p:to>
                                    </p:set>
                                    <p:animEffect transition="in" filter="dissolve">
                                      <p:cBhvr>
                                        <p:cTn id="30" dur="500"/>
                                        <p:tgtEl>
                                          <p:spTgt spid="613380">
                                            <p:txEl>
                                              <p:pRg st="8" end="8"/>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613380">
                                            <p:txEl>
                                              <p:pRg st="9" end="9"/>
                                            </p:txEl>
                                          </p:spTgt>
                                        </p:tgtEl>
                                        <p:attrNameLst>
                                          <p:attrName>style.visibility</p:attrName>
                                        </p:attrNameLst>
                                      </p:cBhvr>
                                      <p:to>
                                        <p:strVal val="visible"/>
                                      </p:to>
                                    </p:set>
                                    <p:animEffect transition="in" filter="dissolve">
                                      <p:cBhvr>
                                        <p:cTn id="33" dur="500"/>
                                        <p:tgtEl>
                                          <p:spTgt spid="613380">
                                            <p:txEl>
                                              <p:pRg st="9" end="9"/>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613380">
                                            <p:txEl>
                                              <p:pRg st="4" end="4"/>
                                            </p:txEl>
                                          </p:spTgt>
                                        </p:tgtEl>
                                        <p:attrNameLst>
                                          <p:attrName>style.visibility</p:attrName>
                                        </p:attrNameLst>
                                      </p:cBhvr>
                                      <p:to>
                                        <p:strVal val="visible"/>
                                      </p:to>
                                    </p:set>
                                    <p:animEffect transition="in" filter="dissolve">
                                      <p:cBhvr>
                                        <p:cTn id="36" dur="500"/>
                                        <p:tgtEl>
                                          <p:spTgt spid="6133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title" idx="4294967295"/>
          </p:nvPr>
        </p:nvSpPr>
        <p:spPr>
          <a:xfrm>
            <a:off x="152400" y="215900"/>
            <a:ext cx="8839200" cy="563563"/>
          </a:xfrm>
        </p:spPr>
        <p:txBody>
          <a:bodyPr/>
          <a:lstStyle/>
          <a:p>
            <a:pPr algn="r"/>
            <a:r>
              <a:rPr lang="en-US" altLang="en-US" sz="3600" b="1" dirty="0" smtClean="0"/>
              <a:t/>
            </a:r>
            <a:br>
              <a:rPr lang="en-US" altLang="en-US" sz="3600" b="1" dirty="0" smtClean="0"/>
            </a:br>
            <a:r>
              <a:rPr lang="en-US" altLang="en-US" sz="3600" b="1" dirty="0" smtClean="0"/>
              <a:t>Research Project Grants
</a:t>
            </a:r>
            <a:r>
              <a:rPr lang="en-US" altLang="en-US" sz="3200" dirty="0" smtClean="0"/>
              <a:t> Average size</a:t>
            </a:r>
            <a:r>
              <a:rPr lang="en-US" altLang="en-US" sz="1600" dirty="0" smtClean="0"/>
              <a:t>
</a:t>
            </a:r>
          </a:p>
        </p:txBody>
      </p:sp>
      <p:pic>
        <p:nvPicPr>
          <p:cNvPr id="5123" name="Picture 18" descr="Legend for Research Project Grants: Average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863" y="1195387"/>
            <a:ext cx="18954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9" descr="Research Project Grants: Average 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349375"/>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24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title" idx="4294967295"/>
          </p:nvPr>
        </p:nvSpPr>
        <p:spPr>
          <a:xfrm>
            <a:off x="152400" y="152400"/>
            <a:ext cx="8839200" cy="563563"/>
          </a:xfrm>
        </p:spPr>
        <p:txBody>
          <a:bodyPr/>
          <a:lstStyle/>
          <a:p>
            <a:pPr algn="r"/>
            <a:r>
              <a:rPr lang="en-US" altLang="en-US" sz="3600" b="1" dirty="0" smtClean="0"/>
              <a:t/>
            </a:r>
            <a:br>
              <a:rPr lang="en-US" altLang="en-US" sz="3600" b="1" dirty="0" smtClean="0"/>
            </a:br>
            <a:r>
              <a:rPr lang="en-US" altLang="en-US" sz="3600" b="1" dirty="0" smtClean="0"/>
              <a:t>Research Project Grants</a:t>
            </a:r>
            <a:r>
              <a:rPr lang="en-US" altLang="en-US" sz="1600" dirty="0" smtClean="0"/>
              <a:t>
 </a:t>
            </a:r>
            <a:r>
              <a:rPr lang="en-US" altLang="en-US" sz="3200" dirty="0" smtClean="0"/>
              <a:t>Applications, awards, and success rates</a:t>
            </a:r>
            <a:r>
              <a:rPr lang="en-US" altLang="en-US" sz="1600" dirty="0" smtClean="0"/>
              <a:t>
</a:t>
            </a:r>
          </a:p>
        </p:txBody>
      </p:sp>
      <p:pic>
        <p:nvPicPr>
          <p:cNvPr id="6147" name="Picture 18" descr="Legend for Research Project Grants: Applications, awards, and success r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850" y="1149350"/>
            <a:ext cx="26765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9" descr="Research Project Grants: Applications, awards, and success r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25" y="1349375"/>
            <a:ext cx="777875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4446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5257800" y="6705600"/>
            <a:ext cx="3886200" cy="152400"/>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800" b="1">
                <a:solidFill>
                  <a:srgbClr val="FFFFFF"/>
                </a:solidFill>
                <a:latin typeface="Myriad Web" pitchFamily="34" charset="0"/>
                <a:cs typeface="Arial" pitchFamily="34" charset="0"/>
              </a:rPr>
              <a:t>Data: Assoc of University Technology Managers (AUTM) Survey 2004</a:t>
            </a:r>
            <a:endParaRPr lang="en-US" sz="800">
              <a:solidFill>
                <a:srgbClr val="FFFFFF"/>
              </a:solidFill>
              <a:latin typeface="Myriad Web" pitchFamily="34" charset="0"/>
              <a:cs typeface="Arial" pitchFamily="34" charset="0"/>
            </a:endParaRPr>
          </a:p>
        </p:txBody>
      </p:sp>
      <p:sp>
        <p:nvSpPr>
          <p:cNvPr id="60419" name="Text Box 3"/>
          <p:cNvSpPr txBox="1">
            <a:spLocks noChangeArrowheads="1"/>
          </p:cNvSpPr>
          <p:nvPr/>
        </p:nvSpPr>
        <p:spPr bwMode="auto">
          <a:xfrm>
            <a:off x="427038" y="6389688"/>
            <a:ext cx="501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000">
                <a:solidFill>
                  <a:srgbClr val="114FFB"/>
                </a:solidFill>
                <a:latin typeface="Myriad Web" pitchFamily="34" charset="0"/>
                <a:cs typeface="Arial" pitchFamily="34" charset="0"/>
              </a:rPr>
              <a:t>Alaska</a:t>
            </a:r>
          </a:p>
        </p:txBody>
      </p:sp>
      <p:grpSp>
        <p:nvGrpSpPr>
          <p:cNvPr id="60420" name="Group 4"/>
          <p:cNvGrpSpPr>
            <a:grpSpLocks/>
          </p:cNvGrpSpPr>
          <p:nvPr/>
        </p:nvGrpSpPr>
        <p:grpSpPr bwMode="auto">
          <a:xfrm>
            <a:off x="-33338" y="0"/>
            <a:ext cx="9144001" cy="6858000"/>
            <a:chOff x="0" y="0"/>
            <a:chExt cx="5760" cy="4320"/>
          </a:xfrm>
        </p:grpSpPr>
        <p:pic>
          <p:nvPicPr>
            <p:cNvPr id="60422" name="Picture 5" descr="map_ott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423" name="Picture 7"/>
            <p:cNvPicPr>
              <a:picLocks noChangeAspect="1" noChangeArrowheads="1"/>
            </p:cNvPicPr>
            <p:nvPr/>
          </p:nvPicPr>
          <p:blipFill>
            <a:blip r:embed="rId4">
              <a:extLst>
                <a:ext uri="{28A0092B-C50C-407E-A947-70E740481C1C}">
                  <a14:useLocalDpi xmlns:a14="http://schemas.microsoft.com/office/drawing/2010/main" val="0"/>
                </a:ext>
              </a:extLst>
            </a:blip>
            <a:srcRect l="43118" t="40599" r="43719" b="38255"/>
            <a:stretch>
              <a:fillRect/>
            </a:stretch>
          </p:blipFill>
          <p:spPr bwMode="auto">
            <a:xfrm>
              <a:off x="816" y="3456"/>
              <a:ext cx="528" cy="770"/>
            </a:xfrm>
            <a:prstGeom prst="rect">
              <a:avLst/>
            </a:prstGeom>
            <a:solidFill>
              <a:schemeClr val="tx1"/>
            </a:solidFill>
            <a:ln w="9525">
              <a:solidFill>
                <a:srgbClr val="86C4E0"/>
              </a:solidFill>
              <a:miter lim="800000"/>
              <a:headEnd/>
              <a:tailEnd/>
            </a:ln>
          </p:spPr>
        </p:pic>
        <p:pic>
          <p:nvPicPr>
            <p:cNvPr id="60424" name="Picture 8"/>
            <p:cNvPicPr>
              <a:picLocks noChangeAspect="1" noChangeArrowheads="1"/>
            </p:cNvPicPr>
            <p:nvPr/>
          </p:nvPicPr>
          <p:blipFill>
            <a:blip r:embed="rId5">
              <a:extLst>
                <a:ext uri="{28A0092B-C50C-407E-A947-70E740481C1C}">
                  <a14:useLocalDpi xmlns:a14="http://schemas.microsoft.com/office/drawing/2010/main" val="0"/>
                </a:ext>
              </a:extLst>
            </a:blip>
            <a:srcRect l="35620" t="28879" r="48743" b="43640"/>
            <a:stretch>
              <a:fillRect/>
            </a:stretch>
          </p:blipFill>
          <p:spPr bwMode="auto">
            <a:xfrm>
              <a:off x="192" y="3456"/>
              <a:ext cx="546" cy="768"/>
            </a:xfrm>
            <a:prstGeom prst="rect">
              <a:avLst/>
            </a:prstGeom>
            <a:solidFill>
              <a:schemeClr val="tx1"/>
            </a:solidFill>
            <a:ln w="9525">
              <a:solidFill>
                <a:srgbClr val="86C4E0"/>
              </a:solidFill>
              <a:miter lim="800000"/>
              <a:headEnd/>
              <a:tailEnd/>
            </a:ln>
          </p:spPr>
        </p:pic>
      </p:grpSp>
      <p:sp>
        <p:nvSpPr>
          <p:cNvPr id="60421" name="Text Box 10"/>
          <p:cNvSpPr txBox="1">
            <a:spLocks noChangeArrowheads="1"/>
          </p:cNvSpPr>
          <p:nvPr/>
        </p:nvSpPr>
        <p:spPr bwMode="auto">
          <a:xfrm>
            <a:off x="-33337" y="0"/>
            <a:ext cx="91440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spcBef>
                <a:spcPct val="50000"/>
              </a:spcBef>
            </a:pPr>
            <a:r>
              <a:rPr lang="en-US" sz="3600" b="1" dirty="0" smtClean="0">
                <a:solidFill>
                  <a:srgbClr val="00359E"/>
                </a:solidFill>
                <a:cs typeface="Arial" pitchFamily="34" charset="0"/>
              </a:rPr>
              <a:t>Research Institutions with NIH Funding</a:t>
            </a:r>
            <a:endParaRPr lang="en-US" sz="3600" b="1" dirty="0">
              <a:solidFill>
                <a:srgbClr val="00359E"/>
              </a:solidFill>
              <a:cs typeface="Arial" pitchFamily="34" charset="0"/>
            </a:endParaRPr>
          </a:p>
        </p:txBody>
      </p:sp>
    </p:spTree>
    <p:extLst>
      <p:ext uri="{BB962C8B-B14F-4D97-AF65-F5344CB8AC3E}">
        <p14:creationId xmlns:p14="http://schemas.microsoft.com/office/powerpoint/2010/main" val="410946041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r>
              <a:rPr lang="en-US" dirty="0" smtClean="0">
                <a:ea typeface="ＭＳ Ｐゴシック" pitchFamily="34" charset="-128"/>
              </a:rPr>
              <a:t>Questions?</a:t>
            </a:r>
          </a:p>
        </p:txBody>
      </p:sp>
      <p:sp>
        <p:nvSpPr>
          <p:cNvPr id="5" name="Content Placeholder 4"/>
          <p:cNvSpPr>
            <a:spLocks noGrp="1"/>
          </p:cNvSpPr>
          <p:nvPr>
            <p:ph idx="1"/>
          </p:nvPr>
        </p:nvSpPr>
        <p:spPr/>
        <p:txBody>
          <a:bodyPr/>
          <a:lstStyle/>
          <a:p>
            <a:pPr>
              <a:defRPr/>
            </a:pPr>
            <a:endParaRPr lang="en-US" dirty="0" smtClean="0">
              <a:ea typeface="+mn-ea"/>
              <a:cs typeface="+mn-cs"/>
            </a:endParaRPr>
          </a:p>
          <a:p>
            <a:pPr>
              <a:defRPr/>
            </a:pPr>
            <a:endParaRPr lang="en-US" dirty="0">
              <a:ea typeface="+mn-ea"/>
              <a:cs typeface="+mn-cs"/>
            </a:endParaRPr>
          </a:p>
          <a:p>
            <a:pPr>
              <a:defRPr/>
            </a:pPr>
            <a:endParaRPr lang="en-US" dirty="0" smtClean="0">
              <a:ea typeface="+mn-ea"/>
              <a:cs typeface="+mn-cs"/>
            </a:endParaRPr>
          </a:p>
          <a:p>
            <a:pPr marL="0" indent="0" algn="ctr">
              <a:buFontTx/>
              <a:buNone/>
              <a:defRPr/>
            </a:pPr>
            <a:r>
              <a:rPr lang="en-US" dirty="0" smtClean="0">
                <a:ea typeface="+mn-ea"/>
                <a:cs typeface="+mn-cs"/>
              </a:rPr>
              <a:t>Q&amp;A period</a:t>
            </a:r>
            <a:endParaRPr lang="en-US" dirty="0">
              <a:ea typeface="+mn-ea"/>
              <a:cs typeface="+mn-cs"/>
            </a:endParaRPr>
          </a:p>
        </p:txBody>
      </p:sp>
    </p:spTree>
    <p:extLst>
      <p:ext uri="{BB962C8B-B14F-4D97-AF65-F5344CB8AC3E}">
        <p14:creationId xmlns:p14="http://schemas.microsoft.com/office/powerpoint/2010/main" val="1544331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ctrTitle"/>
          </p:nvPr>
        </p:nvSpPr>
        <p:spPr/>
        <p:txBody>
          <a:bodyPr/>
          <a:lstStyle/>
          <a:p>
            <a:pPr eaLnBrk="1" hangingPunct="1"/>
            <a:r>
              <a:rPr lang="en-US" dirty="0" smtClean="0">
                <a:ea typeface="ＭＳ Ｐゴシック" pitchFamily="34" charset="-128"/>
              </a:rPr>
              <a:t>Fundamentals of the Grants Process</a:t>
            </a:r>
          </a:p>
        </p:txBody>
      </p:sp>
      <p:sp>
        <p:nvSpPr>
          <p:cNvPr id="64515" name="Rectangle 5"/>
          <p:cNvSpPr>
            <a:spLocks noGrp="1" noChangeArrowheads="1"/>
          </p:cNvSpPr>
          <p:nvPr>
            <p:ph type="subTitle" idx="1"/>
          </p:nvPr>
        </p:nvSpPr>
        <p:spPr/>
        <p:txBody>
          <a:bodyPr/>
          <a:lstStyle/>
          <a:p>
            <a:pPr eaLnBrk="1" hangingPunct="1"/>
            <a:r>
              <a:rPr lang="en-US" dirty="0" smtClean="0">
                <a:ea typeface="ＭＳ Ｐゴシック" pitchFamily="34" charset="-128"/>
              </a:rPr>
              <a:t>Grant Activities</a:t>
            </a:r>
          </a:p>
        </p:txBody>
      </p:sp>
    </p:spTree>
    <p:extLst>
      <p:ext uri="{BB962C8B-B14F-4D97-AF65-F5344CB8AC3E}">
        <p14:creationId xmlns:p14="http://schemas.microsoft.com/office/powerpoint/2010/main" val="212416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 y="76200"/>
            <a:ext cx="9144000" cy="1143000"/>
          </a:xfrm>
        </p:spPr>
        <p:txBody>
          <a:bodyPr/>
          <a:lstStyle/>
          <a:p>
            <a:pPr algn="r"/>
            <a:r>
              <a:rPr lang="en-US" b="1" dirty="0" smtClean="0">
                <a:ea typeface="ＭＳ Ｐゴシック" pitchFamily="34" charset="-128"/>
              </a:rPr>
              <a:t>Grants vs. Contracts</a:t>
            </a:r>
          </a:p>
        </p:txBody>
      </p:sp>
      <p:sp>
        <p:nvSpPr>
          <p:cNvPr id="1062915" name="Rectangle 3"/>
          <p:cNvSpPr>
            <a:spLocks noGrp="1" noChangeArrowheads="1"/>
          </p:cNvSpPr>
          <p:nvPr>
            <p:ph sz="half" idx="1"/>
          </p:nvPr>
        </p:nvSpPr>
        <p:spPr>
          <a:xfrm>
            <a:off x="533400" y="1524000"/>
            <a:ext cx="3429000" cy="4495800"/>
          </a:xfrm>
        </p:spPr>
        <p:txBody>
          <a:bodyPr/>
          <a:lstStyle/>
          <a:p>
            <a:pPr>
              <a:lnSpc>
                <a:spcPct val="80000"/>
              </a:lnSpc>
            </a:pPr>
            <a:r>
              <a:rPr lang="en-US" sz="2400" b="1" dirty="0" smtClean="0">
                <a:ea typeface="ＭＳ Ｐゴシック" pitchFamily="34" charset="-128"/>
              </a:rPr>
              <a:t>GRANTS</a:t>
            </a:r>
          </a:p>
          <a:p>
            <a:pPr>
              <a:lnSpc>
                <a:spcPct val="80000"/>
              </a:lnSpc>
            </a:pPr>
            <a:endParaRPr lang="en-US" sz="2400" dirty="0" smtClean="0">
              <a:ea typeface="ＭＳ Ｐゴシック" pitchFamily="34" charset="-128"/>
            </a:endParaRPr>
          </a:p>
          <a:p>
            <a:pPr lvl="1">
              <a:lnSpc>
                <a:spcPct val="80000"/>
              </a:lnSpc>
            </a:pPr>
            <a:r>
              <a:rPr lang="en-US" sz="2000" dirty="0" smtClean="0">
                <a:ea typeface="ＭＳ Ｐゴシック" pitchFamily="34" charset="-128"/>
              </a:rPr>
              <a:t>Assistance</a:t>
            </a:r>
          </a:p>
          <a:p>
            <a:pPr lvl="1">
              <a:lnSpc>
                <a:spcPct val="80000"/>
              </a:lnSpc>
              <a:buFont typeface="Symbol" pitchFamily="18" charset="2"/>
              <a:buNone/>
            </a:pPr>
            <a:endParaRPr lang="en-US" sz="1600" dirty="0" smtClean="0">
              <a:ea typeface="ＭＳ Ｐゴシック" pitchFamily="34" charset="-128"/>
            </a:endParaRPr>
          </a:p>
          <a:p>
            <a:pPr lvl="1">
              <a:lnSpc>
                <a:spcPct val="80000"/>
              </a:lnSpc>
            </a:pPr>
            <a:r>
              <a:rPr lang="en-US" sz="2000" dirty="0" smtClean="0">
                <a:ea typeface="ＭＳ Ｐゴシック" pitchFamily="34" charset="-128"/>
              </a:rPr>
              <a:t>Government is a  Partner/Patron</a:t>
            </a:r>
          </a:p>
          <a:p>
            <a:pPr lvl="1">
              <a:lnSpc>
                <a:spcPct val="80000"/>
              </a:lnSpc>
              <a:buFont typeface="Symbol" pitchFamily="18" charset="2"/>
              <a:buNone/>
            </a:pPr>
            <a:endParaRPr lang="en-US" sz="2000" dirty="0" smtClean="0">
              <a:ea typeface="ＭＳ Ｐゴシック" pitchFamily="34" charset="-128"/>
            </a:endParaRPr>
          </a:p>
          <a:p>
            <a:pPr lvl="1">
              <a:lnSpc>
                <a:spcPct val="80000"/>
              </a:lnSpc>
            </a:pPr>
            <a:r>
              <a:rPr lang="en-US" sz="2000" dirty="0" smtClean="0">
                <a:ea typeface="ＭＳ Ｐゴシック" pitchFamily="34" charset="-128"/>
              </a:rPr>
              <a:t>Purpose is to support and stimulate research</a:t>
            </a:r>
          </a:p>
          <a:p>
            <a:pPr lvl="1">
              <a:lnSpc>
                <a:spcPct val="80000"/>
              </a:lnSpc>
            </a:pPr>
            <a:endParaRPr lang="en-US" sz="2000" dirty="0" smtClean="0">
              <a:ea typeface="ＭＳ Ｐゴシック" pitchFamily="34" charset="-128"/>
            </a:endParaRPr>
          </a:p>
          <a:p>
            <a:pPr lvl="1">
              <a:lnSpc>
                <a:spcPct val="80000"/>
              </a:lnSpc>
            </a:pPr>
            <a:r>
              <a:rPr lang="en-US" sz="2000" dirty="0" smtClean="0">
                <a:ea typeface="ＭＳ Ｐゴシック" pitchFamily="34" charset="-128"/>
              </a:rPr>
              <a:t>Benefit a public purpose</a:t>
            </a:r>
          </a:p>
          <a:p>
            <a:pPr lvl="1">
              <a:lnSpc>
                <a:spcPct val="80000"/>
              </a:lnSpc>
              <a:buFont typeface="Symbol" pitchFamily="18" charset="2"/>
              <a:buNone/>
            </a:pPr>
            <a:endParaRPr lang="en-US" sz="2000" dirty="0" smtClean="0">
              <a:ea typeface="ＭＳ Ｐゴシック" pitchFamily="34" charset="-128"/>
            </a:endParaRPr>
          </a:p>
          <a:p>
            <a:pPr lvl="1">
              <a:lnSpc>
                <a:spcPct val="80000"/>
              </a:lnSpc>
            </a:pPr>
            <a:r>
              <a:rPr lang="en-US" sz="2000" dirty="0" smtClean="0">
                <a:ea typeface="ＭＳ Ｐゴシック" pitchFamily="34" charset="-128"/>
              </a:rPr>
              <a:t>Investigator initiated</a:t>
            </a:r>
          </a:p>
        </p:txBody>
      </p:sp>
      <p:sp>
        <p:nvSpPr>
          <p:cNvPr id="1062916" name="Rectangle 4"/>
          <p:cNvSpPr>
            <a:spLocks noGrp="1" noChangeArrowheads="1"/>
          </p:cNvSpPr>
          <p:nvPr>
            <p:ph sz="half" idx="2"/>
          </p:nvPr>
        </p:nvSpPr>
        <p:spPr>
          <a:xfrm>
            <a:off x="4800600" y="1524000"/>
            <a:ext cx="4008438" cy="5105400"/>
          </a:xfrm>
        </p:spPr>
        <p:txBody>
          <a:bodyPr/>
          <a:lstStyle/>
          <a:p>
            <a:pPr>
              <a:lnSpc>
                <a:spcPct val="80000"/>
              </a:lnSpc>
            </a:pPr>
            <a:r>
              <a:rPr lang="en-US" sz="2400" b="1" dirty="0" smtClean="0">
                <a:ea typeface="ＭＳ Ｐゴシック" pitchFamily="34" charset="-128"/>
              </a:rPr>
              <a:t>CONTRACTS</a:t>
            </a:r>
          </a:p>
          <a:p>
            <a:pPr>
              <a:lnSpc>
                <a:spcPct val="80000"/>
              </a:lnSpc>
            </a:pPr>
            <a:endParaRPr lang="en-US" sz="2400" dirty="0" smtClean="0">
              <a:ea typeface="ＭＳ Ｐゴシック" pitchFamily="34" charset="-128"/>
            </a:endParaRPr>
          </a:p>
          <a:p>
            <a:pPr lvl="1">
              <a:lnSpc>
                <a:spcPct val="80000"/>
              </a:lnSpc>
            </a:pPr>
            <a:r>
              <a:rPr lang="en-US" sz="2000" dirty="0" smtClean="0">
                <a:ea typeface="ＭＳ Ｐゴシック" pitchFamily="34" charset="-128"/>
              </a:rPr>
              <a:t>Acquisition</a:t>
            </a:r>
          </a:p>
          <a:p>
            <a:pPr lvl="1">
              <a:lnSpc>
                <a:spcPct val="80000"/>
              </a:lnSpc>
              <a:buFont typeface="Symbol" pitchFamily="18" charset="2"/>
              <a:buNone/>
            </a:pPr>
            <a:r>
              <a:rPr lang="en-US" sz="1600" dirty="0" smtClean="0">
                <a:ea typeface="ＭＳ Ｐゴシック" pitchFamily="34" charset="-128"/>
              </a:rPr>
              <a:t>	</a:t>
            </a:r>
          </a:p>
          <a:p>
            <a:pPr lvl="1">
              <a:lnSpc>
                <a:spcPct val="80000"/>
              </a:lnSpc>
            </a:pPr>
            <a:r>
              <a:rPr lang="en-US" sz="2000" dirty="0" smtClean="0">
                <a:ea typeface="ＭＳ Ｐゴシック" pitchFamily="34" charset="-128"/>
              </a:rPr>
              <a:t>Government is a purchaser</a:t>
            </a:r>
          </a:p>
          <a:p>
            <a:pPr lvl="1">
              <a:lnSpc>
                <a:spcPct val="80000"/>
              </a:lnSpc>
              <a:buFont typeface="Symbol" pitchFamily="18" charset="2"/>
              <a:buNone/>
            </a:pPr>
            <a:endParaRPr lang="en-US" sz="2000" dirty="0" smtClean="0">
              <a:ea typeface="ＭＳ Ｐゴシック" pitchFamily="34" charset="-128"/>
            </a:endParaRPr>
          </a:p>
          <a:p>
            <a:pPr lvl="1">
              <a:lnSpc>
                <a:spcPct val="80000"/>
              </a:lnSpc>
            </a:pPr>
            <a:r>
              <a:rPr lang="en-US" sz="2000" dirty="0" smtClean="0">
                <a:ea typeface="ＭＳ Ｐゴシック" pitchFamily="34" charset="-128"/>
              </a:rPr>
              <a:t>Purpose is to acquire goods or services</a:t>
            </a:r>
          </a:p>
          <a:p>
            <a:pPr lvl="1">
              <a:lnSpc>
                <a:spcPct val="80000"/>
              </a:lnSpc>
            </a:pPr>
            <a:endParaRPr lang="en-US" sz="1800" dirty="0" smtClean="0">
              <a:ea typeface="ＭＳ Ｐゴシック" pitchFamily="34" charset="-128"/>
            </a:endParaRPr>
          </a:p>
          <a:p>
            <a:pPr lvl="1">
              <a:lnSpc>
                <a:spcPct val="80000"/>
              </a:lnSpc>
              <a:buFont typeface="Symbol" pitchFamily="18" charset="2"/>
              <a:buNone/>
            </a:pPr>
            <a:endParaRPr lang="en-US" sz="1800" dirty="0" smtClean="0">
              <a:ea typeface="ＭＳ Ｐゴシック" pitchFamily="34" charset="-128"/>
            </a:endParaRPr>
          </a:p>
          <a:p>
            <a:pPr lvl="1">
              <a:lnSpc>
                <a:spcPct val="80000"/>
              </a:lnSpc>
            </a:pPr>
            <a:r>
              <a:rPr lang="en-US" sz="2000" dirty="0" smtClean="0">
                <a:ea typeface="ＭＳ Ｐゴシック" pitchFamily="34" charset="-128"/>
              </a:rPr>
              <a:t>The direct benefit and use of the government</a:t>
            </a:r>
          </a:p>
          <a:p>
            <a:pPr lvl="1">
              <a:lnSpc>
                <a:spcPct val="80000"/>
              </a:lnSpc>
            </a:pPr>
            <a:endParaRPr lang="en-US" sz="2000" dirty="0" smtClean="0">
              <a:ea typeface="ＭＳ Ｐゴシック" pitchFamily="34" charset="-128"/>
            </a:endParaRPr>
          </a:p>
          <a:p>
            <a:pPr lvl="1">
              <a:lnSpc>
                <a:spcPct val="80000"/>
              </a:lnSpc>
            </a:pPr>
            <a:r>
              <a:rPr lang="en-US" sz="2000" dirty="0" smtClean="0">
                <a:ea typeface="ＭＳ Ｐゴシック" pitchFamily="34" charset="-128"/>
              </a:rPr>
              <a:t>Government initiated</a:t>
            </a:r>
          </a:p>
          <a:p>
            <a:pPr lvl="1">
              <a:lnSpc>
                <a:spcPct val="80000"/>
              </a:lnSpc>
              <a:buFont typeface="Symbol" pitchFamily="18" charset="2"/>
              <a:buNone/>
            </a:pPr>
            <a:endParaRPr lang="en-US" sz="2000" dirty="0" smtClean="0">
              <a:ea typeface="ＭＳ Ｐゴシック" pitchFamily="34" charset="-128"/>
            </a:endParaRPr>
          </a:p>
        </p:txBody>
      </p:sp>
      <p:sp>
        <p:nvSpPr>
          <p:cNvPr id="65541" name="Rectangle 5"/>
          <p:cNvSpPr>
            <a:spLocks noChangeArrowheads="1"/>
          </p:cNvSpPr>
          <p:nvPr/>
        </p:nvSpPr>
        <p:spPr bwMode="auto">
          <a:xfrm>
            <a:off x="4343400" y="1371600"/>
            <a:ext cx="76200" cy="4419600"/>
          </a:xfrm>
          <a:prstGeom prst="rect">
            <a:avLst/>
          </a:prstGeom>
          <a:solidFill>
            <a:srgbClr val="FFFF00"/>
          </a:solidFill>
          <a:ln w="9525">
            <a:solidFill>
              <a:schemeClr val="tx1"/>
            </a:solidFill>
            <a:miter lim="800000"/>
            <a:headEnd/>
            <a:tailEnd/>
          </a:ln>
        </p:spPr>
        <p:txBody>
          <a:bodyPr wrap="none" anchor="ctr"/>
          <a:lstStyle/>
          <a:p>
            <a:endParaRPr lang="en-US">
              <a:solidFill>
                <a:prstClr val="black"/>
              </a:solidFill>
              <a:cs typeface="Arial" pitchFamily="34" charset="0"/>
            </a:endParaRPr>
          </a:p>
        </p:txBody>
      </p:sp>
    </p:spTree>
    <p:custDataLst>
      <p:tags r:id="rId1"/>
    </p:custDataLst>
    <p:extLst>
      <p:ext uri="{BB962C8B-B14F-4D97-AF65-F5344CB8AC3E}">
        <p14:creationId xmlns:p14="http://schemas.microsoft.com/office/powerpoint/2010/main" val="1209081007"/>
      </p:ext>
    </p:extLst>
  </p:cSld>
  <p:clrMapOvr>
    <a:masterClrMapping/>
  </p:clrMapOvr>
  <mc:AlternateContent xmlns:mc="http://schemas.openxmlformats.org/markup-compatibility/2006" xmlns:p14="http://schemas.microsoft.com/office/powerpoint/2010/main">
    <mc:Choice Requires="p14">
      <p:transition spd="slow" p14:dur="2000" advTm="182000"/>
    </mc:Choice>
    <mc:Fallback xmlns="">
      <p:transition spd="slow" advTm="182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62915">
                                            <p:txEl>
                                              <p:pRg st="2" end="2"/>
                                            </p:txEl>
                                          </p:spTgt>
                                        </p:tgtEl>
                                        <p:attrNameLst>
                                          <p:attrName>style.visibility</p:attrName>
                                        </p:attrNameLst>
                                      </p:cBhvr>
                                      <p:to>
                                        <p:strVal val="visible"/>
                                      </p:to>
                                    </p:set>
                                    <p:animEffect transition="in" filter="blinds(horizontal)">
                                      <p:cBhvr>
                                        <p:cTn id="7" dur="500"/>
                                        <p:tgtEl>
                                          <p:spTgt spid="1062915">
                                            <p:txEl>
                                              <p:pRg st="2" end="2"/>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062916">
                                            <p:txEl>
                                              <p:pRg st="2" end="2"/>
                                            </p:txEl>
                                          </p:spTgt>
                                        </p:tgtEl>
                                        <p:attrNameLst>
                                          <p:attrName>style.visibility</p:attrName>
                                        </p:attrNameLst>
                                      </p:cBhvr>
                                      <p:to>
                                        <p:strVal val="visible"/>
                                      </p:to>
                                    </p:set>
                                    <p:animEffect transition="in" filter="box(in)">
                                      <p:cBhvr>
                                        <p:cTn id="10" dur="500"/>
                                        <p:tgtEl>
                                          <p:spTgt spid="1062916">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1062915">
                                            <p:txEl>
                                              <p:pRg st="4" end="4"/>
                                            </p:txEl>
                                          </p:spTgt>
                                        </p:tgtEl>
                                        <p:attrNameLst>
                                          <p:attrName>style.visibility</p:attrName>
                                        </p:attrNameLst>
                                      </p:cBhvr>
                                      <p:to>
                                        <p:strVal val="visible"/>
                                      </p:to>
                                    </p:set>
                                    <p:animEffect transition="in" filter="box(in)">
                                      <p:cBhvr>
                                        <p:cTn id="15" dur="500"/>
                                        <p:tgtEl>
                                          <p:spTgt spid="1062915">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62916">
                                            <p:txEl>
                                              <p:pRg st="4" end="4"/>
                                            </p:txEl>
                                          </p:spTgt>
                                        </p:tgtEl>
                                        <p:attrNameLst>
                                          <p:attrName>style.visibility</p:attrName>
                                        </p:attrNameLst>
                                      </p:cBhvr>
                                      <p:to>
                                        <p:strVal val="visible"/>
                                      </p:to>
                                    </p:set>
                                    <p:animEffect transition="in" filter="box(in)">
                                      <p:cBhvr>
                                        <p:cTn id="18" dur="500"/>
                                        <p:tgtEl>
                                          <p:spTgt spid="1062916">
                                            <p:txEl>
                                              <p:pRg st="4" end="4"/>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062915">
                                            <p:txEl>
                                              <p:pRg st="6" end="6"/>
                                            </p:txEl>
                                          </p:spTgt>
                                        </p:tgtEl>
                                        <p:attrNameLst>
                                          <p:attrName>style.visibility</p:attrName>
                                        </p:attrNameLst>
                                      </p:cBhvr>
                                      <p:to>
                                        <p:strVal val="visible"/>
                                      </p:to>
                                    </p:set>
                                    <p:animEffect transition="in" filter="box(in)">
                                      <p:cBhvr>
                                        <p:cTn id="21" dur="500"/>
                                        <p:tgtEl>
                                          <p:spTgt spid="1062915">
                                            <p:txEl>
                                              <p:pRg st="6" end="6"/>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062916">
                                            <p:txEl>
                                              <p:pRg st="6" end="6"/>
                                            </p:txEl>
                                          </p:spTgt>
                                        </p:tgtEl>
                                        <p:attrNameLst>
                                          <p:attrName>style.visibility</p:attrName>
                                        </p:attrNameLst>
                                      </p:cBhvr>
                                      <p:to>
                                        <p:strVal val="visible"/>
                                      </p:to>
                                    </p:set>
                                    <p:animEffect transition="in" filter="box(in)">
                                      <p:cBhvr>
                                        <p:cTn id="24" dur="500"/>
                                        <p:tgtEl>
                                          <p:spTgt spid="1062916">
                                            <p:txEl>
                                              <p:pRg st="6" end="6"/>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nodeType="clickEffect">
                                  <p:stCondLst>
                                    <p:cond delay="0"/>
                                  </p:stCondLst>
                                  <p:childTnLst>
                                    <p:set>
                                      <p:cBhvr>
                                        <p:cTn id="28" dur="1" fill="hold">
                                          <p:stCondLst>
                                            <p:cond delay="0"/>
                                          </p:stCondLst>
                                        </p:cTn>
                                        <p:tgtEl>
                                          <p:spTgt spid="1062915">
                                            <p:txEl>
                                              <p:pRg st="8" end="8"/>
                                            </p:txEl>
                                          </p:spTgt>
                                        </p:tgtEl>
                                        <p:attrNameLst>
                                          <p:attrName>style.visibility</p:attrName>
                                        </p:attrNameLst>
                                      </p:cBhvr>
                                      <p:to>
                                        <p:strVal val="visible"/>
                                      </p:to>
                                    </p:set>
                                    <p:animEffect transition="in" filter="box(in)">
                                      <p:cBhvr>
                                        <p:cTn id="29" dur="500"/>
                                        <p:tgtEl>
                                          <p:spTgt spid="1062915">
                                            <p:txEl>
                                              <p:pRg st="8" end="8"/>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062916">
                                            <p:txEl>
                                              <p:pRg st="9" end="9"/>
                                            </p:txEl>
                                          </p:spTgt>
                                        </p:tgtEl>
                                        <p:attrNameLst>
                                          <p:attrName>style.visibility</p:attrName>
                                        </p:attrNameLst>
                                      </p:cBhvr>
                                      <p:to>
                                        <p:strVal val="visible"/>
                                      </p:to>
                                    </p:set>
                                    <p:animEffect transition="in" filter="box(in)">
                                      <p:cBhvr>
                                        <p:cTn id="32" dur="500"/>
                                        <p:tgtEl>
                                          <p:spTgt spid="1062916">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062915">
                                            <p:txEl>
                                              <p:pRg st="10" end="10"/>
                                            </p:txEl>
                                          </p:spTgt>
                                        </p:tgtEl>
                                        <p:attrNameLst>
                                          <p:attrName>style.visibility</p:attrName>
                                        </p:attrNameLst>
                                      </p:cBhvr>
                                      <p:to>
                                        <p:strVal val="visible"/>
                                      </p:to>
                                    </p:set>
                                    <p:animEffect transition="in" filter="box(in)">
                                      <p:cBhvr>
                                        <p:cTn id="37" dur="500"/>
                                        <p:tgtEl>
                                          <p:spTgt spid="1062915">
                                            <p:txEl>
                                              <p:pRg st="10" end="10"/>
                                            </p:txEl>
                                          </p:spTgt>
                                        </p:tgtEl>
                                      </p:cBhvr>
                                    </p:animEffect>
                                  </p:childTnLst>
                                </p:cTn>
                              </p:par>
                              <p:par>
                                <p:cTn id="38" presetID="4" presetClass="entr" presetSubtype="16" fill="hold" nodeType="withEffect">
                                  <p:stCondLst>
                                    <p:cond delay="0"/>
                                  </p:stCondLst>
                                  <p:childTnLst>
                                    <p:set>
                                      <p:cBhvr>
                                        <p:cTn id="39" dur="1" fill="hold">
                                          <p:stCondLst>
                                            <p:cond delay="0"/>
                                          </p:stCondLst>
                                        </p:cTn>
                                        <p:tgtEl>
                                          <p:spTgt spid="1062916">
                                            <p:txEl>
                                              <p:pRg st="11" end="11"/>
                                            </p:txEl>
                                          </p:spTgt>
                                        </p:tgtEl>
                                        <p:attrNameLst>
                                          <p:attrName>style.visibility</p:attrName>
                                        </p:attrNameLst>
                                      </p:cBhvr>
                                      <p:to>
                                        <p:strVal val="visible"/>
                                      </p:to>
                                    </p:set>
                                    <p:animEffect transition="in" filter="box(in)">
                                      <p:cBhvr>
                                        <p:cTn id="40" dur="500"/>
                                        <p:tgtEl>
                                          <p:spTgt spid="10629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a:xfrm>
            <a:off x="0" y="0"/>
            <a:ext cx="9144000" cy="1143000"/>
          </a:xfrm>
        </p:spPr>
        <p:txBody>
          <a:bodyPr/>
          <a:lstStyle/>
          <a:p>
            <a:pPr algn="r"/>
            <a:r>
              <a:rPr lang="en-US" dirty="0" smtClean="0">
                <a:ea typeface="ＭＳ Ｐゴシック" pitchFamily="34" charset="-128"/>
              </a:rPr>
              <a:t>Sample Application Number</a:t>
            </a:r>
          </a:p>
        </p:txBody>
      </p:sp>
      <p:sp>
        <p:nvSpPr>
          <p:cNvPr id="66563" name="Rectangle 3"/>
          <p:cNvSpPr>
            <a:spLocks noGrp="1" noChangeArrowheads="1"/>
          </p:cNvSpPr>
          <p:nvPr>
            <p:ph idx="1"/>
          </p:nvPr>
        </p:nvSpPr>
        <p:spPr>
          <a:xfrm>
            <a:off x="838200" y="2819400"/>
            <a:ext cx="7924800" cy="1371600"/>
          </a:xfrm>
          <a:noFill/>
        </p:spPr>
        <p:txBody>
          <a:bodyPr/>
          <a:lstStyle/>
          <a:p>
            <a:pPr>
              <a:buFont typeface="Wingdings" pitchFamily="2" charset="2"/>
              <a:buNone/>
            </a:pPr>
            <a:r>
              <a:rPr lang="en-US" sz="4000" b="1" dirty="0" smtClean="0">
                <a:ea typeface="ＭＳ Ｐゴシック" pitchFamily="34" charset="-128"/>
              </a:rPr>
              <a:t>1  R01  CA   012345  01  A1/S1</a:t>
            </a:r>
          </a:p>
          <a:p>
            <a:pPr algn="ctr">
              <a:buFont typeface="Wingdings" pitchFamily="2" charset="2"/>
              <a:buNone/>
            </a:pPr>
            <a:endParaRPr lang="en-US" sz="3600" dirty="0" smtClean="0">
              <a:ea typeface="ＭＳ Ｐゴシック" pitchFamily="34" charset="-128"/>
            </a:endParaRPr>
          </a:p>
        </p:txBody>
      </p:sp>
      <p:grpSp>
        <p:nvGrpSpPr>
          <p:cNvPr id="66564" name="Group 4"/>
          <p:cNvGrpSpPr>
            <a:grpSpLocks/>
          </p:cNvGrpSpPr>
          <p:nvPr/>
        </p:nvGrpSpPr>
        <p:grpSpPr bwMode="auto">
          <a:xfrm>
            <a:off x="0" y="3581400"/>
            <a:ext cx="7086600" cy="1766888"/>
            <a:chOff x="384" y="2592"/>
            <a:chExt cx="4032" cy="929"/>
          </a:xfrm>
        </p:grpSpPr>
        <p:sp>
          <p:nvSpPr>
            <p:cNvPr id="66573" name="Text Box 5"/>
            <p:cNvSpPr txBox="1">
              <a:spLocks noChangeArrowheads="1"/>
            </p:cNvSpPr>
            <p:nvPr/>
          </p:nvSpPr>
          <p:spPr bwMode="auto">
            <a:xfrm>
              <a:off x="384" y="3312"/>
              <a:ext cx="1392"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Application Type</a:t>
              </a:r>
            </a:p>
          </p:txBody>
        </p:sp>
        <p:sp>
          <p:nvSpPr>
            <p:cNvPr id="66574" name="Text Box 6"/>
            <p:cNvSpPr txBox="1">
              <a:spLocks noChangeArrowheads="1"/>
            </p:cNvSpPr>
            <p:nvPr/>
          </p:nvSpPr>
          <p:spPr bwMode="auto">
            <a:xfrm>
              <a:off x="1680" y="3312"/>
              <a:ext cx="1584"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Institute/Center</a:t>
              </a:r>
            </a:p>
          </p:txBody>
        </p:sp>
        <p:sp>
          <p:nvSpPr>
            <p:cNvPr id="66575" name="Text Box 7"/>
            <p:cNvSpPr txBox="1">
              <a:spLocks noChangeArrowheads="1"/>
            </p:cNvSpPr>
            <p:nvPr/>
          </p:nvSpPr>
          <p:spPr bwMode="auto">
            <a:xfrm>
              <a:off x="3168" y="3312"/>
              <a:ext cx="1248" cy="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Year of Support</a:t>
              </a:r>
            </a:p>
          </p:txBody>
        </p:sp>
        <p:sp>
          <p:nvSpPr>
            <p:cNvPr id="66576" name="Line 8"/>
            <p:cNvSpPr>
              <a:spLocks noChangeShapeType="1"/>
            </p:cNvSpPr>
            <p:nvPr/>
          </p:nvSpPr>
          <p:spPr bwMode="auto">
            <a:xfrm flipH="1" flipV="1">
              <a:off x="2160" y="2592"/>
              <a:ext cx="24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sp>
          <p:nvSpPr>
            <p:cNvPr id="66577" name="Line 9"/>
            <p:cNvSpPr>
              <a:spLocks noChangeShapeType="1"/>
            </p:cNvSpPr>
            <p:nvPr/>
          </p:nvSpPr>
          <p:spPr bwMode="auto">
            <a:xfrm flipV="1">
              <a:off x="1008" y="2592"/>
              <a:ext cx="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sp>
          <p:nvSpPr>
            <p:cNvPr id="66578" name="Line 10"/>
            <p:cNvSpPr>
              <a:spLocks noChangeShapeType="1"/>
            </p:cNvSpPr>
            <p:nvPr/>
          </p:nvSpPr>
          <p:spPr bwMode="auto">
            <a:xfrm flipV="1">
              <a:off x="3792" y="2592"/>
              <a:ext cx="0" cy="6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grpSp>
      <p:grpSp>
        <p:nvGrpSpPr>
          <p:cNvPr id="66565" name="Group 11"/>
          <p:cNvGrpSpPr>
            <a:grpSpLocks/>
          </p:cNvGrpSpPr>
          <p:nvPr/>
        </p:nvGrpSpPr>
        <p:grpSpPr bwMode="auto">
          <a:xfrm>
            <a:off x="838200" y="1524000"/>
            <a:ext cx="7086600" cy="1371600"/>
            <a:chOff x="768" y="1344"/>
            <a:chExt cx="4272" cy="816"/>
          </a:xfrm>
        </p:grpSpPr>
        <p:sp>
          <p:nvSpPr>
            <p:cNvPr id="66567" name="Text Box 12"/>
            <p:cNvSpPr txBox="1">
              <a:spLocks noChangeArrowheads="1"/>
            </p:cNvSpPr>
            <p:nvPr/>
          </p:nvSpPr>
          <p:spPr bwMode="auto">
            <a:xfrm>
              <a:off x="768" y="1344"/>
              <a:ext cx="153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Activity Code</a:t>
              </a:r>
            </a:p>
          </p:txBody>
        </p:sp>
        <p:sp>
          <p:nvSpPr>
            <p:cNvPr id="66568" name="Text Box 13"/>
            <p:cNvSpPr txBox="1">
              <a:spLocks noChangeArrowheads="1"/>
            </p:cNvSpPr>
            <p:nvPr/>
          </p:nvSpPr>
          <p:spPr bwMode="auto">
            <a:xfrm>
              <a:off x="2496" y="1344"/>
              <a:ext cx="129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Serial Number</a:t>
              </a:r>
            </a:p>
          </p:txBody>
        </p:sp>
        <p:sp>
          <p:nvSpPr>
            <p:cNvPr id="66569" name="Text Box 14"/>
            <p:cNvSpPr txBox="1">
              <a:spLocks noChangeArrowheads="1"/>
            </p:cNvSpPr>
            <p:nvPr/>
          </p:nvSpPr>
          <p:spPr bwMode="auto">
            <a:xfrm>
              <a:off x="3888" y="1344"/>
              <a:ext cx="1152"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spcBef>
                  <a:spcPct val="50000"/>
                </a:spcBef>
                <a:defRPr/>
              </a:pPr>
              <a:r>
                <a:rPr lang="en-US" sz="2000" b="1" smtClean="0">
                  <a:solidFill>
                    <a:prstClr val="black"/>
                  </a:solidFill>
                  <a:latin typeface="Tahoma" charset="0"/>
                </a:rPr>
                <a:t>Suffixes</a:t>
              </a:r>
            </a:p>
          </p:txBody>
        </p:sp>
        <p:sp>
          <p:nvSpPr>
            <p:cNvPr id="66570" name="Line 15"/>
            <p:cNvSpPr>
              <a:spLocks noChangeShapeType="1"/>
            </p:cNvSpPr>
            <p:nvPr/>
          </p:nvSpPr>
          <p:spPr bwMode="auto">
            <a:xfrm>
              <a:off x="3120" y="1632"/>
              <a:ext cx="0"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sp>
          <p:nvSpPr>
            <p:cNvPr id="66571" name="Line 16"/>
            <p:cNvSpPr>
              <a:spLocks noChangeShapeType="1"/>
            </p:cNvSpPr>
            <p:nvPr/>
          </p:nvSpPr>
          <p:spPr bwMode="auto">
            <a:xfrm>
              <a:off x="4464" y="1680"/>
              <a:ext cx="0" cy="4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sp>
          <p:nvSpPr>
            <p:cNvPr id="66572" name="Line 17"/>
            <p:cNvSpPr>
              <a:spLocks noChangeShapeType="1"/>
            </p:cNvSpPr>
            <p:nvPr/>
          </p:nvSpPr>
          <p:spPr bwMode="auto">
            <a:xfrm>
              <a:off x="1440" y="1632"/>
              <a:ext cx="0"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grpSp>
      <p:sp>
        <p:nvSpPr>
          <p:cNvPr id="66566" name="Rectangle 18"/>
          <p:cNvSpPr>
            <a:spLocks noChangeArrowheads="1"/>
          </p:cNvSpPr>
          <p:nvPr/>
        </p:nvSpPr>
        <p:spPr bwMode="auto">
          <a:xfrm>
            <a:off x="736600" y="5599113"/>
            <a:ext cx="678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prstClr val="black"/>
                </a:solidFill>
                <a:latin typeface="Tahoma" charset="0"/>
                <a:ea typeface="ＭＳ Ｐゴシック" charset="0"/>
                <a:cs typeface="Arial" charset="0"/>
              </a:rPr>
              <a:t>URL for NIH Activity Code Manual:</a:t>
            </a:r>
          </a:p>
          <a:p>
            <a:pPr>
              <a:defRPr/>
            </a:pPr>
            <a:r>
              <a:rPr lang="en-US" sz="2000">
                <a:solidFill>
                  <a:srgbClr val="00359E"/>
                </a:solidFill>
                <a:latin typeface="Tahoma" charset="0"/>
                <a:ea typeface="ＭＳ Ｐゴシック" charset="0"/>
                <a:cs typeface="Arial" charset="0"/>
                <a:hlinkClick r:id="rId3"/>
              </a:rPr>
              <a:t>http://grants2.nih.gov/grants/funding/ac.pdf</a:t>
            </a:r>
            <a:endParaRPr lang="en-US" sz="2000">
              <a:solidFill>
                <a:srgbClr val="00359E"/>
              </a:solidFill>
              <a:latin typeface="Tahoma" charset="0"/>
              <a:ea typeface="ＭＳ Ｐゴシック" charset="0"/>
              <a:cs typeface="Arial" charset="0"/>
            </a:endParaRPr>
          </a:p>
        </p:txBody>
      </p:sp>
    </p:spTree>
    <p:extLst>
      <p:ext uri="{BB962C8B-B14F-4D97-AF65-F5344CB8AC3E}">
        <p14:creationId xmlns:p14="http://schemas.microsoft.com/office/powerpoint/2010/main" val="699162962"/>
      </p:ext>
    </p:extLst>
  </p:cSld>
  <p:clrMapOvr>
    <a:masterClrMapping/>
  </p:clrMapOvr>
  <p:transition advTm="106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152400" y="76200"/>
            <a:ext cx="8839200" cy="1181100"/>
          </a:xfrm>
        </p:spPr>
        <p:txBody>
          <a:bodyPr/>
          <a:lstStyle/>
          <a:p>
            <a:pPr algn="r"/>
            <a:r>
              <a:rPr lang="en-US" b="1" i="1" dirty="0" smtClean="0">
                <a:effectLst>
                  <a:outerShdw blurRad="38100" dist="38100" dir="2700000" algn="tl">
                    <a:srgbClr val="000000">
                      <a:alpha val="43137"/>
                    </a:srgbClr>
                  </a:outerShdw>
                </a:effectLst>
                <a:ea typeface="ＭＳ Ｐゴシック" pitchFamily="34" charset="-128"/>
              </a:rPr>
              <a:t>Type </a:t>
            </a:r>
            <a:r>
              <a:rPr lang="en-US" b="1" dirty="0" smtClean="0">
                <a:ea typeface="ＭＳ Ｐゴシック" pitchFamily="34" charset="-128"/>
              </a:rPr>
              <a:t>of Application</a:t>
            </a:r>
          </a:p>
        </p:txBody>
      </p:sp>
      <p:sp>
        <p:nvSpPr>
          <p:cNvPr id="67587" name="Rectangle 3"/>
          <p:cNvSpPr>
            <a:spLocks noGrp="1" noChangeArrowheads="1"/>
          </p:cNvSpPr>
          <p:nvPr>
            <p:ph type="body" sz="half" idx="1"/>
          </p:nvPr>
        </p:nvSpPr>
        <p:spPr/>
        <p:txBody>
          <a:bodyPr/>
          <a:lstStyle/>
          <a:p>
            <a:endParaRPr lang="en-US" sz="2800" dirty="0" smtClean="0">
              <a:ea typeface="ＭＳ Ｐゴシック" pitchFamily="34" charset="-128"/>
            </a:endParaRPr>
          </a:p>
          <a:p>
            <a:endParaRPr lang="en-US" sz="2800" dirty="0" smtClean="0">
              <a:ea typeface="ＭＳ Ｐゴシック" pitchFamily="34" charset="-128"/>
            </a:endParaRPr>
          </a:p>
        </p:txBody>
      </p:sp>
      <p:sp>
        <p:nvSpPr>
          <p:cNvPr id="67588" name="Rectangle 4"/>
          <p:cNvSpPr>
            <a:spLocks noChangeArrowheads="1"/>
          </p:cNvSpPr>
          <p:nvPr/>
        </p:nvSpPr>
        <p:spPr bwMode="auto">
          <a:xfrm>
            <a:off x="457200" y="1371600"/>
            <a:ext cx="8534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1:  New - Competing </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2:  Competing Continuation</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3:  Supplement</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4:  Extension</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5:  Noncompeting Continuation  </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6:  Successor-In-Interest/Name Change</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7:  Change of Grantee Institution</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8:  Change of Institute - noncompeting</a:t>
            </a:r>
          </a:p>
          <a:p>
            <a:pPr>
              <a:lnSpc>
                <a:spcPct val="90000"/>
              </a:lnSpc>
              <a:spcBef>
                <a:spcPct val="20000"/>
              </a:spcBef>
              <a:buClr>
                <a:srgbClr val="002776"/>
              </a:buClr>
              <a:buSzPct val="70000"/>
              <a:defRPr/>
            </a:pPr>
            <a:r>
              <a:rPr lang="en-US" sz="3200" b="1">
                <a:solidFill>
                  <a:prstClr val="black"/>
                </a:solidFill>
                <a:latin typeface="Garamond" charset="0"/>
                <a:ea typeface="ＭＳ Ｐゴシック" charset="0"/>
                <a:cs typeface="Arial" charset="0"/>
              </a:rPr>
              <a:t>9:  Change of Institute - competing</a:t>
            </a:r>
          </a:p>
        </p:txBody>
      </p:sp>
    </p:spTree>
    <p:extLst>
      <p:ext uri="{BB962C8B-B14F-4D97-AF65-F5344CB8AC3E}">
        <p14:creationId xmlns:p14="http://schemas.microsoft.com/office/powerpoint/2010/main" val="3113444880"/>
      </p:ext>
    </p:extLst>
  </p:cSld>
  <p:clrMapOvr>
    <a:masterClrMapping/>
  </p:clrMapOvr>
  <p:transition advTm="69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52400" y="152400"/>
            <a:ext cx="8839200" cy="1066800"/>
          </a:xfrm>
        </p:spPr>
        <p:txBody>
          <a:bodyPr/>
          <a:lstStyle/>
          <a:p>
            <a:pPr algn="r" eaLnBrk="1" hangingPunct="1"/>
            <a:r>
              <a:rPr lang="en-US" dirty="0" smtClean="0">
                <a:ea typeface="ＭＳ Ｐゴシック" pitchFamily="34" charset="-128"/>
              </a:rPr>
              <a:t>Award Activities:</a:t>
            </a:r>
            <a:br>
              <a:rPr lang="en-US" dirty="0" smtClean="0">
                <a:ea typeface="ＭＳ Ｐゴシック" pitchFamily="34" charset="-128"/>
              </a:rPr>
            </a:br>
            <a:r>
              <a:rPr lang="en-US" sz="3600" dirty="0" smtClean="0">
                <a:ea typeface="ＭＳ Ｐゴシック" pitchFamily="34" charset="-128"/>
              </a:rPr>
              <a:t>Research Project Grants</a:t>
            </a:r>
          </a:p>
        </p:txBody>
      </p:sp>
      <p:sp>
        <p:nvSpPr>
          <p:cNvPr id="68611" name="Rectangle 3"/>
          <p:cNvSpPr>
            <a:spLocks noGrp="1" noChangeArrowheads="1"/>
          </p:cNvSpPr>
          <p:nvPr>
            <p:ph idx="1"/>
          </p:nvPr>
        </p:nvSpPr>
        <p:spPr>
          <a:xfrm>
            <a:off x="228600" y="1371600"/>
            <a:ext cx="8763000" cy="4830763"/>
          </a:xfrm>
        </p:spPr>
        <p:txBody>
          <a:bodyPr/>
          <a:lstStyle/>
          <a:p>
            <a:pPr lvl="1" eaLnBrk="1" hangingPunct="1">
              <a:buClr>
                <a:schemeClr val="accent2"/>
              </a:buClr>
              <a:buFontTx/>
              <a:buChar char="•"/>
            </a:pPr>
            <a:endParaRPr lang="en-US" sz="3400" b="1" dirty="0" smtClean="0">
              <a:solidFill>
                <a:schemeClr val="accent2"/>
              </a:solidFill>
              <a:ea typeface="ＭＳ Ｐゴシック" pitchFamily="34" charset="-128"/>
            </a:endParaRPr>
          </a:p>
          <a:p>
            <a:pPr lvl="1" eaLnBrk="1" hangingPunct="1">
              <a:buClr>
                <a:schemeClr val="accent2"/>
              </a:buClr>
              <a:buFontTx/>
              <a:buChar char="•"/>
            </a:pPr>
            <a:r>
              <a:rPr lang="en-US" sz="3400" b="1" dirty="0" smtClean="0">
                <a:solidFill>
                  <a:schemeClr val="accent2"/>
                </a:solidFill>
                <a:ea typeface="ＭＳ Ｐゴシック" pitchFamily="34" charset="-128"/>
              </a:rPr>
              <a:t>Traditional – </a:t>
            </a:r>
            <a:r>
              <a:rPr lang="en-US" sz="3400" b="1" i="1" dirty="0" smtClean="0">
                <a:ea typeface="ＭＳ Ｐゴシック" pitchFamily="34" charset="-128"/>
              </a:rPr>
              <a:t>R01</a:t>
            </a:r>
          </a:p>
          <a:p>
            <a:pPr lvl="1" eaLnBrk="1" hangingPunct="1">
              <a:buClr>
                <a:schemeClr val="accent2"/>
              </a:buClr>
              <a:buFontTx/>
              <a:buChar char="•"/>
            </a:pPr>
            <a:r>
              <a:rPr lang="en-US" sz="3400" b="1" dirty="0" smtClean="0">
                <a:solidFill>
                  <a:schemeClr val="accent2"/>
                </a:solidFill>
                <a:ea typeface="ＭＳ Ｐゴシック" pitchFamily="34" charset="-128"/>
              </a:rPr>
              <a:t>Exploratory/Development Grants – </a:t>
            </a:r>
            <a:r>
              <a:rPr lang="en-US" sz="3400" b="1" i="1" dirty="0" smtClean="0">
                <a:ea typeface="ＭＳ Ｐゴシック" pitchFamily="34" charset="-128"/>
              </a:rPr>
              <a:t>R03/R21/R33/R34</a:t>
            </a:r>
          </a:p>
          <a:p>
            <a:pPr lvl="1" eaLnBrk="1" hangingPunct="1">
              <a:buClr>
                <a:schemeClr val="accent2"/>
              </a:buClr>
              <a:buFontTx/>
              <a:buChar char="•"/>
            </a:pPr>
            <a:r>
              <a:rPr lang="en-US" sz="3400" b="1" dirty="0" smtClean="0">
                <a:solidFill>
                  <a:schemeClr val="accent2"/>
                </a:solidFill>
                <a:ea typeface="ＭＳ Ｐゴシック" pitchFamily="34" charset="-128"/>
              </a:rPr>
              <a:t>Program Project – </a:t>
            </a:r>
            <a:r>
              <a:rPr lang="en-US" sz="3400" b="1" i="1" dirty="0" smtClean="0">
                <a:ea typeface="ＭＳ Ｐゴシック" pitchFamily="34" charset="-128"/>
              </a:rPr>
              <a:t>P01</a:t>
            </a:r>
          </a:p>
          <a:p>
            <a:pPr lvl="1" eaLnBrk="1" hangingPunct="1">
              <a:buClr>
                <a:schemeClr val="accent2"/>
              </a:buClr>
              <a:buFontTx/>
              <a:buChar char="•"/>
            </a:pPr>
            <a:r>
              <a:rPr lang="en-US" sz="3400" b="1" dirty="0" smtClean="0">
                <a:solidFill>
                  <a:schemeClr val="accent2"/>
                </a:solidFill>
                <a:ea typeface="ＭＳ Ｐゴシック" pitchFamily="34" charset="-128"/>
              </a:rPr>
              <a:t>Research Center Grants – </a:t>
            </a:r>
            <a:r>
              <a:rPr lang="en-US" sz="3400" b="1" i="1" dirty="0" smtClean="0">
                <a:ea typeface="ＭＳ Ｐゴシック" pitchFamily="34" charset="-128"/>
              </a:rPr>
              <a:t>P50</a:t>
            </a:r>
          </a:p>
          <a:p>
            <a:pPr lvl="1" eaLnBrk="1" hangingPunct="1">
              <a:buClr>
                <a:schemeClr val="accent2"/>
              </a:buClr>
              <a:buFontTx/>
              <a:buChar char="•"/>
            </a:pPr>
            <a:r>
              <a:rPr lang="en-US" sz="3400" b="1" dirty="0" smtClean="0">
                <a:solidFill>
                  <a:schemeClr val="accent2"/>
                </a:solidFill>
                <a:ea typeface="ＭＳ Ｐゴシック" pitchFamily="34" charset="-128"/>
              </a:rPr>
              <a:t>Small Business – </a:t>
            </a:r>
            <a:r>
              <a:rPr lang="en-US" sz="3400" b="1" i="1" dirty="0" smtClean="0">
                <a:ea typeface="ＭＳ Ｐゴシック" pitchFamily="34" charset="-128"/>
              </a:rPr>
              <a:t>R41, R42, R43, R44</a:t>
            </a:r>
          </a:p>
          <a:p>
            <a:pPr lvl="1" eaLnBrk="1" hangingPunct="1">
              <a:buClr>
                <a:schemeClr val="accent2"/>
              </a:buClr>
              <a:buFontTx/>
              <a:buChar char="•"/>
            </a:pPr>
            <a:endParaRPr lang="en-US" sz="3400" b="1" i="1" dirty="0" smtClean="0">
              <a:ea typeface="ＭＳ Ｐゴシック" pitchFamily="34" charset="-128"/>
            </a:endParaRPr>
          </a:p>
        </p:txBody>
      </p:sp>
    </p:spTree>
    <p:extLst>
      <p:ext uri="{BB962C8B-B14F-4D97-AF65-F5344CB8AC3E}">
        <p14:creationId xmlns:p14="http://schemas.microsoft.com/office/powerpoint/2010/main" val="980082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52400" y="152400"/>
            <a:ext cx="8839200" cy="914400"/>
          </a:xfrm>
        </p:spPr>
        <p:txBody>
          <a:bodyPr/>
          <a:lstStyle/>
          <a:p>
            <a:pPr algn="r" eaLnBrk="1" hangingPunct="1"/>
            <a:r>
              <a:rPr lang="en-US" b="1" dirty="0" smtClean="0">
                <a:ea typeface="ＭＳ Ｐゴシック" pitchFamily="34" charset="-128"/>
              </a:rPr>
              <a:t>R01 Characteristics</a:t>
            </a:r>
          </a:p>
        </p:txBody>
      </p:sp>
      <p:sp>
        <p:nvSpPr>
          <p:cNvPr id="69635" name="Rectangle 3"/>
          <p:cNvSpPr>
            <a:spLocks noGrp="1" noChangeArrowheads="1"/>
          </p:cNvSpPr>
          <p:nvPr>
            <p:ph type="body" idx="4294967295"/>
          </p:nvPr>
        </p:nvSpPr>
        <p:spPr>
          <a:xfrm>
            <a:off x="152400" y="1447800"/>
            <a:ext cx="8991600" cy="4724400"/>
          </a:xfrm>
        </p:spPr>
        <p:txBody>
          <a:bodyPr/>
          <a:lstStyle/>
          <a:p>
            <a:pPr eaLnBrk="1" hangingPunct="1"/>
            <a:r>
              <a:rPr lang="ja-JP" altLang="en-US" sz="2800" dirty="0" smtClean="0">
                <a:ea typeface="ＭＳ Ｐゴシック" pitchFamily="34" charset="-128"/>
              </a:rPr>
              <a:t>“</a:t>
            </a:r>
            <a:r>
              <a:rPr lang="en-US" altLang="ja-JP" sz="2800" dirty="0" smtClean="0">
                <a:ea typeface="ＭＳ Ｐゴシック" pitchFamily="34" charset="-128"/>
              </a:rPr>
              <a:t>Traditional Research Grant</a:t>
            </a:r>
            <a:r>
              <a:rPr lang="ja-JP" altLang="en-US" sz="2800" dirty="0" smtClean="0">
                <a:ea typeface="ＭＳ Ｐゴシック" pitchFamily="34" charset="-128"/>
              </a:rPr>
              <a:t>”</a:t>
            </a:r>
            <a:r>
              <a:rPr lang="en-US" altLang="ja-JP" sz="2800" dirty="0" smtClean="0">
                <a:ea typeface="ＭＳ Ｐゴシック" pitchFamily="34" charset="-128"/>
              </a:rPr>
              <a:t>- supports a discrete, specified project to be performed by the Principal Investigator</a:t>
            </a:r>
          </a:p>
          <a:p>
            <a:pPr eaLnBrk="1" hangingPunct="1"/>
            <a:r>
              <a:rPr lang="en-US" sz="2800" dirty="0" smtClean="0">
                <a:ea typeface="ＭＳ Ｐゴシック" pitchFamily="34" charset="-128"/>
              </a:rPr>
              <a:t>Up to five years of support</a:t>
            </a:r>
          </a:p>
          <a:p>
            <a:pPr eaLnBrk="1" hangingPunct="1"/>
            <a:r>
              <a:rPr lang="en-US" sz="2800" dirty="0" smtClean="0">
                <a:ea typeface="ＭＳ Ｐゴシック" pitchFamily="34" charset="-128"/>
              </a:rPr>
              <a:t>Budget potentially unlimited- modular up to $250K per year</a:t>
            </a:r>
          </a:p>
          <a:p>
            <a:pPr eaLnBrk="1" hangingPunct="1"/>
            <a:r>
              <a:rPr lang="en-US" sz="2800" dirty="0" smtClean="0">
                <a:ea typeface="ＭＳ Ｐゴシック" pitchFamily="34" charset="-128"/>
              </a:rPr>
              <a:t>Center for Scientific Review or </a:t>
            </a:r>
          </a:p>
          <a:p>
            <a:pPr eaLnBrk="1" hangingPunct="1"/>
            <a:r>
              <a:rPr lang="en-US" sz="2800" dirty="0" smtClean="0">
                <a:ea typeface="ＭＳ Ｐゴシック" pitchFamily="34" charset="-128"/>
              </a:rPr>
              <a:t>Funding unit (Institute or Center) review</a:t>
            </a:r>
          </a:p>
          <a:p>
            <a:pPr eaLnBrk="1" hangingPunct="1"/>
            <a:r>
              <a:rPr lang="en-US" sz="2800" dirty="0" smtClean="0">
                <a:ea typeface="ＭＳ Ｐゴシック" pitchFamily="34" charset="-128"/>
                <a:hlinkClick r:id="rId3"/>
              </a:rPr>
              <a:t>http://grants1.nih.gov/grants/funding/r01.htm</a:t>
            </a:r>
            <a:endParaRPr lang="en-US" sz="2800" dirty="0" smtClean="0">
              <a:ea typeface="ＭＳ Ｐゴシック" pitchFamily="34" charset="-128"/>
            </a:endParaRPr>
          </a:p>
        </p:txBody>
      </p:sp>
    </p:spTree>
    <p:extLst>
      <p:ext uri="{BB962C8B-B14F-4D97-AF65-F5344CB8AC3E}">
        <p14:creationId xmlns:p14="http://schemas.microsoft.com/office/powerpoint/2010/main" val="3025141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tx2"/>
          </a:solidFill>
        </p:spPr>
        <p:txBody>
          <a:bodyPr/>
          <a:lstStyle/>
          <a:p>
            <a:pPr algn="r"/>
            <a:r>
              <a:rPr lang="en-US" altLang="en-US" sz="3200" dirty="0" smtClean="0">
                <a:solidFill>
                  <a:schemeClr val="bg1"/>
                </a:solidFill>
              </a:rPr>
              <a:t/>
            </a:r>
            <a:br>
              <a:rPr lang="en-US" altLang="en-US" sz="3200" dirty="0" smtClean="0">
                <a:solidFill>
                  <a:schemeClr val="bg1"/>
                </a:solidFill>
              </a:rPr>
            </a:br>
            <a:r>
              <a:rPr lang="en-US" altLang="en-US" sz="3200" dirty="0" smtClean="0">
                <a:solidFill>
                  <a:schemeClr val="bg1"/>
                </a:solidFill>
              </a:rPr>
              <a:t>Birthplace </a:t>
            </a:r>
            <a:r>
              <a:rPr lang="en-US" altLang="en-US" sz="3200" dirty="0">
                <a:solidFill>
                  <a:schemeClr val="bg1"/>
                </a:solidFill>
              </a:rPr>
              <a:t>of the NIH:  1887 </a:t>
            </a:r>
            <a:r>
              <a:rPr lang="en-US" altLang="en-US" sz="3200" i="1" dirty="0">
                <a:solidFill>
                  <a:schemeClr val="bg1"/>
                </a:solidFill>
              </a:rPr>
              <a:t>Marine Hospital -- Staten Island, NY</a:t>
            </a:r>
            <a:r>
              <a:rPr lang="en-US" altLang="en-US" i="1" dirty="0">
                <a:solidFill>
                  <a:schemeClr val="bg1"/>
                </a:solidFill>
              </a:rPr>
              <a:t/>
            </a:r>
            <a:br>
              <a:rPr lang="en-US" altLang="en-US" i="1" dirty="0">
                <a:solidFill>
                  <a:schemeClr val="bg1"/>
                </a:solidFill>
              </a:rPr>
            </a:br>
            <a:endParaRPr lang="en-US" dirty="0"/>
          </a:p>
        </p:txBody>
      </p:sp>
      <p:sp>
        <p:nvSpPr>
          <p:cNvPr id="3" name="Slide Number Placeholder 2"/>
          <p:cNvSpPr>
            <a:spLocks noGrp="1"/>
          </p:cNvSpPr>
          <p:nvPr>
            <p:ph type="sldNum" sz="quarter" idx="12"/>
          </p:nvPr>
        </p:nvSpPr>
        <p:spPr/>
        <p:txBody>
          <a:bodyPr/>
          <a:lstStyle/>
          <a:p>
            <a:pPr>
              <a:defRPr/>
            </a:pPr>
            <a:fld id="{F39E8EE1-BCC5-4FFC-9D02-CA3B48317ABE}" type="slidenum">
              <a:rPr lang="en-US" smtClean="0">
                <a:solidFill>
                  <a:prstClr val="black"/>
                </a:solidFill>
              </a:rPr>
              <a:pPr>
                <a:defRPr/>
              </a:pPr>
              <a:t>4</a:t>
            </a:fld>
            <a:endParaRPr lang="en-US" dirty="0">
              <a:solidFill>
                <a:prstClr val="black"/>
              </a:solidFill>
            </a:endParaRPr>
          </a:p>
        </p:txBody>
      </p:sp>
      <p:pic>
        <p:nvPicPr>
          <p:cNvPr id="4" name="Picture 2" descr="1887mar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57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838200"/>
          </a:xfrm>
        </p:spPr>
        <p:txBody>
          <a:bodyPr>
            <a:noAutofit/>
          </a:bodyPr>
          <a:lstStyle/>
          <a:p>
            <a:pPr algn="r"/>
            <a:r>
              <a:rPr lang="en-US" sz="4000" dirty="0" smtClean="0"/>
              <a:t/>
            </a:r>
            <a:br>
              <a:rPr lang="en-US" sz="4000" dirty="0" smtClean="0"/>
            </a:br>
            <a:r>
              <a:rPr lang="en-US" sz="4000" dirty="0"/>
              <a:t/>
            </a:r>
            <a:br>
              <a:rPr lang="en-US" sz="4000" dirty="0"/>
            </a:br>
            <a:r>
              <a:rPr lang="en-US" b="1" dirty="0" smtClean="0"/>
              <a:t>NIH </a:t>
            </a:r>
            <a:r>
              <a:rPr lang="en-US" b="1" dirty="0"/>
              <a:t>Research Project Grant Program (R01)</a:t>
            </a:r>
            <a:br>
              <a:rPr lang="en-US" b="1" dirty="0"/>
            </a:b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40</a:t>
            </a:fld>
            <a:endParaRPr lang="en-US" dirty="0">
              <a:solidFill>
                <a:prstClr val="black"/>
              </a:solidFill>
            </a:endParaRPr>
          </a:p>
        </p:txBody>
      </p:sp>
      <p:sp>
        <p:nvSpPr>
          <p:cNvPr id="4" name="Rectangle 3"/>
          <p:cNvSpPr/>
          <p:nvPr/>
        </p:nvSpPr>
        <p:spPr>
          <a:xfrm>
            <a:off x="495300" y="1600200"/>
            <a:ext cx="8331200" cy="4524315"/>
          </a:xfrm>
          <a:prstGeom prst="rect">
            <a:avLst/>
          </a:prstGeom>
        </p:spPr>
        <p:txBody>
          <a:bodyPr wrap="square">
            <a:spAutoFit/>
          </a:bodyPr>
          <a:lstStyle/>
          <a:p>
            <a:r>
              <a:rPr lang="en-US" b="1" dirty="0">
                <a:solidFill>
                  <a:prstClr val="black"/>
                </a:solidFill>
                <a:cs typeface="Arial" pitchFamily="34" charset="0"/>
              </a:rPr>
              <a:t>NIH Research Project Grant Program (R01</a:t>
            </a:r>
            <a:r>
              <a:rPr lang="en-US" b="1" dirty="0" smtClean="0">
                <a:solidFill>
                  <a:prstClr val="black"/>
                </a:solidFill>
                <a:cs typeface="Arial" pitchFamily="34" charset="0"/>
              </a:rPr>
              <a:t>)</a:t>
            </a:r>
          </a:p>
          <a:p>
            <a:endParaRPr lang="en-US" dirty="0">
              <a:solidFill>
                <a:prstClr val="black"/>
              </a:solidFill>
              <a:cs typeface="Arial" pitchFamily="34" charset="0"/>
            </a:endParaRPr>
          </a:p>
          <a:p>
            <a:pPr lvl="1"/>
            <a:r>
              <a:rPr lang="en-US" dirty="0">
                <a:solidFill>
                  <a:prstClr val="black"/>
                </a:solidFill>
                <a:cs typeface="Arial" pitchFamily="34" charset="0"/>
              </a:rPr>
              <a:t>Used to support a discrete, specified, circumscribed research project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NIH's most commonly used grant </a:t>
            </a:r>
            <a:r>
              <a:rPr lang="en-US" dirty="0" smtClean="0">
                <a:solidFill>
                  <a:prstClr val="black"/>
                </a:solidFill>
                <a:cs typeface="Arial" pitchFamily="34" charset="0"/>
              </a:rPr>
              <a:t>program</a:t>
            </a:r>
          </a:p>
          <a:p>
            <a:pPr lvl="1"/>
            <a:endParaRPr lang="en-US" dirty="0">
              <a:solidFill>
                <a:prstClr val="black"/>
              </a:solidFill>
              <a:cs typeface="Arial" pitchFamily="34" charset="0"/>
            </a:endParaRPr>
          </a:p>
          <a:p>
            <a:pPr lvl="1"/>
            <a:r>
              <a:rPr lang="en-US" dirty="0" smtClean="0">
                <a:solidFill>
                  <a:prstClr val="black"/>
                </a:solidFill>
                <a:cs typeface="Arial" pitchFamily="34" charset="0"/>
              </a:rPr>
              <a:t>No </a:t>
            </a:r>
            <a:r>
              <a:rPr lang="en-US" dirty="0">
                <a:solidFill>
                  <a:prstClr val="black"/>
                </a:solidFill>
                <a:cs typeface="Arial" pitchFamily="34" charset="0"/>
              </a:rPr>
              <a:t>specific dollar limit unless specified in </a:t>
            </a:r>
            <a:r>
              <a:rPr lang="en-US" dirty="0" smtClean="0">
                <a:solidFill>
                  <a:prstClr val="black"/>
                </a:solidFill>
                <a:cs typeface="Arial" pitchFamily="34" charset="0"/>
              </a:rPr>
              <a:t>FOA</a:t>
            </a:r>
          </a:p>
          <a:p>
            <a:pPr lvl="1"/>
            <a:endParaRPr lang="en-US" dirty="0">
              <a:solidFill>
                <a:prstClr val="black"/>
              </a:solidFill>
              <a:cs typeface="Arial" pitchFamily="34" charset="0"/>
            </a:endParaRPr>
          </a:p>
          <a:p>
            <a:pPr lvl="1"/>
            <a:r>
              <a:rPr lang="en-US" dirty="0">
                <a:solidFill>
                  <a:prstClr val="black"/>
                </a:solidFill>
                <a:cs typeface="Arial" pitchFamily="34" charset="0"/>
              </a:rPr>
              <a:t>Advance permission required for $500K or more (direct costs) in any year</a:t>
            </a:r>
          </a:p>
          <a:p>
            <a:pPr lvl="1"/>
            <a:endParaRPr lang="en-US" dirty="0" smtClean="0">
              <a:solidFill>
                <a:prstClr val="black"/>
              </a:solidFill>
              <a:cs typeface="Arial" pitchFamily="34" charset="0"/>
            </a:endParaRPr>
          </a:p>
          <a:p>
            <a:pPr lvl="1"/>
            <a:r>
              <a:rPr lang="en-US" dirty="0" smtClean="0">
                <a:solidFill>
                  <a:prstClr val="black"/>
                </a:solidFill>
                <a:cs typeface="Arial" pitchFamily="34" charset="0"/>
              </a:rPr>
              <a:t>Generally </a:t>
            </a:r>
            <a:r>
              <a:rPr lang="en-US" dirty="0">
                <a:solidFill>
                  <a:prstClr val="black"/>
                </a:solidFill>
                <a:cs typeface="Arial" pitchFamily="34" charset="0"/>
              </a:rPr>
              <a:t>awarded for 3 -5 </a:t>
            </a:r>
            <a:r>
              <a:rPr lang="en-US" dirty="0" smtClean="0">
                <a:solidFill>
                  <a:prstClr val="black"/>
                </a:solidFill>
                <a:cs typeface="Arial" pitchFamily="34" charset="0"/>
              </a:rPr>
              <a:t>years</a:t>
            </a:r>
          </a:p>
          <a:p>
            <a:pPr lvl="1"/>
            <a:endParaRPr lang="en-US" dirty="0">
              <a:solidFill>
                <a:prstClr val="black"/>
              </a:solidFill>
              <a:cs typeface="Arial" pitchFamily="34" charset="0"/>
            </a:endParaRPr>
          </a:p>
          <a:p>
            <a:pPr lvl="1"/>
            <a:r>
              <a:rPr lang="en-US" dirty="0">
                <a:solidFill>
                  <a:prstClr val="black"/>
                </a:solidFill>
                <a:cs typeface="Arial" pitchFamily="34" charset="0"/>
              </a:rPr>
              <a:t>All ICs </a:t>
            </a:r>
            <a:r>
              <a:rPr lang="en-US" dirty="0" smtClean="0">
                <a:solidFill>
                  <a:prstClr val="black"/>
                </a:solidFill>
                <a:cs typeface="Arial" pitchFamily="34" charset="0"/>
              </a:rPr>
              <a:t>utilize</a:t>
            </a:r>
          </a:p>
          <a:p>
            <a:pPr lvl="1"/>
            <a:endParaRPr lang="en-US" dirty="0">
              <a:solidFill>
                <a:prstClr val="black"/>
              </a:solidFill>
              <a:cs typeface="Arial" pitchFamily="34" charset="0"/>
            </a:endParaRPr>
          </a:p>
          <a:p>
            <a:pPr lvl="1"/>
            <a:r>
              <a:rPr lang="en-US" dirty="0">
                <a:solidFill>
                  <a:prstClr val="black"/>
                </a:solidFill>
                <a:cs typeface="Arial" pitchFamily="34" charset="0"/>
              </a:rPr>
              <a:t>See parent FOA: </a:t>
            </a:r>
            <a:r>
              <a:rPr lang="en-US" dirty="0">
                <a:solidFill>
                  <a:prstClr val="black"/>
                </a:solidFill>
                <a:cs typeface="Arial" pitchFamily="34" charset="0"/>
                <a:hlinkClick r:id="rId2"/>
              </a:rPr>
              <a:t>PA-13-302</a:t>
            </a:r>
            <a:r>
              <a:rPr lang="en-US" dirty="0">
                <a:solidFill>
                  <a:prstClr val="black"/>
                </a:solidFill>
                <a:cs typeface="Arial" pitchFamily="34" charset="0"/>
              </a:rPr>
              <a:t> </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5990922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fontScale="90000"/>
          </a:bodyPr>
          <a:lstStyle/>
          <a:p>
            <a:pPr algn="r"/>
            <a:r>
              <a:rPr lang="en-US" dirty="0" smtClean="0"/>
              <a:t/>
            </a:r>
            <a:br>
              <a:rPr lang="en-US" dirty="0" smtClean="0"/>
            </a:br>
            <a:r>
              <a:rPr lang="en-US" dirty="0" smtClean="0"/>
              <a:t>NIH </a:t>
            </a:r>
            <a:r>
              <a:rPr lang="en-US" dirty="0"/>
              <a:t>Small Grant Program </a:t>
            </a:r>
            <a:r>
              <a:rPr lang="en-US" dirty="0" smtClean="0"/>
              <a:t/>
            </a:r>
            <a:br>
              <a:rPr lang="en-US" dirty="0" smtClean="0"/>
            </a:br>
            <a:r>
              <a:rPr lang="en-US" dirty="0" smtClean="0"/>
              <a:t>(</a:t>
            </a:r>
            <a:r>
              <a:rPr lang="en-US" dirty="0"/>
              <a:t>R03</a:t>
            </a:r>
            <a:r>
              <a:rPr lang="en-US" dirty="0" smtClean="0"/>
              <a:t>) </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41</a:t>
            </a:fld>
            <a:endParaRPr lang="en-US" dirty="0">
              <a:solidFill>
                <a:prstClr val="black"/>
              </a:solidFill>
            </a:endParaRPr>
          </a:p>
        </p:txBody>
      </p:sp>
      <p:sp>
        <p:nvSpPr>
          <p:cNvPr id="4" name="Rectangle 3"/>
          <p:cNvSpPr/>
          <p:nvPr/>
        </p:nvSpPr>
        <p:spPr>
          <a:xfrm>
            <a:off x="304800" y="1219200"/>
            <a:ext cx="8686800" cy="4801314"/>
          </a:xfrm>
          <a:prstGeom prst="rect">
            <a:avLst/>
          </a:prstGeom>
        </p:spPr>
        <p:txBody>
          <a:bodyPr wrap="square">
            <a:spAutoFit/>
          </a:bodyPr>
          <a:lstStyle/>
          <a:p>
            <a:r>
              <a:rPr lang="en-US" dirty="0">
                <a:solidFill>
                  <a:prstClr val="black"/>
                </a:solidFill>
                <a:cs typeface="Arial" pitchFamily="34" charset="0"/>
              </a:rPr>
              <a:t>NIH Small Grant Program (R03): </a:t>
            </a:r>
            <a:endParaRPr lang="en-US" dirty="0" smtClean="0">
              <a:solidFill>
                <a:prstClr val="black"/>
              </a:solidFill>
              <a:cs typeface="Arial" pitchFamily="34" charset="0"/>
            </a:endParaRPr>
          </a:p>
          <a:p>
            <a:endParaRPr lang="en-US" dirty="0">
              <a:solidFill>
                <a:prstClr val="black"/>
              </a:solidFill>
              <a:cs typeface="Arial" pitchFamily="34" charset="0"/>
            </a:endParaRPr>
          </a:p>
          <a:p>
            <a:pPr lvl="1"/>
            <a:r>
              <a:rPr lang="en-US" dirty="0">
                <a:solidFill>
                  <a:prstClr val="black"/>
                </a:solidFill>
                <a:cs typeface="Arial" pitchFamily="34" charset="0"/>
              </a:rPr>
              <a:t>Provides limited funding for a short period of time to support a variety of types of projects, including: pilot or feasibility studies, collection of preliminary data, secondary analysis of existing data, small, self-contained research projects, development of new research technology, etc</a:t>
            </a:r>
            <a:r>
              <a:rPr lang="en-US" dirty="0" smtClean="0">
                <a:solidFill>
                  <a:prstClr val="black"/>
                </a:solidFill>
                <a:cs typeface="Arial" pitchFamily="34" charset="0"/>
              </a:rPr>
              <a:t>.</a:t>
            </a:r>
          </a:p>
          <a:p>
            <a:pPr lvl="1"/>
            <a:endParaRPr lang="en-US" dirty="0">
              <a:solidFill>
                <a:prstClr val="black"/>
              </a:solidFill>
              <a:cs typeface="Arial" pitchFamily="34" charset="0"/>
            </a:endParaRPr>
          </a:p>
          <a:p>
            <a:pPr lvl="1"/>
            <a:r>
              <a:rPr lang="en-US" dirty="0">
                <a:solidFill>
                  <a:prstClr val="black"/>
                </a:solidFill>
                <a:cs typeface="Arial" pitchFamily="34" charset="0"/>
              </a:rPr>
              <a:t>Limited to two years of funding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Direct costs generally up to $50,000 per </a:t>
            </a:r>
            <a:r>
              <a:rPr lang="en-US" dirty="0" smtClean="0">
                <a:solidFill>
                  <a:prstClr val="black"/>
                </a:solidFill>
                <a:cs typeface="Arial" pitchFamily="34" charset="0"/>
              </a:rPr>
              <a:t>year</a:t>
            </a:r>
          </a:p>
          <a:p>
            <a:pPr lvl="1"/>
            <a:endParaRPr lang="en-US" dirty="0">
              <a:solidFill>
                <a:prstClr val="black"/>
              </a:solidFill>
              <a:cs typeface="Arial" pitchFamily="34" charset="0"/>
            </a:endParaRPr>
          </a:p>
          <a:p>
            <a:pPr lvl="1"/>
            <a:r>
              <a:rPr lang="en-US" dirty="0">
                <a:solidFill>
                  <a:prstClr val="black"/>
                </a:solidFill>
                <a:cs typeface="Arial" pitchFamily="34" charset="0"/>
              </a:rPr>
              <a:t>Not </a:t>
            </a:r>
            <a:r>
              <a:rPr lang="en-US" dirty="0" smtClean="0">
                <a:solidFill>
                  <a:prstClr val="black"/>
                </a:solidFill>
                <a:cs typeface="Arial" pitchFamily="34" charset="0"/>
              </a:rPr>
              <a:t>renewable</a:t>
            </a:r>
          </a:p>
          <a:p>
            <a:pPr lvl="1"/>
            <a:endParaRPr lang="en-US" dirty="0">
              <a:solidFill>
                <a:prstClr val="black"/>
              </a:solidFill>
              <a:cs typeface="Arial" pitchFamily="34" charset="0"/>
            </a:endParaRPr>
          </a:p>
          <a:p>
            <a:pPr lvl="1"/>
            <a:r>
              <a:rPr lang="en-US" dirty="0">
                <a:solidFill>
                  <a:prstClr val="black"/>
                </a:solidFill>
                <a:cs typeface="Arial" pitchFamily="34" charset="0"/>
              </a:rPr>
              <a:t>Utilized by more than half of the NIH ICs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See parent FOA: </a:t>
            </a:r>
            <a:r>
              <a:rPr lang="en-US" dirty="0">
                <a:solidFill>
                  <a:prstClr val="black"/>
                </a:solidFill>
                <a:cs typeface="Arial" pitchFamily="34" charset="0"/>
                <a:hlinkClick r:id="rId2"/>
              </a:rPr>
              <a:t>PA-13-304</a:t>
            </a:r>
            <a:r>
              <a:rPr lang="en-US" dirty="0">
                <a:solidFill>
                  <a:prstClr val="black"/>
                </a:solidFill>
                <a:cs typeface="Arial" pitchFamily="34" charset="0"/>
              </a:rPr>
              <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2574524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rmAutofit fontScale="90000"/>
          </a:bodyPr>
          <a:lstStyle/>
          <a:p>
            <a:pPr algn="r"/>
            <a:r>
              <a:rPr lang="en-US" dirty="0" smtClean="0"/>
              <a:t/>
            </a:r>
            <a:br>
              <a:rPr lang="en-US" dirty="0" smtClean="0"/>
            </a:br>
            <a:r>
              <a:rPr lang="en-US" dirty="0" smtClean="0"/>
              <a:t>NIH </a:t>
            </a:r>
            <a:r>
              <a:rPr lang="en-US" dirty="0"/>
              <a:t>Exploratory/Developmental </a:t>
            </a:r>
            <a:r>
              <a:rPr lang="en-US" dirty="0" smtClean="0"/>
              <a:t>Research Grant Award </a:t>
            </a:r>
            <a:r>
              <a:rPr lang="en-US" sz="3100" dirty="0" smtClean="0"/>
              <a:t/>
            </a:r>
            <a:br>
              <a:rPr lang="en-US" sz="3100" dirty="0" smtClean="0"/>
            </a:br>
            <a:r>
              <a:rPr lang="en-US" dirty="0" smtClean="0"/>
              <a:t>(</a:t>
            </a:r>
            <a:r>
              <a:rPr lang="en-US" dirty="0"/>
              <a:t>R21)</a:t>
            </a:r>
            <a:br>
              <a:rPr lang="en-US" dirty="0"/>
            </a:br>
            <a:endParaRPr lang="en-US"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42</a:t>
            </a:fld>
            <a:endParaRPr lang="en-US" dirty="0">
              <a:solidFill>
                <a:prstClr val="black"/>
              </a:solidFill>
            </a:endParaRPr>
          </a:p>
        </p:txBody>
      </p:sp>
      <p:sp>
        <p:nvSpPr>
          <p:cNvPr id="4" name="Rectangle 3"/>
          <p:cNvSpPr/>
          <p:nvPr/>
        </p:nvSpPr>
        <p:spPr>
          <a:xfrm>
            <a:off x="228600" y="1447800"/>
            <a:ext cx="8763000" cy="5078313"/>
          </a:xfrm>
          <a:prstGeom prst="rect">
            <a:avLst/>
          </a:prstGeom>
        </p:spPr>
        <p:txBody>
          <a:bodyPr wrap="square">
            <a:spAutoFit/>
          </a:bodyPr>
          <a:lstStyle/>
          <a:p>
            <a:endParaRPr lang="en-US" b="1" dirty="0" smtClean="0">
              <a:solidFill>
                <a:prstClr val="black"/>
              </a:solidFill>
              <a:cs typeface="Arial" pitchFamily="34" charset="0"/>
            </a:endParaRPr>
          </a:p>
          <a:p>
            <a:r>
              <a:rPr lang="en-US" b="1" dirty="0" smtClean="0">
                <a:solidFill>
                  <a:prstClr val="black"/>
                </a:solidFill>
                <a:cs typeface="Arial" pitchFamily="34" charset="0"/>
              </a:rPr>
              <a:t>NIH </a:t>
            </a:r>
            <a:r>
              <a:rPr lang="en-US" b="1" dirty="0">
                <a:solidFill>
                  <a:prstClr val="black"/>
                </a:solidFill>
                <a:cs typeface="Arial" pitchFamily="34" charset="0"/>
              </a:rPr>
              <a:t>Exploratory/Developmental Research Grant Award (R21</a:t>
            </a:r>
            <a:r>
              <a:rPr lang="en-US" b="1" dirty="0" smtClean="0">
                <a:solidFill>
                  <a:prstClr val="black"/>
                </a:solidFill>
                <a:cs typeface="Arial" pitchFamily="34" charset="0"/>
              </a:rPr>
              <a:t>)</a:t>
            </a:r>
          </a:p>
          <a:p>
            <a:endParaRPr lang="en-US" dirty="0">
              <a:solidFill>
                <a:prstClr val="black"/>
              </a:solidFill>
              <a:cs typeface="Arial" pitchFamily="34" charset="0"/>
            </a:endParaRPr>
          </a:p>
          <a:p>
            <a:pPr lvl="1"/>
            <a:r>
              <a:rPr lang="en-US" dirty="0">
                <a:solidFill>
                  <a:prstClr val="black"/>
                </a:solidFill>
                <a:cs typeface="Arial" pitchFamily="34" charset="0"/>
              </a:rPr>
              <a:t>Encourages new, exploratory and developmental research projects by providing support for the early stages of project development.  Sometimes used for pilot and feasibility studies</a:t>
            </a:r>
            <a:r>
              <a:rPr lang="en-US" dirty="0" smtClean="0">
                <a:solidFill>
                  <a:prstClr val="black"/>
                </a:solidFill>
                <a:cs typeface="Arial" pitchFamily="34" charset="0"/>
              </a:rPr>
              <a:t>.</a:t>
            </a:r>
          </a:p>
          <a:p>
            <a:pPr lvl="1"/>
            <a:endParaRPr lang="en-US" dirty="0">
              <a:solidFill>
                <a:prstClr val="black"/>
              </a:solidFill>
              <a:cs typeface="Arial" pitchFamily="34" charset="0"/>
            </a:endParaRPr>
          </a:p>
          <a:p>
            <a:pPr lvl="1"/>
            <a:r>
              <a:rPr lang="en-US" dirty="0">
                <a:solidFill>
                  <a:prstClr val="black"/>
                </a:solidFill>
                <a:cs typeface="Arial" pitchFamily="34" charset="0"/>
              </a:rPr>
              <a:t>Limited to up to two years of funding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Combined budget for direct costs for the two year project period usually may not exceed $275,000.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No preliminary data is generally required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Most ICs </a:t>
            </a:r>
            <a:r>
              <a:rPr lang="en-US" dirty="0" smtClean="0">
                <a:solidFill>
                  <a:prstClr val="black"/>
                </a:solidFill>
                <a:cs typeface="Arial" pitchFamily="34" charset="0"/>
              </a:rPr>
              <a:t>utilize</a:t>
            </a:r>
          </a:p>
          <a:p>
            <a:pPr lvl="1"/>
            <a:endParaRPr lang="en-US" dirty="0">
              <a:solidFill>
                <a:prstClr val="black"/>
              </a:solidFill>
              <a:cs typeface="Arial" pitchFamily="34" charset="0"/>
            </a:endParaRPr>
          </a:p>
          <a:p>
            <a:pPr lvl="1"/>
            <a:r>
              <a:rPr lang="en-US" dirty="0">
                <a:solidFill>
                  <a:prstClr val="black"/>
                </a:solidFill>
                <a:cs typeface="Arial" pitchFamily="34" charset="0"/>
              </a:rPr>
              <a:t>See parent FOA: </a:t>
            </a:r>
            <a:r>
              <a:rPr lang="en-US" dirty="0">
                <a:solidFill>
                  <a:prstClr val="black"/>
                </a:solidFill>
                <a:cs typeface="Arial" pitchFamily="34" charset="0"/>
                <a:hlinkClick r:id="rId2"/>
              </a:rPr>
              <a:t>PA-13-303</a:t>
            </a:r>
            <a:r>
              <a:rPr lang="en-US" dirty="0">
                <a:solidFill>
                  <a:prstClr val="black"/>
                </a:solidFill>
                <a:cs typeface="Arial" pitchFamily="34" charset="0"/>
              </a:rPr>
              <a:t> </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23515758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838200"/>
          </a:xfrm>
        </p:spPr>
        <p:txBody>
          <a:bodyPr>
            <a:normAutofit fontScale="90000"/>
          </a:bodyPr>
          <a:lstStyle/>
          <a:p>
            <a:pPr algn="r"/>
            <a:r>
              <a:rPr lang="en-US" dirty="0" smtClean="0"/>
              <a:t/>
            </a:r>
            <a:br>
              <a:rPr lang="en-US" dirty="0" smtClean="0"/>
            </a:br>
            <a:r>
              <a:rPr lang="en-US" dirty="0" smtClean="0"/>
              <a:t/>
            </a:r>
            <a:br>
              <a:rPr lang="en-US" dirty="0" smtClean="0"/>
            </a:br>
            <a:r>
              <a:rPr lang="en-US" b="1" dirty="0" smtClean="0"/>
              <a:t>NIH </a:t>
            </a:r>
            <a:r>
              <a:rPr lang="en-US" b="1" dirty="0"/>
              <a:t>Academic Research Enhancement Award (AREA</a:t>
            </a:r>
            <a:r>
              <a:rPr lang="en-US" b="1" dirty="0" smtClean="0"/>
              <a:t>)</a:t>
            </a:r>
            <a:br>
              <a:rPr lang="en-US" b="1" dirty="0" smtClean="0"/>
            </a:br>
            <a:r>
              <a:rPr lang="en-US" b="1" dirty="0" smtClean="0"/>
              <a:t>(R15)</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43</a:t>
            </a:fld>
            <a:endParaRPr lang="en-US" dirty="0">
              <a:solidFill>
                <a:prstClr val="black"/>
              </a:solidFill>
            </a:endParaRPr>
          </a:p>
        </p:txBody>
      </p:sp>
      <p:sp>
        <p:nvSpPr>
          <p:cNvPr id="4" name="Rectangle 3"/>
          <p:cNvSpPr/>
          <p:nvPr/>
        </p:nvSpPr>
        <p:spPr>
          <a:xfrm>
            <a:off x="381000" y="1676400"/>
            <a:ext cx="8534400" cy="4801314"/>
          </a:xfrm>
          <a:prstGeom prst="rect">
            <a:avLst/>
          </a:prstGeom>
        </p:spPr>
        <p:txBody>
          <a:bodyPr wrap="square">
            <a:spAutoFit/>
          </a:bodyPr>
          <a:lstStyle/>
          <a:p>
            <a:r>
              <a:rPr lang="en-US" b="1" dirty="0">
                <a:solidFill>
                  <a:prstClr val="black"/>
                </a:solidFill>
                <a:cs typeface="Arial" pitchFamily="34" charset="0"/>
              </a:rPr>
              <a:t>NIH Academic Research Enhancement Award (AREA) </a:t>
            </a:r>
          </a:p>
          <a:p>
            <a:endParaRPr lang="en-US" b="1" dirty="0">
              <a:solidFill>
                <a:prstClr val="black"/>
              </a:solidFill>
              <a:cs typeface="Arial" pitchFamily="34" charset="0"/>
            </a:endParaRPr>
          </a:p>
          <a:p>
            <a:pPr lvl="1"/>
            <a:r>
              <a:rPr lang="en-US" dirty="0">
                <a:solidFill>
                  <a:prstClr val="black"/>
                </a:solidFill>
                <a:cs typeface="Arial" pitchFamily="34" charset="0"/>
              </a:rPr>
              <a:t>Support small research projects in the biomedical and behavioral sciences conducted by students and faculty in health professional schools and other academic components that have not been major recipients of NIH research grant </a:t>
            </a:r>
            <a:r>
              <a:rPr lang="en-US" dirty="0" smtClean="0">
                <a:solidFill>
                  <a:prstClr val="black"/>
                </a:solidFill>
                <a:cs typeface="Arial" pitchFamily="34" charset="0"/>
              </a:rPr>
              <a:t>funds</a:t>
            </a:r>
          </a:p>
          <a:p>
            <a:pPr lvl="1"/>
            <a:endParaRPr lang="en-US" dirty="0">
              <a:solidFill>
                <a:prstClr val="black"/>
              </a:solidFill>
              <a:cs typeface="Arial" pitchFamily="34" charset="0"/>
            </a:endParaRPr>
          </a:p>
          <a:p>
            <a:pPr lvl="1"/>
            <a:r>
              <a:rPr lang="en-US" dirty="0">
                <a:solidFill>
                  <a:prstClr val="black"/>
                </a:solidFill>
                <a:cs typeface="Arial" pitchFamily="34" charset="0"/>
              </a:rPr>
              <a:t>Eligibility limited (see </a:t>
            </a:r>
            <a:r>
              <a:rPr lang="en-US" dirty="0">
                <a:solidFill>
                  <a:prstClr val="black"/>
                </a:solidFill>
                <a:cs typeface="Arial" pitchFamily="34" charset="0"/>
                <a:hlinkClick r:id="rId2" action="ppaction://hlinkfile"/>
              </a:rPr>
              <a:t>http://grants.nih.gov//grants/funding/area.htm</a:t>
            </a:r>
            <a:r>
              <a:rPr lang="en-US" dirty="0">
                <a:solidFill>
                  <a:prstClr val="black"/>
                </a:solidFill>
                <a:cs typeface="Arial" pitchFamily="34" charset="0"/>
              </a:rPr>
              <a:t>)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Direct cost limited to $300,000 over entire project period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Project period limited to up to 3 </a:t>
            </a:r>
            <a:r>
              <a:rPr lang="en-US" dirty="0" smtClean="0">
                <a:solidFill>
                  <a:prstClr val="black"/>
                </a:solidFill>
                <a:cs typeface="Arial" pitchFamily="34" charset="0"/>
              </a:rPr>
              <a:t>years</a:t>
            </a:r>
          </a:p>
          <a:p>
            <a:pPr lvl="1"/>
            <a:endParaRPr lang="en-US" dirty="0" smtClean="0">
              <a:solidFill>
                <a:prstClr val="black"/>
              </a:solidFill>
              <a:cs typeface="Arial" pitchFamily="34" charset="0"/>
            </a:endParaRPr>
          </a:p>
          <a:p>
            <a:pPr fontAlgn="t"/>
            <a:r>
              <a:rPr lang="en-US" dirty="0" smtClean="0">
                <a:solidFill>
                  <a:prstClr val="black"/>
                </a:solidFill>
                <a:cs typeface="Arial" pitchFamily="34" charset="0"/>
              </a:rPr>
              <a:t>	Grants </a:t>
            </a:r>
            <a:r>
              <a:rPr lang="en-US" dirty="0">
                <a:solidFill>
                  <a:prstClr val="black"/>
                </a:solidFill>
                <a:cs typeface="Arial" pitchFamily="34" charset="0"/>
              </a:rPr>
              <a:t>are </a:t>
            </a:r>
            <a:r>
              <a:rPr lang="en-US" dirty="0" smtClean="0">
                <a:solidFill>
                  <a:prstClr val="black"/>
                </a:solidFill>
                <a:cs typeface="Arial" pitchFamily="34" charset="0"/>
              </a:rPr>
              <a:t>renewable</a:t>
            </a:r>
          </a:p>
          <a:p>
            <a:pPr fontAlgn="t"/>
            <a:r>
              <a:rPr lang="en-US" dirty="0" smtClean="0">
                <a:solidFill>
                  <a:prstClr val="black"/>
                </a:solidFill>
                <a:cs typeface="Arial" pitchFamily="34" charset="0"/>
              </a:rPr>
              <a:t>	Preliminary </a:t>
            </a:r>
            <a:r>
              <a:rPr lang="en-US" dirty="0">
                <a:solidFill>
                  <a:prstClr val="black"/>
                </a:solidFill>
                <a:cs typeface="Arial" pitchFamily="34" charset="0"/>
              </a:rPr>
              <a:t>data are not </a:t>
            </a:r>
            <a:r>
              <a:rPr lang="en-US" dirty="0" smtClean="0">
                <a:solidFill>
                  <a:prstClr val="black"/>
                </a:solidFill>
                <a:cs typeface="Arial" pitchFamily="34" charset="0"/>
              </a:rPr>
              <a:t>required</a:t>
            </a:r>
          </a:p>
          <a:p>
            <a:pPr fontAlgn="t"/>
            <a:endParaRPr lang="en-US" dirty="0">
              <a:solidFill>
                <a:prstClr val="black"/>
              </a:solidFill>
              <a:cs typeface="Arial" pitchFamily="34" charset="0"/>
            </a:endParaRPr>
          </a:p>
          <a:p>
            <a:pPr lvl="1"/>
            <a:r>
              <a:rPr lang="en-US" dirty="0" smtClean="0">
                <a:solidFill>
                  <a:prstClr val="black"/>
                </a:solidFill>
                <a:cs typeface="Arial" pitchFamily="34" charset="0"/>
              </a:rPr>
              <a:t>All </a:t>
            </a:r>
            <a:r>
              <a:rPr lang="en-US" dirty="0">
                <a:solidFill>
                  <a:prstClr val="black"/>
                </a:solidFill>
                <a:cs typeface="Arial" pitchFamily="34" charset="0"/>
              </a:rPr>
              <a:t>NIH ICs utilize except FIC an NCMHD</a:t>
            </a:r>
          </a:p>
        </p:txBody>
      </p:sp>
    </p:spTree>
    <p:extLst>
      <p:ext uri="{BB962C8B-B14F-4D97-AF65-F5344CB8AC3E}">
        <p14:creationId xmlns:p14="http://schemas.microsoft.com/office/powerpoint/2010/main" val="2606121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838200"/>
          </a:xfrm>
        </p:spPr>
        <p:txBody>
          <a:bodyPr>
            <a:normAutofit fontScale="90000"/>
          </a:bodyPr>
          <a:lstStyle/>
          <a:p>
            <a:pPr algn="r"/>
            <a:r>
              <a:rPr lang="en-US" dirty="0" smtClean="0"/>
              <a:t/>
            </a:r>
            <a:br>
              <a:rPr lang="en-US" dirty="0" smtClean="0"/>
            </a:br>
            <a:r>
              <a:rPr lang="en-US" b="1" dirty="0" smtClean="0"/>
              <a:t>NIH </a:t>
            </a:r>
            <a:r>
              <a:rPr lang="en-US" b="1" dirty="0"/>
              <a:t>Support for Conferences and Scientific Meetings (R13 and U13)</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44</a:t>
            </a:fld>
            <a:endParaRPr lang="en-US" dirty="0">
              <a:solidFill>
                <a:prstClr val="black"/>
              </a:solidFill>
            </a:endParaRPr>
          </a:p>
        </p:txBody>
      </p:sp>
      <p:sp>
        <p:nvSpPr>
          <p:cNvPr id="4" name="Rectangle 3"/>
          <p:cNvSpPr/>
          <p:nvPr/>
        </p:nvSpPr>
        <p:spPr>
          <a:xfrm>
            <a:off x="152400" y="1371600"/>
            <a:ext cx="8839200" cy="4524315"/>
          </a:xfrm>
          <a:prstGeom prst="rect">
            <a:avLst/>
          </a:prstGeom>
        </p:spPr>
        <p:txBody>
          <a:bodyPr wrap="square">
            <a:spAutoFit/>
          </a:bodyPr>
          <a:lstStyle/>
          <a:p>
            <a:endParaRPr lang="en-US" dirty="0">
              <a:solidFill>
                <a:prstClr val="black"/>
              </a:solidFill>
              <a:cs typeface="Arial" pitchFamily="34" charset="0"/>
            </a:endParaRPr>
          </a:p>
          <a:p>
            <a:r>
              <a:rPr lang="en-US" b="1" dirty="0">
                <a:solidFill>
                  <a:prstClr val="black"/>
                </a:solidFill>
                <a:cs typeface="Arial" pitchFamily="34" charset="0"/>
              </a:rPr>
              <a:t>NIH Support for Conferences and Scientific Meetings (R13 and U13</a:t>
            </a:r>
            <a:r>
              <a:rPr lang="en-US" b="1" dirty="0" smtClean="0">
                <a:solidFill>
                  <a:prstClr val="black"/>
                </a:solidFill>
                <a:cs typeface="Arial" pitchFamily="34" charset="0"/>
              </a:rPr>
              <a:t>)</a:t>
            </a:r>
          </a:p>
          <a:p>
            <a:endParaRPr lang="en-US" b="1" dirty="0">
              <a:solidFill>
                <a:prstClr val="black"/>
              </a:solidFill>
              <a:cs typeface="Arial" pitchFamily="34" charset="0"/>
            </a:endParaRPr>
          </a:p>
          <a:p>
            <a:pPr lvl="1"/>
            <a:r>
              <a:rPr lang="en-US" dirty="0">
                <a:solidFill>
                  <a:prstClr val="black"/>
                </a:solidFill>
                <a:cs typeface="Arial" pitchFamily="34" charset="0"/>
              </a:rPr>
              <a:t>Support for high quality conferences/scientific meetings that are relevant to NIH's scientific mission and to the public </a:t>
            </a:r>
            <a:r>
              <a:rPr lang="en-US" dirty="0" smtClean="0">
                <a:solidFill>
                  <a:prstClr val="black"/>
                </a:solidFill>
                <a:cs typeface="Arial" pitchFamily="34" charset="0"/>
              </a:rPr>
              <a:t>health</a:t>
            </a:r>
          </a:p>
          <a:p>
            <a:pPr lvl="1"/>
            <a:endParaRPr lang="en-US" dirty="0">
              <a:solidFill>
                <a:prstClr val="black"/>
              </a:solidFill>
              <a:cs typeface="Arial" pitchFamily="34" charset="0"/>
            </a:endParaRPr>
          </a:p>
          <a:p>
            <a:pPr lvl="1"/>
            <a:r>
              <a:rPr lang="en-US" dirty="0">
                <a:solidFill>
                  <a:prstClr val="black"/>
                </a:solidFill>
                <a:cs typeface="Arial" pitchFamily="34" charset="0"/>
              </a:rPr>
              <a:t>Requires advance permission from the funding </a:t>
            </a:r>
            <a:r>
              <a:rPr lang="en-US" dirty="0" smtClean="0">
                <a:solidFill>
                  <a:prstClr val="black"/>
                </a:solidFill>
                <a:cs typeface="Arial" pitchFamily="34" charset="0"/>
              </a:rPr>
              <a:t>IC</a:t>
            </a:r>
          </a:p>
          <a:p>
            <a:pPr lvl="1"/>
            <a:endParaRPr lang="en-US" dirty="0">
              <a:solidFill>
                <a:prstClr val="black"/>
              </a:solidFill>
              <a:cs typeface="Arial" pitchFamily="34" charset="0"/>
            </a:endParaRPr>
          </a:p>
          <a:p>
            <a:pPr lvl="1"/>
            <a:r>
              <a:rPr lang="en-US" dirty="0">
                <a:solidFill>
                  <a:prstClr val="black"/>
                </a:solidFill>
                <a:cs typeface="Arial" pitchFamily="34" charset="0"/>
              </a:rPr>
              <a:t>Foreign institutions are not eligible to </a:t>
            </a:r>
            <a:r>
              <a:rPr lang="en-US" dirty="0" smtClean="0">
                <a:solidFill>
                  <a:prstClr val="black"/>
                </a:solidFill>
                <a:cs typeface="Arial" pitchFamily="34" charset="0"/>
              </a:rPr>
              <a:t>apply</a:t>
            </a:r>
          </a:p>
          <a:p>
            <a:pPr lvl="1"/>
            <a:endParaRPr lang="en-US" dirty="0">
              <a:solidFill>
                <a:prstClr val="black"/>
              </a:solidFill>
              <a:cs typeface="Arial" pitchFamily="34" charset="0"/>
            </a:endParaRPr>
          </a:p>
          <a:p>
            <a:pPr lvl="1"/>
            <a:r>
              <a:rPr lang="en-US" dirty="0">
                <a:solidFill>
                  <a:prstClr val="black"/>
                </a:solidFill>
                <a:cs typeface="Arial" pitchFamily="34" charset="0"/>
              </a:rPr>
              <a:t>Award amounts vary and limits are set by individual </a:t>
            </a:r>
            <a:r>
              <a:rPr lang="en-US" dirty="0" err="1" smtClean="0">
                <a:solidFill>
                  <a:prstClr val="black"/>
                </a:solidFill>
                <a:cs typeface="Arial" pitchFamily="34" charset="0"/>
              </a:rPr>
              <a:t>Ics</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Support for up to 5 years may be possible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See parent FOA: </a:t>
            </a:r>
            <a:r>
              <a:rPr lang="en-US" dirty="0">
                <a:solidFill>
                  <a:prstClr val="black"/>
                </a:solidFill>
                <a:cs typeface="Arial" pitchFamily="34" charset="0"/>
                <a:hlinkClick r:id="rId2"/>
              </a:rPr>
              <a:t>PA-13-347</a:t>
            </a:r>
            <a:r>
              <a:rPr lang="en-US" dirty="0">
                <a:solidFill>
                  <a:prstClr val="black"/>
                </a:solidFill>
                <a:cs typeface="Arial" pitchFamily="34" charset="0"/>
              </a:rPr>
              <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30644066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normAutofit fontScale="90000"/>
          </a:bodyPr>
          <a:lstStyle/>
          <a:p>
            <a:pPr algn="r"/>
            <a:r>
              <a:rPr lang="en-US" b="1" dirty="0" smtClean="0"/>
              <a:t/>
            </a:r>
            <a:br>
              <a:rPr lang="en-US" b="1" dirty="0" smtClean="0"/>
            </a:br>
            <a:r>
              <a:rPr lang="en-US" sz="3100" b="1" dirty="0" smtClean="0"/>
              <a:t>Small </a:t>
            </a:r>
            <a:r>
              <a:rPr lang="en-US" sz="3100" b="1" dirty="0"/>
              <a:t>Business Technology Transfer (STTR)</a:t>
            </a:r>
            <a:br>
              <a:rPr lang="en-US" sz="3100" b="1" dirty="0"/>
            </a:br>
            <a:r>
              <a:rPr lang="en-US" sz="3100" b="1" dirty="0">
                <a:hlinkClick r:id="rId2" action="ppaction://hlinkfile"/>
              </a:rPr>
              <a:t>R41/R42</a:t>
            </a:r>
            <a:r>
              <a:rPr lang="en-US" sz="3100" b="1" dirty="0"/>
              <a:t/>
            </a:r>
            <a:br>
              <a:rPr lang="en-US" sz="3100" b="1" dirty="0"/>
            </a:br>
            <a:endParaRPr lang="en-US" sz="3100"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45</a:t>
            </a:fld>
            <a:endParaRPr lang="en-US" dirty="0">
              <a:solidFill>
                <a:prstClr val="black"/>
              </a:solidFill>
            </a:endParaRPr>
          </a:p>
        </p:txBody>
      </p:sp>
      <p:sp>
        <p:nvSpPr>
          <p:cNvPr id="4" name="Rectangle 3"/>
          <p:cNvSpPr/>
          <p:nvPr/>
        </p:nvSpPr>
        <p:spPr>
          <a:xfrm>
            <a:off x="152400" y="1102578"/>
            <a:ext cx="8839200" cy="5755422"/>
          </a:xfrm>
          <a:prstGeom prst="rect">
            <a:avLst/>
          </a:prstGeom>
        </p:spPr>
        <p:txBody>
          <a:bodyPr wrap="square">
            <a:spAutoFit/>
          </a:bodyPr>
          <a:lstStyle/>
          <a:p>
            <a:pPr lvl="1"/>
            <a:r>
              <a:rPr lang="en-US" sz="1400" dirty="0">
                <a:solidFill>
                  <a:prstClr val="black"/>
                </a:solidFill>
                <a:cs typeface="Arial" pitchFamily="34" charset="0"/>
              </a:rPr>
              <a:t>Intended to stimulate scientific and technological innovation through cooperative research/research and development (R/R&amp;D) carried out between small business concerns (SBCs) and research institutions (RIs)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Fosters technology transfer between SBCs and RIs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Assists the small business and research communities in commercializing innovative technologies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Three-phase structure: </a:t>
            </a:r>
          </a:p>
          <a:p>
            <a:pPr lvl="2"/>
            <a:r>
              <a:rPr lang="en-US" sz="1400" dirty="0">
                <a:solidFill>
                  <a:prstClr val="black"/>
                </a:solidFill>
                <a:cs typeface="Arial" pitchFamily="34" charset="0"/>
              </a:rPr>
              <a:t>I - Feasibility study to establish scientific/technical merit of the proposed R/R&amp;D efforts (generally, 1 year; $150,000)</a:t>
            </a:r>
          </a:p>
          <a:p>
            <a:pPr lvl="2"/>
            <a:r>
              <a:rPr lang="en-US" sz="1400" dirty="0">
                <a:solidFill>
                  <a:prstClr val="black"/>
                </a:solidFill>
                <a:cs typeface="Arial" pitchFamily="34" charset="0"/>
              </a:rPr>
              <a:t>II - Full R/R&amp;D efforts initiated in Phase I (generally 2 years; $1,000,000)</a:t>
            </a:r>
          </a:p>
          <a:p>
            <a:pPr lvl="2"/>
            <a:r>
              <a:rPr lang="en-US" sz="1400" dirty="0">
                <a:solidFill>
                  <a:prstClr val="black"/>
                </a:solidFill>
                <a:cs typeface="Arial" pitchFamily="34" charset="0"/>
              </a:rPr>
              <a:t>III- Commercialization stage (cannot use STTR funds</a:t>
            </a:r>
            <a:r>
              <a:rPr lang="en-US" sz="1400" dirty="0" smtClean="0">
                <a:solidFill>
                  <a:prstClr val="black"/>
                </a:solidFill>
                <a:cs typeface="Arial" pitchFamily="34" charset="0"/>
              </a:rPr>
              <a:t>)</a:t>
            </a:r>
          </a:p>
          <a:p>
            <a:pPr lvl="2"/>
            <a:endParaRPr lang="en-US" sz="1400" dirty="0">
              <a:solidFill>
                <a:prstClr val="black"/>
              </a:solidFill>
              <a:cs typeface="Arial" pitchFamily="34" charset="0"/>
            </a:endParaRPr>
          </a:p>
          <a:p>
            <a:pPr lvl="1"/>
            <a:r>
              <a:rPr lang="en-US" sz="1400" dirty="0">
                <a:solidFill>
                  <a:prstClr val="black"/>
                </a:solidFill>
                <a:cs typeface="Arial" pitchFamily="34" charset="0"/>
              </a:rPr>
              <a:t>Eligibility limited to U.S. small business concerns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Project Director/Principal investigator (PD/PI) may be employed with the SBC </a:t>
            </a:r>
            <a:r>
              <a:rPr lang="en-US" sz="1400" i="1" u="sng" dirty="0">
                <a:solidFill>
                  <a:prstClr val="black"/>
                </a:solidFill>
                <a:cs typeface="Arial" pitchFamily="34" charset="0"/>
              </a:rPr>
              <a:t>or</a:t>
            </a:r>
            <a:r>
              <a:rPr lang="en-US" sz="1400" dirty="0">
                <a:solidFill>
                  <a:prstClr val="black"/>
                </a:solidFill>
                <a:cs typeface="Arial" pitchFamily="34" charset="0"/>
              </a:rPr>
              <a:t> the participating non-profit research institution as long as he/she has a formal appointment with or commitment to the applicant SBC.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Multiple PD/PIs allowed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All </a:t>
            </a:r>
            <a:r>
              <a:rPr lang="en-US" sz="1400" dirty="0">
                <a:solidFill>
                  <a:prstClr val="black"/>
                </a:solidFill>
                <a:cs typeface="Arial" pitchFamily="34" charset="0"/>
                <a:hlinkClick r:id="rId3"/>
              </a:rPr>
              <a:t>ICs</a:t>
            </a:r>
            <a:r>
              <a:rPr lang="en-US" sz="1400" dirty="0">
                <a:solidFill>
                  <a:prstClr val="black"/>
                </a:solidFill>
                <a:cs typeface="Arial" pitchFamily="34" charset="0"/>
              </a:rPr>
              <a:t> utilize except FIC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See parent FOA: </a:t>
            </a:r>
            <a:r>
              <a:rPr lang="en-US" sz="1400" dirty="0">
                <a:solidFill>
                  <a:prstClr val="black"/>
                </a:solidFill>
                <a:cs typeface="Arial" pitchFamily="34" charset="0"/>
                <a:hlinkClick r:id="rId4"/>
              </a:rPr>
              <a:t>PA-12-089</a:t>
            </a:r>
            <a:r>
              <a:rPr lang="en-US" sz="1400" dirty="0">
                <a:solidFill>
                  <a:prstClr val="black"/>
                </a:solidFill>
                <a:cs typeface="Arial" pitchFamily="34" charset="0"/>
              </a:rPr>
              <a:t/>
            </a:r>
            <a:br>
              <a:rPr lang="en-US" sz="1400" dirty="0">
                <a:solidFill>
                  <a:prstClr val="black"/>
                </a:solidFill>
                <a:cs typeface="Arial" pitchFamily="34" charset="0"/>
              </a:rPr>
            </a:br>
            <a:endParaRPr lang="en-US" sz="1400" dirty="0">
              <a:solidFill>
                <a:prstClr val="black"/>
              </a:solidFill>
              <a:cs typeface="Arial" pitchFamily="34" charset="0"/>
            </a:endParaRPr>
          </a:p>
        </p:txBody>
      </p:sp>
    </p:spTree>
    <p:extLst>
      <p:ext uri="{BB962C8B-B14F-4D97-AF65-F5344CB8AC3E}">
        <p14:creationId xmlns:p14="http://schemas.microsoft.com/office/powerpoint/2010/main" val="513101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normAutofit fontScale="90000"/>
          </a:bodyPr>
          <a:lstStyle/>
          <a:p>
            <a:pPr algn="r"/>
            <a:r>
              <a:rPr lang="en-US" b="1" dirty="0" smtClean="0"/>
              <a:t/>
            </a:r>
            <a:br>
              <a:rPr lang="en-US" b="1" dirty="0" smtClean="0"/>
            </a:br>
            <a:r>
              <a:rPr lang="en-US" b="1" dirty="0"/>
              <a:t/>
            </a:r>
            <a:br>
              <a:rPr lang="en-US" b="1" dirty="0"/>
            </a:br>
            <a:r>
              <a:rPr lang="en-US" sz="3100" b="1" dirty="0" smtClean="0"/>
              <a:t>Small </a:t>
            </a:r>
            <a:r>
              <a:rPr lang="en-US" sz="3100" b="1" dirty="0"/>
              <a:t>Business Innovative Research (SBIR</a:t>
            </a:r>
            <a:r>
              <a:rPr lang="en-US" sz="3100" b="1" dirty="0" smtClean="0"/>
              <a:t>)</a:t>
            </a:r>
            <a:r>
              <a:rPr lang="en-US" sz="3100" b="1" dirty="0">
                <a:hlinkClick r:id="rId2" action="ppaction://hlinkfile"/>
              </a:rPr>
              <a:t> R43/R44</a:t>
            </a:r>
            <a:r>
              <a:rPr lang="en-US" b="1" dirty="0"/>
              <a:t/>
            </a:r>
            <a:br>
              <a:rPr lang="en-US" b="1" dirty="0"/>
            </a:b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46</a:t>
            </a:fld>
            <a:endParaRPr lang="en-US" dirty="0">
              <a:solidFill>
                <a:prstClr val="black"/>
              </a:solidFill>
            </a:endParaRPr>
          </a:p>
        </p:txBody>
      </p:sp>
      <p:sp>
        <p:nvSpPr>
          <p:cNvPr id="4" name="Rectangle 3"/>
          <p:cNvSpPr/>
          <p:nvPr/>
        </p:nvSpPr>
        <p:spPr>
          <a:xfrm>
            <a:off x="0" y="1219200"/>
            <a:ext cx="9144000" cy="4893647"/>
          </a:xfrm>
          <a:prstGeom prst="rect">
            <a:avLst/>
          </a:prstGeom>
        </p:spPr>
        <p:txBody>
          <a:bodyPr wrap="square">
            <a:spAutoFit/>
          </a:bodyPr>
          <a:lstStyle/>
          <a:p>
            <a:endParaRPr lang="en-US" dirty="0">
              <a:solidFill>
                <a:prstClr val="black"/>
              </a:solidFill>
              <a:cs typeface="Arial" pitchFamily="34" charset="0"/>
            </a:endParaRPr>
          </a:p>
          <a:p>
            <a:pPr lvl="1"/>
            <a:r>
              <a:rPr lang="en-US" sz="1400" dirty="0">
                <a:solidFill>
                  <a:prstClr val="black"/>
                </a:solidFill>
                <a:cs typeface="Arial" pitchFamily="34" charset="0"/>
              </a:rPr>
              <a:t>Intended to stimulate technological innovation in the private sector by supporting research or research </a:t>
            </a:r>
            <a:r>
              <a:rPr lang="en-US" sz="1400" dirty="0" smtClean="0">
                <a:solidFill>
                  <a:prstClr val="black"/>
                </a:solidFill>
                <a:cs typeface="Arial" pitchFamily="34" charset="0"/>
              </a:rPr>
              <a:t>&amp; </a:t>
            </a:r>
            <a:r>
              <a:rPr lang="en-US" sz="1400" dirty="0">
                <a:solidFill>
                  <a:prstClr val="black"/>
                </a:solidFill>
                <a:cs typeface="Arial" pitchFamily="34" charset="0"/>
              </a:rPr>
              <a:t>development (R/R&amp;D) for for-profit institutions for ideas that have potential for commercialization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Assists the small business research community in commercializing innovative technologies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Three-phase structure: </a:t>
            </a:r>
          </a:p>
          <a:p>
            <a:pPr lvl="2"/>
            <a:r>
              <a:rPr lang="en-US" sz="1400" dirty="0">
                <a:solidFill>
                  <a:prstClr val="black"/>
                </a:solidFill>
                <a:cs typeface="Arial" pitchFamily="34" charset="0"/>
              </a:rPr>
              <a:t>I - Feasibility study to establish scientific/technical merit of the proposed R/R&amp;D efforts (generally, 6 months; $150,000)</a:t>
            </a:r>
          </a:p>
          <a:p>
            <a:pPr lvl="2"/>
            <a:r>
              <a:rPr lang="en-US" sz="1400" dirty="0">
                <a:solidFill>
                  <a:prstClr val="black"/>
                </a:solidFill>
                <a:cs typeface="Arial" pitchFamily="34" charset="0"/>
              </a:rPr>
              <a:t>II - Full research or R&amp;D efforts initiated in Phase I (generally 2 years; $1,000,000)</a:t>
            </a:r>
          </a:p>
          <a:p>
            <a:pPr lvl="2"/>
            <a:r>
              <a:rPr lang="en-US" sz="1400" dirty="0">
                <a:solidFill>
                  <a:prstClr val="black"/>
                </a:solidFill>
                <a:cs typeface="Arial" pitchFamily="34" charset="0"/>
              </a:rPr>
              <a:t>III- Commercialization stage (cannot use SBIR funds</a:t>
            </a:r>
            <a:r>
              <a:rPr lang="en-US" sz="1400" dirty="0" smtClean="0">
                <a:solidFill>
                  <a:prstClr val="black"/>
                </a:solidFill>
                <a:cs typeface="Arial" pitchFamily="34" charset="0"/>
              </a:rPr>
              <a:t>)</a:t>
            </a:r>
          </a:p>
          <a:p>
            <a:pPr lvl="2"/>
            <a:endParaRPr lang="en-US" sz="1400" dirty="0">
              <a:solidFill>
                <a:prstClr val="black"/>
              </a:solidFill>
              <a:cs typeface="Arial" pitchFamily="34" charset="0"/>
            </a:endParaRPr>
          </a:p>
          <a:p>
            <a:pPr lvl="1"/>
            <a:r>
              <a:rPr lang="en-US" sz="1400" dirty="0">
                <a:solidFill>
                  <a:prstClr val="black"/>
                </a:solidFill>
                <a:cs typeface="Arial" pitchFamily="34" charset="0"/>
              </a:rPr>
              <a:t>Eligibility limited to U.S. small business concerns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The primary employment of the Project Director/Principal investigator (PD/PI) must be with the small business concern.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Multiple PD/PIs allowed.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All </a:t>
            </a:r>
            <a:r>
              <a:rPr lang="en-US" sz="1400" dirty="0">
                <a:solidFill>
                  <a:prstClr val="black"/>
                </a:solidFill>
                <a:cs typeface="Arial" pitchFamily="34" charset="0"/>
                <a:hlinkClick r:id="rId3"/>
              </a:rPr>
              <a:t>ICs</a:t>
            </a:r>
            <a:r>
              <a:rPr lang="en-US" sz="1400" dirty="0">
                <a:solidFill>
                  <a:prstClr val="black"/>
                </a:solidFill>
                <a:cs typeface="Arial" pitchFamily="34" charset="0"/>
              </a:rPr>
              <a:t> utilize except FIC </a:t>
            </a:r>
            <a:endParaRPr lang="en-US" sz="1400" dirty="0" smtClean="0">
              <a:solidFill>
                <a:prstClr val="black"/>
              </a:solidFill>
              <a:cs typeface="Arial" pitchFamily="34" charset="0"/>
            </a:endParaRPr>
          </a:p>
          <a:p>
            <a:pPr lvl="1"/>
            <a:endParaRPr lang="en-US" sz="1400" dirty="0">
              <a:solidFill>
                <a:prstClr val="black"/>
              </a:solidFill>
              <a:cs typeface="Arial" pitchFamily="34" charset="0"/>
            </a:endParaRPr>
          </a:p>
          <a:p>
            <a:pPr lvl="1"/>
            <a:r>
              <a:rPr lang="en-US" sz="1400" dirty="0">
                <a:solidFill>
                  <a:prstClr val="black"/>
                </a:solidFill>
                <a:cs typeface="Arial" pitchFamily="34" charset="0"/>
              </a:rPr>
              <a:t>See parent FOA: </a:t>
            </a:r>
            <a:r>
              <a:rPr lang="en-US" sz="1400" dirty="0">
                <a:solidFill>
                  <a:prstClr val="black"/>
                </a:solidFill>
                <a:cs typeface="Arial" pitchFamily="34" charset="0"/>
                <a:hlinkClick r:id="rId4"/>
              </a:rPr>
              <a:t>PA-12-088</a:t>
            </a:r>
            <a:endParaRPr lang="en-US" sz="1400" dirty="0">
              <a:solidFill>
                <a:prstClr val="black"/>
              </a:solidFill>
              <a:cs typeface="Arial" pitchFamily="34" charset="0"/>
            </a:endParaRPr>
          </a:p>
        </p:txBody>
      </p:sp>
    </p:spTree>
    <p:extLst>
      <p:ext uri="{BB962C8B-B14F-4D97-AF65-F5344CB8AC3E}">
        <p14:creationId xmlns:p14="http://schemas.microsoft.com/office/powerpoint/2010/main" val="2505140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fontScale="90000"/>
          </a:bodyPr>
          <a:lstStyle/>
          <a:p>
            <a:pPr algn="r"/>
            <a:r>
              <a:rPr lang="en-US" dirty="0" smtClean="0"/>
              <a:t/>
            </a:r>
            <a:br>
              <a:rPr lang="en-US" dirty="0" smtClean="0"/>
            </a:br>
            <a:r>
              <a:rPr lang="en-US" dirty="0"/>
              <a:t/>
            </a:r>
            <a:br>
              <a:rPr lang="en-US" dirty="0"/>
            </a:br>
            <a:r>
              <a:rPr lang="en-US" b="1" dirty="0" smtClean="0"/>
              <a:t>Research </a:t>
            </a:r>
            <a:r>
              <a:rPr lang="en-US" b="1" dirty="0"/>
              <a:t>Project Cooperative </a:t>
            </a:r>
            <a:r>
              <a:rPr lang="en-US" b="1" dirty="0" smtClean="0"/>
              <a:t>Agreement </a:t>
            </a:r>
            <a:r>
              <a:rPr lang="en-US" b="1" dirty="0"/>
              <a:t>U01</a:t>
            </a:r>
            <a:br>
              <a:rPr lang="en-US" b="1" dirty="0"/>
            </a:b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47</a:t>
            </a:fld>
            <a:endParaRPr lang="en-US" dirty="0">
              <a:solidFill>
                <a:prstClr val="black"/>
              </a:solidFill>
            </a:endParaRPr>
          </a:p>
        </p:txBody>
      </p:sp>
      <p:sp>
        <p:nvSpPr>
          <p:cNvPr id="4" name="Rectangle 3"/>
          <p:cNvSpPr/>
          <p:nvPr/>
        </p:nvSpPr>
        <p:spPr>
          <a:xfrm>
            <a:off x="304800" y="2133600"/>
            <a:ext cx="8153400" cy="3693319"/>
          </a:xfrm>
          <a:prstGeom prst="rect">
            <a:avLst/>
          </a:prstGeom>
        </p:spPr>
        <p:txBody>
          <a:bodyPr wrap="square">
            <a:spAutoFit/>
          </a:bodyPr>
          <a:lstStyle/>
          <a:p>
            <a:r>
              <a:rPr lang="en-US" sz="2000" b="1" dirty="0" smtClean="0">
                <a:solidFill>
                  <a:prstClr val="black"/>
                </a:solidFill>
                <a:cs typeface="Arial" pitchFamily="34" charset="0"/>
              </a:rPr>
              <a:t>U01 Research </a:t>
            </a:r>
            <a:r>
              <a:rPr lang="en-US" sz="2000" b="1" dirty="0">
                <a:solidFill>
                  <a:prstClr val="black"/>
                </a:solidFill>
                <a:cs typeface="Arial" pitchFamily="34" charset="0"/>
              </a:rPr>
              <a:t>Project Cooperative </a:t>
            </a:r>
            <a:r>
              <a:rPr lang="en-US" sz="2000" b="1" dirty="0" smtClean="0">
                <a:solidFill>
                  <a:prstClr val="black"/>
                </a:solidFill>
                <a:cs typeface="Arial" pitchFamily="34" charset="0"/>
              </a:rPr>
              <a:t>Agreement</a:t>
            </a:r>
          </a:p>
          <a:p>
            <a:endParaRPr lang="en-US" dirty="0">
              <a:solidFill>
                <a:prstClr val="black"/>
              </a:solidFill>
              <a:cs typeface="Arial" pitchFamily="34" charset="0"/>
            </a:endParaRPr>
          </a:p>
          <a:p>
            <a:pPr lvl="1"/>
            <a:r>
              <a:rPr lang="en-US" dirty="0">
                <a:solidFill>
                  <a:prstClr val="black"/>
                </a:solidFill>
                <a:cs typeface="Arial" pitchFamily="34" charset="0"/>
              </a:rPr>
              <a:t>Supports discrete, specified, circumscribed projects to be performed by investigator(s) in an area representing their specific interests and </a:t>
            </a:r>
            <a:r>
              <a:rPr lang="en-US" dirty="0" smtClean="0">
                <a:solidFill>
                  <a:prstClr val="black"/>
                </a:solidFill>
                <a:cs typeface="Arial" pitchFamily="34" charset="0"/>
              </a:rPr>
              <a:t>competencies</a:t>
            </a:r>
          </a:p>
          <a:p>
            <a:pPr lvl="1"/>
            <a:endParaRPr lang="en-US" dirty="0">
              <a:solidFill>
                <a:prstClr val="black"/>
              </a:solidFill>
              <a:cs typeface="Arial" pitchFamily="34" charset="0"/>
            </a:endParaRPr>
          </a:p>
          <a:p>
            <a:pPr lvl="1"/>
            <a:r>
              <a:rPr lang="en-US" dirty="0">
                <a:solidFill>
                  <a:prstClr val="black"/>
                </a:solidFill>
                <a:cs typeface="Arial" pitchFamily="34" charset="0"/>
              </a:rPr>
              <a:t>Used when substantial programmatic involvement is anticipated between the awarding Institute and </a:t>
            </a:r>
            <a:r>
              <a:rPr lang="en-US" dirty="0" smtClean="0">
                <a:solidFill>
                  <a:prstClr val="black"/>
                </a:solidFill>
                <a:cs typeface="Arial" pitchFamily="34" charset="0"/>
              </a:rPr>
              <a:t>Center</a:t>
            </a:r>
          </a:p>
          <a:p>
            <a:pPr lvl="1"/>
            <a:endParaRPr lang="en-US" dirty="0">
              <a:solidFill>
                <a:prstClr val="black"/>
              </a:solidFill>
              <a:cs typeface="Arial" pitchFamily="34" charset="0"/>
            </a:endParaRPr>
          </a:p>
          <a:p>
            <a:pPr lvl="1"/>
            <a:r>
              <a:rPr lang="en-US" dirty="0">
                <a:solidFill>
                  <a:prstClr val="black"/>
                </a:solidFill>
                <a:cs typeface="Arial" pitchFamily="34" charset="0"/>
              </a:rPr>
              <a:t>One of many types of cooperative </a:t>
            </a:r>
            <a:r>
              <a:rPr lang="en-US" dirty="0" smtClean="0">
                <a:solidFill>
                  <a:prstClr val="black"/>
                </a:solidFill>
                <a:cs typeface="Arial" pitchFamily="34" charset="0"/>
              </a:rPr>
              <a:t>agreements</a:t>
            </a:r>
          </a:p>
          <a:p>
            <a:pPr lvl="1"/>
            <a:endParaRPr lang="en-US" dirty="0">
              <a:solidFill>
                <a:prstClr val="black"/>
              </a:solidFill>
              <a:cs typeface="Arial" pitchFamily="34" charset="0"/>
            </a:endParaRPr>
          </a:p>
          <a:p>
            <a:pPr lvl="1"/>
            <a:r>
              <a:rPr lang="en-US" dirty="0">
                <a:solidFill>
                  <a:prstClr val="black"/>
                </a:solidFill>
                <a:cs typeface="Arial" pitchFamily="34" charset="0"/>
              </a:rPr>
              <a:t>No specific dollar limit unless specified in FOA</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22654734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152400"/>
            <a:ext cx="9144000" cy="838200"/>
          </a:xfrm>
        </p:spPr>
        <p:txBody>
          <a:bodyPr>
            <a:normAutofit fontScale="90000"/>
          </a:bodyPr>
          <a:lstStyle/>
          <a:p>
            <a:pPr algn="r"/>
            <a:r>
              <a:rPr lang="en-US" b="1" dirty="0" smtClean="0"/>
              <a:t/>
            </a:r>
            <a:br>
              <a:rPr lang="en-US" b="1" dirty="0" smtClean="0"/>
            </a:br>
            <a:r>
              <a:rPr lang="en-US" b="1" dirty="0" smtClean="0"/>
              <a:t>Program </a:t>
            </a:r>
            <a:r>
              <a:rPr lang="en-US" b="1" dirty="0"/>
              <a:t>Project/Center Grants (P series)</a:t>
            </a:r>
            <a:br>
              <a:rPr lang="en-US" b="1" dirty="0"/>
            </a:br>
            <a:r>
              <a:rPr lang="en-US" b="1" dirty="0"/>
              <a:t>P01</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48</a:t>
            </a:fld>
            <a:endParaRPr lang="en-US" dirty="0">
              <a:solidFill>
                <a:prstClr val="black"/>
              </a:solidFill>
            </a:endParaRPr>
          </a:p>
        </p:txBody>
      </p:sp>
      <p:sp>
        <p:nvSpPr>
          <p:cNvPr id="4" name="Rectangle 3"/>
          <p:cNvSpPr/>
          <p:nvPr/>
        </p:nvSpPr>
        <p:spPr>
          <a:xfrm>
            <a:off x="215900" y="2743200"/>
            <a:ext cx="8686800" cy="2862322"/>
          </a:xfrm>
          <a:prstGeom prst="rect">
            <a:avLst/>
          </a:prstGeom>
        </p:spPr>
        <p:txBody>
          <a:bodyPr wrap="square">
            <a:spAutoFit/>
          </a:bodyPr>
          <a:lstStyle/>
          <a:p>
            <a:r>
              <a:rPr lang="en-US" b="1" dirty="0">
                <a:solidFill>
                  <a:prstClr val="black"/>
                </a:solidFill>
                <a:cs typeface="Arial" pitchFamily="34" charset="0"/>
              </a:rPr>
              <a:t>Research Program Project </a:t>
            </a:r>
            <a:r>
              <a:rPr lang="en-US" b="1" dirty="0" smtClean="0">
                <a:solidFill>
                  <a:prstClr val="black"/>
                </a:solidFill>
                <a:cs typeface="Arial" pitchFamily="34" charset="0"/>
              </a:rPr>
              <a:t>Grant</a:t>
            </a:r>
          </a:p>
          <a:p>
            <a:endParaRPr lang="en-US" b="1" dirty="0">
              <a:solidFill>
                <a:prstClr val="black"/>
              </a:solidFill>
              <a:cs typeface="Arial" pitchFamily="34" charset="0"/>
            </a:endParaRPr>
          </a:p>
          <a:p>
            <a:pPr lvl="1"/>
            <a:r>
              <a:rPr lang="en-US" dirty="0">
                <a:solidFill>
                  <a:prstClr val="black"/>
                </a:solidFill>
                <a:cs typeface="Arial" pitchFamily="34" charset="0"/>
              </a:rPr>
              <a:t>Support for integrated, multi-project research projects involving a number of independent investigators who share knowledge and common </a:t>
            </a:r>
            <a:r>
              <a:rPr lang="en-US" dirty="0" smtClean="0">
                <a:solidFill>
                  <a:prstClr val="black"/>
                </a:solidFill>
                <a:cs typeface="Arial" pitchFamily="34" charset="0"/>
              </a:rPr>
              <a:t>resources</a:t>
            </a:r>
          </a:p>
          <a:p>
            <a:pPr lvl="1"/>
            <a:endParaRPr lang="en-US" dirty="0">
              <a:solidFill>
                <a:prstClr val="black"/>
              </a:solidFill>
              <a:cs typeface="Arial" pitchFamily="34" charset="0"/>
            </a:endParaRPr>
          </a:p>
          <a:p>
            <a:pPr lvl="1"/>
            <a:r>
              <a:rPr lang="en-US" dirty="0">
                <a:solidFill>
                  <a:prstClr val="black"/>
                </a:solidFill>
                <a:cs typeface="Arial" pitchFamily="34" charset="0"/>
              </a:rPr>
              <a:t>Each project contributes or is directly related to the common theme of the total research effort, thus forming a system of research activities and projects directed toward a well-defined research program </a:t>
            </a:r>
            <a:r>
              <a:rPr lang="en-US" dirty="0" smtClean="0">
                <a:solidFill>
                  <a:prstClr val="black"/>
                </a:solidFill>
                <a:cs typeface="Arial" pitchFamily="34" charset="0"/>
              </a:rPr>
              <a:t>goal</a:t>
            </a:r>
          </a:p>
          <a:p>
            <a:pPr lvl="1"/>
            <a:endParaRPr lang="en-US" dirty="0">
              <a:solidFill>
                <a:prstClr val="black"/>
              </a:solidFill>
              <a:cs typeface="Arial" pitchFamily="34" charset="0"/>
            </a:endParaRPr>
          </a:p>
          <a:p>
            <a:pPr lvl="1"/>
            <a:r>
              <a:rPr lang="en-US" dirty="0">
                <a:solidFill>
                  <a:prstClr val="black"/>
                </a:solidFill>
                <a:cs typeface="Arial" pitchFamily="34" charset="0"/>
              </a:rPr>
              <a:t>Specific dollar limit unless specified in FOA</a:t>
            </a:r>
          </a:p>
        </p:txBody>
      </p:sp>
    </p:spTree>
    <p:extLst>
      <p:ext uri="{BB962C8B-B14F-4D97-AF65-F5344CB8AC3E}">
        <p14:creationId xmlns:p14="http://schemas.microsoft.com/office/powerpoint/2010/main" val="11959266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838200"/>
          </a:xfrm>
        </p:spPr>
        <p:txBody>
          <a:bodyPr>
            <a:normAutofit fontScale="90000"/>
          </a:bodyPr>
          <a:lstStyle/>
          <a:p>
            <a:pPr algn="r"/>
            <a:r>
              <a:rPr lang="en-US" dirty="0" smtClean="0"/>
              <a:t/>
            </a:r>
            <a:br>
              <a:rPr lang="en-US" dirty="0" smtClean="0"/>
            </a:br>
            <a:r>
              <a:rPr lang="en-US" b="1" dirty="0" smtClean="0"/>
              <a:t>Exploratory Grants P20</a:t>
            </a:r>
            <a:r>
              <a:rPr lang="en-US" b="1" dirty="0"/>
              <a:t/>
            </a:r>
            <a:br>
              <a:rPr lang="en-US" b="1" dirty="0"/>
            </a:b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49</a:t>
            </a:fld>
            <a:endParaRPr lang="en-US" dirty="0">
              <a:solidFill>
                <a:prstClr val="black"/>
              </a:solidFill>
            </a:endParaRPr>
          </a:p>
        </p:txBody>
      </p:sp>
      <p:sp>
        <p:nvSpPr>
          <p:cNvPr id="6" name="Rectangle 5"/>
          <p:cNvSpPr/>
          <p:nvPr/>
        </p:nvSpPr>
        <p:spPr>
          <a:xfrm>
            <a:off x="304800" y="2551837"/>
            <a:ext cx="8382000" cy="1477328"/>
          </a:xfrm>
          <a:prstGeom prst="rect">
            <a:avLst/>
          </a:prstGeom>
        </p:spPr>
        <p:txBody>
          <a:bodyPr wrap="square">
            <a:spAutoFit/>
          </a:bodyPr>
          <a:lstStyle/>
          <a:p>
            <a:r>
              <a:rPr lang="en-US" b="1" dirty="0" smtClean="0">
                <a:solidFill>
                  <a:prstClr val="black"/>
                </a:solidFill>
                <a:cs typeface="Arial" pitchFamily="34" charset="0"/>
              </a:rPr>
              <a:t>P20 Exploratory Grants</a:t>
            </a:r>
          </a:p>
          <a:p>
            <a:endParaRPr lang="en-US" dirty="0">
              <a:solidFill>
                <a:prstClr val="black"/>
              </a:solidFill>
              <a:cs typeface="Arial" pitchFamily="34" charset="0"/>
            </a:endParaRPr>
          </a:p>
          <a:p>
            <a:pPr lvl="1"/>
            <a:r>
              <a:rPr lang="en-US" dirty="0">
                <a:solidFill>
                  <a:prstClr val="black"/>
                </a:solidFill>
                <a:cs typeface="Arial" pitchFamily="34" charset="0"/>
              </a:rPr>
              <a:t>Often used to support planning activities associated with large multi-project program project grants</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3605605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82100" cy="1371600"/>
          </a:xfrm>
          <a:solidFill>
            <a:schemeClr val="tx2"/>
          </a:solidFill>
        </p:spPr>
        <p:txBody>
          <a:bodyPr/>
          <a:lstStyle/>
          <a:p>
            <a:pPr algn="r" eaLnBrk="1" hangingPunct="1">
              <a:lnSpc>
                <a:spcPct val="85000"/>
              </a:lnSpc>
              <a:spcBef>
                <a:spcPct val="30000"/>
              </a:spcBef>
            </a:pPr>
            <a:r>
              <a:rPr lang="en-US" altLang="en-US" b="1" dirty="0" smtClean="0">
                <a:solidFill>
                  <a:schemeClr val="bg1"/>
                </a:solidFill>
                <a:latin typeface="Tahoma" pitchFamily="34" charset="0"/>
              </a:rPr>
              <a:t/>
            </a:r>
            <a:br>
              <a:rPr lang="en-US" altLang="en-US" b="1" dirty="0" smtClean="0">
                <a:solidFill>
                  <a:schemeClr val="bg1"/>
                </a:solidFill>
                <a:latin typeface="Tahoma" pitchFamily="34" charset="0"/>
              </a:rPr>
            </a:br>
            <a:r>
              <a:rPr lang="en-US" altLang="en-US" sz="3600" b="1" dirty="0" smtClean="0">
                <a:solidFill>
                  <a:schemeClr val="bg1"/>
                </a:solidFill>
                <a:latin typeface="Tahoma" pitchFamily="34" charset="0"/>
              </a:rPr>
              <a:t>FDR </a:t>
            </a:r>
            <a:r>
              <a:rPr lang="en-US" altLang="en-US" sz="3600" b="1" dirty="0">
                <a:solidFill>
                  <a:schemeClr val="bg1"/>
                </a:solidFill>
                <a:latin typeface="Tahoma" pitchFamily="34" charset="0"/>
              </a:rPr>
              <a:t>Dedicates NIH Bethesda Campus</a:t>
            </a:r>
            <a:r>
              <a:rPr lang="en-US" altLang="en-US" sz="3200" b="1" dirty="0">
                <a:solidFill>
                  <a:schemeClr val="bg1"/>
                </a:solidFill>
                <a:latin typeface="Tahoma" pitchFamily="34" charset="0"/>
              </a:rPr>
              <a:t/>
            </a:r>
            <a:br>
              <a:rPr lang="en-US" altLang="en-US" sz="3200" b="1" dirty="0">
                <a:solidFill>
                  <a:schemeClr val="bg1"/>
                </a:solidFill>
                <a:latin typeface="Tahoma" pitchFamily="34" charset="0"/>
              </a:rPr>
            </a:br>
            <a:r>
              <a:rPr lang="en-US" altLang="en-US" sz="2800" b="1" i="1" dirty="0">
                <a:solidFill>
                  <a:schemeClr val="bg1"/>
                </a:solidFill>
              </a:rPr>
              <a:t>October 31, 1940</a:t>
            </a:r>
            <a:br>
              <a:rPr lang="en-US" altLang="en-US" sz="2800" b="1" i="1" dirty="0">
                <a:solidFill>
                  <a:schemeClr val="bg1"/>
                </a:solidFill>
              </a:rPr>
            </a:br>
            <a:endParaRPr lang="en-US" sz="2800" b="1" dirty="0"/>
          </a:p>
        </p:txBody>
      </p:sp>
      <p:sp>
        <p:nvSpPr>
          <p:cNvPr id="3" name="Slide Number Placeholder 2"/>
          <p:cNvSpPr>
            <a:spLocks noGrp="1"/>
          </p:cNvSpPr>
          <p:nvPr>
            <p:ph type="sldNum" sz="quarter" idx="12"/>
          </p:nvPr>
        </p:nvSpPr>
        <p:spPr/>
        <p:txBody>
          <a:bodyPr/>
          <a:lstStyle/>
          <a:p>
            <a:pPr>
              <a:defRPr/>
            </a:pPr>
            <a:fld id="{F39E8EE1-BCC5-4FFC-9D02-CA3B48317ABE}" type="slidenum">
              <a:rPr lang="en-US" smtClean="0">
                <a:solidFill>
                  <a:prstClr val="black"/>
                </a:solidFill>
              </a:rPr>
              <a:pPr>
                <a:defRPr/>
              </a:pPr>
              <a:t>5</a:t>
            </a:fld>
            <a:endParaRPr lang="en-US" dirty="0">
              <a:solidFill>
                <a:prstClr val="black"/>
              </a:solidFill>
            </a:endParaRPr>
          </a:p>
        </p:txBody>
      </p:sp>
      <p:pic>
        <p:nvPicPr>
          <p:cNvPr id="4" name="Picture 3" descr="NIH 1938 Ded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371600"/>
            <a:ext cx="9144000" cy="5486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6833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fontScale="90000"/>
          </a:bodyPr>
          <a:lstStyle/>
          <a:p>
            <a:pPr algn="r"/>
            <a:r>
              <a:rPr lang="en-US" dirty="0" smtClean="0"/>
              <a:t/>
            </a:r>
            <a:br>
              <a:rPr lang="en-US" dirty="0" smtClean="0"/>
            </a:br>
            <a:r>
              <a:rPr lang="en-US" dirty="0"/>
              <a:t/>
            </a:r>
            <a:br>
              <a:rPr lang="en-US" dirty="0"/>
            </a:br>
            <a:r>
              <a:rPr lang="en-US" b="1" dirty="0" smtClean="0"/>
              <a:t>Center </a:t>
            </a:r>
            <a:r>
              <a:rPr lang="en-US" b="1" dirty="0"/>
              <a:t>Core </a:t>
            </a:r>
            <a:r>
              <a:rPr lang="en-US" b="1" dirty="0" smtClean="0"/>
              <a:t>Grants P30</a:t>
            </a:r>
            <a:r>
              <a:rPr lang="en-US" b="1" dirty="0"/>
              <a:t/>
            </a:r>
            <a:br>
              <a:rPr lang="en-US" b="1" dirty="0"/>
            </a:b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50</a:t>
            </a:fld>
            <a:endParaRPr lang="en-US" dirty="0">
              <a:solidFill>
                <a:prstClr val="black"/>
              </a:solidFill>
            </a:endParaRPr>
          </a:p>
        </p:txBody>
      </p:sp>
      <p:sp>
        <p:nvSpPr>
          <p:cNvPr id="4" name="Rectangle 3"/>
          <p:cNvSpPr/>
          <p:nvPr/>
        </p:nvSpPr>
        <p:spPr>
          <a:xfrm>
            <a:off x="228600" y="2209800"/>
            <a:ext cx="8686800" cy="2862322"/>
          </a:xfrm>
          <a:prstGeom prst="rect">
            <a:avLst/>
          </a:prstGeom>
        </p:spPr>
        <p:txBody>
          <a:bodyPr wrap="square">
            <a:spAutoFit/>
          </a:bodyPr>
          <a:lstStyle/>
          <a:p>
            <a:r>
              <a:rPr lang="en-US" b="1" dirty="0" smtClean="0">
                <a:solidFill>
                  <a:prstClr val="black"/>
                </a:solidFill>
                <a:cs typeface="Arial" pitchFamily="34" charset="0"/>
              </a:rPr>
              <a:t>P30 Center </a:t>
            </a:r>
            <a:r>
              <a:rPr lang="en-US" b="1" dirty="0">
                <a:solidFill>
                  <a:prstClr val="black"/>
                </a:solidFill>
                <a:cs typeface="Arial" pitchFamily="34" charset="0"/>
              </a:rPr>
              <a:t>Core </a:t>
            </a:r>
            <a:r>
              <a:rPr lang="en-US" b="1" dirty="0" smtClean="0">
                <a:solidFill>
                  <a:prstClr val="black"/>
                </a:solidFill>
                <a:cs typeface="Arial" pitchFamily="34" charset="0"/>
              </a:rPr>
              <a:t>Grants</a:t>
            </a:r>
          </a:p>
          <a:p>
            <a:endParaRPr lang="en-US" dirty="0">
              <a:solidFill>
                <a:prstClr val="black"/>
              </a:solidFill>
              <a:cs typeface="Arial" pitchFamily="34" charset="0"/>
            </a:endParaRPr>
          </a:p>
          <a:p>
            <a:pPr lvl="1"/>
            <a:r>
              <a:rPr lang="en-US" dirty="0">
                <a:solidFill>
                  <a:prstClr val="black"/>
                </a:solidFill>
                <a:cs typeface="Arial" pitchFamily="34" charset="0"/>
              </a:rPr>
              <a:t>To support shared resources and facilities for categorical research by a number of investigators from different disciplines who provide a multidisciplinary approach to a joint research effort or from the same discipline who focus on a common research problem.  </a:t>
            </a:r>
            <a:endParaRPr lang="en-US" dirty="0" smtClean="0">
              <a:solidFill>
                <a:prstClr val="black"/>
              </a:solidFill>
              <a:cs typeface="Arial" pitchFamily="34" charset="0"/>
            </a:endParaRPr>
          </a:p>
          <a:p>
            <a:pPr lvl="1"/>
            <a:endParaRPr lang="en-US" dirty="0">
              <a:solidFill>
                <a:prstClr val="black"/>
              </a:solidFill>
              <a:cs typeface="Arial" pitchFamily="34" charset="0"/>
            </a:endParaRPr>
          </a:p>
          <a:p>
            <a:pPr lvl="1"/>
            <a:r>
              <a:rPr lang="en-US" dirty="0">
                <a:solidFill>
                  <a:prstClr val="black"/>
                </a:solidFill>
                <a:cs typeface="Arial" pitchFamily="34" charset="0"/>
              </a:rPr>
              <a:t>The core grant is integrated with the center's component projects or program projects, though funded independently from them.  </a:t>
            </a:r>
            <a:br>
              <a:rPr lang="en-US" dirty="0">
                <a:solidFill>
                  <a:prstClr val="black"/>
                </a:solidFill>
                <a:cs typeface="Arial" pitchFamily="34" charset="0"/>
              </a:rPr>
            </a:br>
            <a:endParaRPr lang="en-US" dirty="0">
              <a:solidFill>
                <a:prstClr val="black"/>
              </a:solidFill>
              <a:cs typeface="Arial" pitchFamily="34" charset="0"/>
            </a:endParaRPr>
          </a:p>
        </p:txBody>
      </p:sp>
    </p:spTree>
    <p:extLst>
      <p:ext uri="{BB962C8B-B14F-4D97-AF65-F5344CB8AC3E}">
        <p14:creationId xmlns:p14="http://schemas.microsoft.com/office/powerpoint/2010/main" val="16505639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normAutofit fontScale="90000"/>
          </a:bodyPr>
          <a:lstStyle/>
          <a:p>
            <a:pPr algn="r"/>
            <a:r>
              <a:rPr lang="en-US" dirty="0" smtClean="0"/>
              <a:t/>
            </a:r>
            <a:br>
              <a:rPr lang="en-US" dirty="0" smtClean="0"/>
            </a:br>
            <a:r>
              <a:rPr lang="en-US" b="1" dirty="0" smtClean="0"/>
              <a:t>Specialized Center </a:t>
            </a:r>
            <a:r>
              <a:rPr lang="en-US" b="1" dirty="0"/>
              <a:t>P50</a:t>
            </a:r>
            <a:br>
              <a:rPr lang="en-US" b="1" dirty="0"/>
            </a:br>
            <a:r>
              <a:rPr lang="en-US" b="1" dirty="0"/>
              <a:t/>
            </a:r>
            <a:br>
              <a:rPr lang="en-US" b="1" dirty="0"/>
            </a:br>
            <a:endParaRPr lang="en-US" b="1"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51</a:t>
            </a:fld>
            <a:endParaRPr lang="en-US" dirty="0">
              <a:solidFill>
                <a:prstClr val="black"/>
              </a:solidFill>
            </a:endParaRPr>
          </a:p>
        </p:txBody>
      </p:sp>
      <p:graphicFrame>
        <p:nvGraphicFramePr>
          <p:cNvPr id="8" name="Table 7"/>
          <p:cNvGraphicFramePr>
            <a:graphicFrameLocks noGrp="1"/>
          </p:cNvGraphicFramePr>
          <p:nvPr>
            <p:extLst/>
          </p:nvPr>
        </p:nvGraphicFramePr>
        <p:xfrm>
          <a:off x="539496" y="1371600"/>
          <a:ext cx="8065008" cy="4714558"/>
        </p:xfrm>
        <a:graphic>
          <a:graphicData uri="http://schemas.openxmlformats.org/drawingml/2006/table">
            <a:tbl>
              <a:tblPr/>
              <a:tblGrid>
                <a:gridCol w="8065008"/>
              </a:tblGrid>
              <a:tr h="386175">
                <a:tc>
                  <a:txBody>
                    <a:bodyPr/>
                    <a:lstStyle/>
                    <a:p>
                      <a:r>
                        <a:rPr lang="en-US" dirty="0" smtClean="0"/>
                        <a:t> P50 Specialized Center</a:t>
                      </a:r>
                      <a:endParaRPr lang="en-US" dirty="0"/>
                    </a:p>
                  </a:txBody>
                  <a:tcPr marL="0" marR="0" marT="0" marB="0" anchor="ctr">
                    <a:lnL>
                      <a:noFill/>
                    </a:lnL>
                    <a:lnR>
                      <a:noFill/>
                    </a:lnR>
                    <a:lnT>
                      <a:noFill/>
                    </a:lnT>
                    <a:lnB>
                      <a:noFill/>
                    </a:lnB>
                  </a:tcPr>
                </a:tc>
              </a:tr>
              <a:tr h="4328383">
                <a:tc>
                  <a:txBody>
                    <a:bodyPr/>
                    <a:lstStyle/>
                    <a:p>
                      <a:endParaRPr lang="en-US" dirty="0"/>
                    </a:p>
                    <a:p>
                      <a:pPr marL="742950" lvl="1" indent="-285750">
                        <a:buFont typeface="Arial"/>
                        <a:buChar char="•"/>
                      </a:pPr>
                      <a:r>
                        <a:rPr lang="en-US" dirty="0"/>
                        <a:t>To support any part of the full range of research and development from very basic to </a:t>
                      </a:r>
                      <a:r>
                        <a:rPr lang="en-US" dirty="0" smtClean="0"/>
                        <a:t>clinical</a:t>
                      </a:r>
                    </a:p>
                    <a:p>
                      <a:pPr marL="742950" lvl="1" indent="-285750">
                        <a:buFont typeface="Arial"/>
                        <a:buChar char="•"/>
                      </a:pPr>
                      <a:endParaRPr lang="en-US" dirty="0"/>
                    </a:p>
                    <a:p>
                      <a:pPr marL="742950" lvl="1" indent="-285750">
                        <a:buFont typeface="Arial"/>
                        <a:buChar char="•"/>
                      </a:pPr>
                      <a:r>
                        <a:rPr lang="en-US" dirty="0"/>
                        <a:t>May involve ancillary supportive activities such as protracted patient care necessary to the primary research or R&amp;D effort. </a:t>
                      </a:r>
                      <a:endParaRPr lang="en-US" dirty="0" smtClean="0"/>
                    </a:p>
                    <a:p>
                      <a:pPr marL="742950" lvl="1" indent="-285750">
                        <a:buFont typeface="Arial"/>
                        <a:buChar char="•"/>
                      </a:pPr>
                      <a:endParaRPr lang="en-US" dirty="0"/>
                    </a:p>
                    <a:p>
                      <a:pPr marL="742950" lvl="1" indent="-285750">
                        <a:buFont typeface="Arial"/>
                        <a:buChar char="•"/>
                      </a:pPr>
                      <a:r>
                        <a:rPr lang="en-US" dirty="0"/>
                        <a:t>The spectrum of activities comprises a multidisciplinary attack on a specific disease entity or biomedical problem area. </a:t>
                      </a:r>
                      <a:endParaRPr lang="en-US" dirty="0" smtClean="0"/>
                    </a:p>
                    <a:p>
                      <a:pPr marL="742950" lvl="1" indent="-285750">
                        <a:buFont typeface="Arial"/>
                        <a:buChar char="•"/>
                      </a:pPr>
                      <a:endParaRPr lang="en-US" dirty="0"/>
                    </a:p>
                    <a:p>
                      <a:pPr marL="742950" lvl="1" indent="-285750">
                        <a:buFont typeface="Arial"/>
                        <a:buChar char="•"/>
                      </a:pPr>
                      <a:r>
                        <a:rPr lang="en-US" dirty="0"/>
                        <a:t>Receive continuous attention from staff funding IC.  </a:t>
                      </a:r>
                      <a:endParaRPr lang="en-US" dirty="0" smtClean="0"/>
                    </a:p>
                    <a:p>
                      <a:pPr marL="457200" lvl="1" indent="0">
                        <a:buFont typeface="Arial"/>
                        <a:buNone/>
                      </a:pPr>
                      <a:endParaRPr lang="en-US" dirty="0"/>
                    </a:p>
                    <a:p>
                      <a:pPr marL="742950" lvl="1" indent="-285750">
                        <a:buFont typeface="Arial"/>
                        <a:buChar char="•"/>
                      </a:pPr>
                      <a:r>
                        <a:rPr lang="en-US" dirty="0"/>
                        <a:t>Centers may serve as regional or national resources for special research purposes. </a:t>
                      </a:r>
                      <a:br>
                        <a:rPr lang="en-US" dirty="0"/>
                      </a:br>
                      <a:endParaRPr lang="en-US" dirty="0"/>
                    </a:p>
                  </a:txBody>
                  <a:tcPr marL="28575" marR="28575" marT="28575" marB="28575" anchor="ctr">
                    <a:lnL>
                      <a:noFill/>
                    </a:lnL>
                    <a:lnR>
                      <a:noFill/>
                    </a:lnR>
                    <a:lnT>
                      <a:noFill/>
                    </a:lnT>
                    <a:lnB>
                      <a:noFill/>
                    </a:lnB>
                  </a:tcPr>
                </a:tc>
              </a:tr>
            </a:tbl>
          </a:graphicData>
        </a:graphic>
      </p:graphicFrame>
      <p:sp>
        <p:nvSpPr>
          <p:cNvPr id="9" name="Rectangle 3"/>
          <p:cNvSpPr>
            <a:spLocks noChangeArrowheads="1"/>
          </p:cNvSpPr>
          <p:nvPr/>
        </p:nvSpPr>
        <p:spPr bwMode="auto">
          <a:xfrm>
            <a:off x="539750" y="273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black"/>
                </a:solidFill>
                <a:cs typeface="Arial" pitchFamily="34" charset="0"/>
              </a:rPr>
              <a:t/>
            </a:r>
            <a:br>
              <a:rPr lang="en-US" altLang="en-US" smtClean="0">
                <a:solidFill>
                  <a:prstClr val="black"/>
                </a:solidFill>
                <a:cs typeface="Arial" pitchFamily="34" charset="0"/>
              </a:rPr>
            </a:br>
            <a:endParaRPr lang="en-US" altLang="en-US" smtClean="0">
              <a:solidFill>
                <a:prstClr val="black"/>
              </a:solidFill>
              <a:cs typeface="Arial" pitchFamily="34" charset="0"/>
            </a:endParaRPr>
          </a:p>
        </p:txBody>
      </p:sp>
    </p:spTree>
    <p:extLst>
      <p:ext uri="{BB962C8B-B14F-4D97-AF65-F5344CB8AC3E}">
        <p14:creationId xmlns:p14="http://schemas.microsoft.com/office/powerpoint/2010/main" val="2468415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0" y="152400"/>
            <a:ext cx="9144000" cy="1143000"/>
          </a:xfrm>
        </p:spPr>
        <p:txBody>
          <a:bodyPr/>
          <a:lstStyle/>
          <a:p>
            <a:pPr algn="r"/>
            <a:r>
              <a:rPr lang="en-US" sz="3600" dirty="0" smtClean="0">
                <a:ea typeface="ＭＳ Ｐゴシック" pitchFamily="34" charset="-128"/>
              </a:rPr>
              <a:t>Award Mechanisms:  </a:t>
            </a:r>
            <a:br>
              <a:rPr lang="en-US" sz="3600" dirty="0" smtClean="0">
                <a:ea typeface="ＭＳ Ｐゴシック" pitchFamily="34" charset="-128"/>
              </a:rPr>
            </a:br>
            <a:r>
              <a:rPr lang="en-US" sz="3200" b="0" dirty="0" smtClean="0">
                <a:ea typeface="ＭＳ Ｐゴシック" pitchFamily="34" charset="-128"/>
              </a:rPr>
              <a:t>Other Research Grants</a:t>
            </a:r>
          </a:p>
        </p:txBody>
      </p:sp>
      <p:sp>
        <p:nvSpPr>
          <p:cNvPr id="1825795" name="Rectangle 3"/>
          <p:cNvSpPr>
            <a:spLocks noGrp="1" noChangeArrowheads="1"/>
          </p:cNvSpPr>
          <p:nvPr>
            <p:ph idx="1"/>
          </p:nvPr>
        </p:nvSpPr>
        <p:spPr>
          <a:xfrm>
            <a:off x="152400" y="1600200"/>
            <a:ext cx="8763000" cy="4267200"/>
          </a:xfrm>
        </p:spPr>
        <p:txBody>
          <a:bodyPr/>
          <a:lstStyle/>
          <a:p>
            <a:pPr>
              <a:lnSpc>
                <a:spcPct val="80000"/>
              </a:lnSpc>
            </a:pPr>
            <a:r>
              <a:rPr lang="en-US" sz="2600" b="1" dirty="0" smtClean="0">
                <a:solidFill>
                  <a:schemeClr val="tx2"/>
                </a:solidFill>
                <a:ea typeface="ＭＳ Ｐゴシック" pitchFamily="34" charset="-128"/>
              </a:rPr>
              <a:t>Other Research Grant Examples</a:t>
            </a:r>
          </a:p>
          <a:p>
            <a:pPr>
              <a:lnSpc>
                <a:spcPct val="80000"/>
              </a:lnSpc>
            </a:pPr>
            <a:endParaRPr lang="en-US" sz="2600" b="1" dirty="0" smtClean="0">
              <a:solidFill>
                <a:schemeClr val="tx2"/>
              </a:solidFill>
              <a:ea typeface="ＭＳ Ｐゴシック" pitchFamily="34" charset="-128"/>
            </a:endParaRPr>
          </a:p>
          <a:p>
            <a:pPr lvl="1">
              <a:lnSpc>
                <a:spcPct val="80000"/>
              </a:lnSpc>
            </a:pPr>
            <a:r>
              <a:rPr lang="en-US" sz="2000" b="1" dirty="0" smtClean="0">
                <a:ea typeface="ＭＳ Ｐゴシック" pitchFamily="34" charset="-128"/>
              </a:rPr>
              <a:t>Small grants – R03</a:t>
            </a:r>
          </a:p>
          <a:p>
            <a:pPr lvl="1">
              <a:lnSpc>
                <a:spcPct val="80000"/>
              </a:lnSpc>
            </a:pPr>
            <a:r>
              <a:rPr lang="en-US" sz="2000" b="1" dirty="0" smtClean="0">
                <a:ea typeface="ＭＳ Ｐゴシック" pitchFamily="34" charset="-128"/>
              </a:rPr>
              <a:t>Conference grants – R13 </a:t>
            </a:r>
          </a:p>
          <a:p>
            <a:pPr lvl="1">
              <a:lnSpc>
                <a:spcPct val="80000"/>
              </a:lnSpc>
            </a:pPr>
            <a:r>
              <a:rPr lang="en-US" sz="2000" b="1" dirty="0" smtClean="0">
                <a:ea typeface="ＭＳ Ｐゴシック" pitchFamily="34" charset="-128"/>
              </a:rPr>
              <a:t>AREA (Academic Research and Enhancement Award) – R15</a:t>
            </a:r>
          </a:p>
          <a:p>
            <a:pPr lvl="1">
              <a:lnSpc>
                <a:spcPct val="80000"/>
              </a:lnSpc>
            </a:pPr>
            <a:r>
              <a:rPr lang="en-US" sz="2000" b="1" dirty="0" smtClean="0">
                <a:ea typeface="ＭＳ Ｐゴシック" pitchFamily="34" charset="-128"/>
              </a:rPr>
              <a:t>Innovation Grants – R21</a:t>
            </a:r>
          </a:p>
          <a:p>
            <a:pPr lvl="1">
              <a:lnSpc>
                <a:spcPct val="80000"/>
              </a:lnSpc>
            </a:pPr>
            <a:endParaRPr lang="en-US" sz="2600" b="1" dirty="0" smtClean="0">
              <a:ea typeface="ＭＳ Ｐゴシック" pitchFamily="34" charset="-128"/>
            </a:endParaRPr>
          </a:p>
          <a:p>
            <a:pPr lvl="1">
              <a:lnSpc>
                <a:spcPct val="80000"/>
              </a:lnSpc>
            </a:pPr>
            <a:r>
              <a:rPr lang="en-US" sz="2600" b="1" dirty="0" smtClean="0">
                <a:ea typeface="ＭＳ Ｐゴシック" pitchFamily="34" charset="-128"/>
              </a:rPr>
              <a:t>Technology Development – R33</a:t>
            </a:r>
          </a:p>
          <a:p>
            <a:pPr lvl="1">
              <a:lnSpc>
                <a:spcPct val="80000"/>
              </a:lnSpc>
            </a:pPr>
            <a:endParaRPr lang="en-US" sz="2600" b="1" dirty="0" smtClean="0">
              <a:ea typeface="ＭＳ Ｐゴシック" pitchFamily="34" charset="-128"/>
            </a:endParaRPr>
          </a:p>
          <a:p>
            <a:pPr lvl="1">
              <a:lnSpc>
                <a:spcPct val="80000"/>
              </a:lnSpc>
            </a:pPr>
            <a:r>
              <a:rPr lang="en-US" sz="2600" b="1" dirty="0" smtClean="0">
                <a:ea typeface="ＭＳ Ｐゴシック" pitchFamily="34" charset="-128"/>
              </a:rPr>
              <a:t>Phased Innovation Award R21-R33</a:t>
            </a:r>
          </a:p>
          <a:p>
            <a:pPr lvl="1">
              <a:lnSpc>
                <a:spcPct val="80000"/>
              </a:lnSpc>
            </a:pPr>
            <a:endParaRPr lang="en-US" sz="2600" b="1" dirty="0" smtClean="0">
              <a:ea typeface="ＭＳ Ｐゴシック" pitchFamily="34" charset="-128"/>
            </a:endParaRPr>
          </a:p>
          <a:p>
            <a:pPr lvl="1">
              <a:lnSpc>
                <a:spcPct val="80000"/>
              </a:lnSpc>
            </a:pPr>
            <a:r>
              <a:rPr lang="en-US" sz="2000" b="1" dirty="0" smtClean="0">
                <a:ea typeface="ＭＳ Ｐゴシック" pitchFamily="34" charset="-128"/>
              </a:rPr>
              <a:t>Small Business Innovation Research – R43, R44</a:t>
            </a:r>
          </a:p>
          <a:p>
            <a:pPr lvl="1">
              <a:lnSpc>
                <a:spcPct val="80000"/>
              </a:lnSpc>
            </a:pPr>
            <a:r>
              <a:rPr lang="en-US" sz="2000" b="1" dirty="0" smtClean="0">
                <a:ea typeface="ＭＳ Ｐゴシック" pitchFamily="34" charset="-128"/>
              </a:rPr>
              <a:t>Small Business Technology Transfer – R41, R42</a:t>
            </a:r>
          </a:p>
          <a:p>
            <a:pPr lvl="1">
              <a:lnSpc>
                <a:spcPct val="80000"/>
              </a:lnSpc>
            </a:pPr>
            <a:endParaRPr lang="en-US" sz="2000" b="1" dirty="0">
              <a:ea typeface="ＭＳ Ｐゴシック" pitchFamily="34" charset="-128"/>
            </a:endParaRPr>
          </a:p>
          <a:p>
            <a:pPr lvl="1">
              <a:lnSpc>
                <a:spcPct val="80000"/>
              </a:lnSpc>
            </a:pPr>
            <a:endParaRPr lang="en-US" sz="2000" b="1" dirty="0" smtClean="0">
              <a:ea typeface="ＭＳ Ｐゴシック" pitchFamily="34" charset="-128"/>
            </a:endParaRPr>
          </a:p>
          <a:p>
            <a:pPr lvl="1">
              <a:lnSpc>
                <a:spcPct val="80000"/>
              </a:lnSpc>
            </a:pPr>
            <a:endParaRPr lang="en-US" sz="2600" b="1" dirty="0" smtClean="0">
              <a:ea typeface="ＭＳ Ｐゴシック" pitchFamily="34" charset="-128"/>
            </a:endParaRPr>
          </a:p>
        </p:txBody>
      </p:sp>
    </p:spTree>
    <p:custDataLst>
      <p:tags r:id="rId1"/>
    </p:custDataLst>
    <p:extLst>
      <p:ext uri="{BB962C8B-B14F-4D97-AF65-F5344CB8AC3E}">
        <p14:creationId xmlns:p14="http://schemas.microsoft.com/office/powerpoint/2010/main" val="2490212999"/>
      </p:ext>
    </p:extLst>
  </p:cSld>
  <p:clrMapOvr>
    <a:masterClrMapping/>
  </p:clrMapOvr>
  <p:transition advTm="18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nodeType="clickEffect">
                                  <p:stCondLst>
                                    <p:cond delay="0"/>
                                  </p:stCondLst>
                                  <p:childTnLst>
                                    <p:set>
                                      <p:cBhvr>
                                        <p:cTn id="6" dur="1" fill="hold">
                                          <p:stCondLst>
                                            <p:cond delay="0"/>
                                          </p:stCondLst>
                                        </p:cTn>
                                        <p:tgtEl>
                                          <p:spTgt spid="1825795">
                                            <p:txEl>
                                              <p:pRg st="2" end="2"/>
                                            </p:txEl>
                                          </p:spTgt>
                                        </p:tgtEl>
                                        <p:attrNameLst>
                                          <p:attrName>style.visibility</p:attrName>
                                        </p:attrNameLst>
                                      </p:cBhvr>
                                      <p:to>
                                        <p:strVal val="visible"/>
                                      </p:to>
                                    </p:set>
                                    <p:animEffect transition="in" filter="checkerboard(down)">
                                      <p:cBhvr>
                                        <p:cTn id="7" dur="500"/>
                                        <p:tgtEl>
                                          <p:spTgt spid="182579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nodeType="clickEffect">
                                  <p:stCondLst>
                                    <p:cond delay="0"/>
                                  </p:stCondLst>
                                  <p:childTnLst>
                                    <p:set>
                                      <p:cBhvr>
                                        <p:cTn id="11" dur="1" fill="hold">
                                          <p:stCondLst>
                                            <p:cond delay="0"/>
                                          </p:stCondLst>
                                        </p:cTn>
                                        <p:tgtEl>
                                          <p:spTgt spid="1825795">
                                            <p:txEl>
                                              <p:pRg st="3" end="3"/>
                                            </p:txEl>
                                          </p:spTgt>
                                        </p:tgtEl>
                                        <p:attrNameLst>
                                          <p:attrName>style.visibility</p:attrName>
                                        </p:attrNameLst>
                                      </p:cBhvr>
                                      <p:to>
                                        <p:strVal val="visible"/>
                                      </p:to>
                                    </p:set>
                                    <p:animEffect transition="in" filter="checkerboard(down)">
                                      <p:cBhvr>
                                        <p:cTn id="12" dur="500"/>
                                        <p:tgtEl>
                                          <p:spTgt spid="182579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nodeType="clickEffect">
                                  <p:stCondLst>
                                    <p:cond delay="0"/>
                                  </p:stCondLst>
                                  <p:childTnLst>
                                    <p:set>
                                      <p:cBhvr>
                                        <p:cTn id="16" dur="1" fill="hold">
                                          <p:stCondLst>
                                            <p:cond delay="0"/>
                                          </p:stCondLst>
                                        </p:cTn>
                                        <p:tgtEl>
                                          <p:spTgt spid="1825795">
                                            <p:txEl>
                                              <p:pRg st="5" end="5"/>
                                            </p:txEl>
                                          </p:spTgt>
                                        </p:tgtEl>
                                        <p:attrNameLst>
                                          <p:attrName>style.visibility</p:attrName>
                                        </p:attrNameLst>
                                      </p:cBhvr>
                                      <p:to>
                                        <p:strVal val="visible"/>
                                      </p:to>
                                    </p:set>
                                    <p:animEffect transition="in" filter="checkerboard(down)">
                                      <p:cBhvr>
                                        <p:cTn id="17" dur="500"/>
                                        <p:tgtEl>
                                          <p:spTgt spid="182579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5" fill="hold" nodeType="clickEffect">
                                  <p:stCondLst>
                                    <p:cond delay="0"/>
                                  </p:stCondLst>
                                  <p:childTnLst>
                                    <p:set>
                                      <p:cBhvr>
                                        <p:cTn id="21" dur="1" fill="hold">
                                          <p:stCondLst>
                                            <p:cond delay="0"/>
                                          </p:stCondLst>
                                        </p:cTn>
                                        <p:tgtEl>
                                          <p:spTgt spid="1825795">
                                            <p:txEl>
                                              <p:pRg st="7" end="7"/>
                                            </p:txEl>
                                          </p:spTgt>
                                        </p:tgtEl>
                                        <p:attrNameLst>
                                          <p:attrName>style.visibility</p:attrName>
                                        </p:attrNameLst>
                                      </p:cBhvr>
                                      <p:to>
                                        <p:strVal val="visible"/>
                                      </p:to>
                                    </p:set>
                                    <p:animEffect transition="in" filter="checkerboard(down)">
                                      <p:cBhvr>
                                        <p:cTn id="22" dur="500"/>
                                        <p:tgtEl>
                                          <p:spTgt spid="1825795">
                                            <p:txEl>
                                              <p:pRg st="7" end="7"/>
                                            </p:txEl>
                                          </p:spTgt>
                                        </p:tgtEl>
                                      </p:cBhvr>
                                    </p:animEffect>
                                  </p:childTnLst>
                                </p:cTn>
                              </p:par>
                              <p:par>
                                <p:cTn id="23" presetID="5" presetClass="entr" presetSubtype="5" fill="hold" nodeType="withEffect">
                                  <p:stCondLst>
                                    <p:cond delay="0"/>
                                  </p:stCondLst>
                                  <p:childTnLst>
                                    <p:set>
                                      <p:cBhvr>
                                        <p:cTn id="24" dur="1" fill="hold">
                                          <p:stCondLst>
                                            <p:cond delay="0"/>
                                          </p:stCondLst>
                                        </p:cTn>
                                        <p:tgtEl>
                                          <p:spTgt spid="1825795">
                                            <p:txEl>
                                              <p:pRg st="4" end="4"/>
                                            </p:txEl>
                                          </p:spTgt>
                                        </p:tgtEl>
                                        <p:attrNameLst>
                                          <p:attrName>style.visibility</p:attrName>
                                        </p:attrNameLst>
                                      </p:cBhvr>
                                      <p:to>
                                        <p:strVal val="visible"/>
                                      </p:to>
                                    </p:set>
                                    <p:animEffect transition="in" filter="checkerboard(down)">
                                      <p:cBhvr>
                                        <p:cTn id="25" dur="500"/>
                                        <p:tgtEl>
                                          <p:spTgt spid="1825795">
                                            <p:txEl>
                                              <p:pRg st="4" end="4"/>
                                            </p:txEl>
                                          </p:spTgt>
                                        </p:tgtEl>
                                      </p:cBhvr>
                                    </p:animEffect>
                                  </p:childTnLst>
                                </p:cTn>
                              </p:par>
                              <p:par>
                                <p:cTn id="26" presetID="5" presetClass="entr" presetSubtype="5" fill="hold" nodeType="withEffect">
                                  <p:stCondLst>
                                    <p:cond delay="0"/>
                                  </p:stCondLst>
                                  <p:childTnLst>
                                    <p:set>
                                      <p:cBhvr>
                                        <p:cTn id="27" dur="1" fill="hold">
                                          <p:stCondLst>
                                            <p:cond delay="0"/>
                                          </p:stCondLst>
                                        </p:cTn>
                                        <p:tgtEl>
                                          <p:spTgt spid="1825795">
                                            <p:txEl>
                                              <p:pRg st="9" end="9"/>
                                            </p:txEl>
                                          </p:spTgt>
                                        </p:tgtEl>
                                        <p:attrNameLst>
                                          <p:attrName>style.visibility</p:attrName>
                                        </p:attrNameLst>
                                      </p:cBhvr>
                                      <p:to>
                                        <p:strVal val="visible"/>
                                      </p:to>
                                    </p:set>
                                    <p:animEffect transition="in" filter="checkerboard(down)">
                                      <p:cBhvr>
                                        <p:cTn id="28" dur="500"/>
                                        <p:tgtEl>
                                          <p:spTgt spid="1825795">
                                            <p:txEl>
                                              <p:pRg st="9" end="9"/>
                                            </p:txEl>
                                          </p:spTgt>
                                        </p:tgtEl>
                                      </p:cBhvr>
                                    </p:animEffect>
                                  </p:childTnLst>
                                </p:cTn>
                              </p:par>
                              <p:par>
                                <p:cTn id="29" presetID="5" presetClass="entr" presetSubtype="5" fill="hold" nodeType="withEffect">
                                  <p:stCondLst>
                                    <p:cond delay="0"/>
                                  </p:stCondLst>
                                  <p:childTnLst>
                                    <p:set>
                                      <p:cBhvr>
                                        <p:cTn id="30" dur="1" fill="hold">
                                          <p:stCondLst>
                                            <p:cond delay="0"/>
                                          </p:stCondLst>
                                        </p:cTn>
                                        <p:tgtEl>
                                          <p:spTgt spid="1825795">
                                            <p:txEl>
                                              <p:pRg st="12" end="12"/>
                                            </p:txEl>
                                          </p:spTgt>
                                        </p:tgtEl>
                                        <p:attrNameLst>
                                          <p:attrName>style.visibility</p:attrName>
                                        </p:attrNameLst>
                                      </p:cBhvr>
                                      <p:to>
                                        <p:strVal val="visible"/>
                                      </p:to>
                                    </p:set>
                                    <p:animEffect transition="in" filter="checkerboard(down)">
                                      <p:cBhvr>
                                        <p:cTn id="31" dur="500"/>
                                        <p:tgtEl>
                                          <p:spTgt spid="1825795">
                                            <p:txEl>
                                              <p:pRg st="12" end="12"/>
                                            </p:txEl>
                                          </p:spTgt>
                                        </p:tgtEl>
                                      </p:cBhvr>
                                    </p:animEffect>
                                  </p:childTnLst>
                                </p:cTn>
                              </p:par>
                              <p:par>
                                <p:cTn id="32" presetID="5" presetClass="entr" presetSubtype="5" fill="hold" nodeType="withEffect">
                                  <p:stCondLst>
                                    <p:cond delay="0"/>
                                  </p:stCondLst>
                                  <p:childTnLst>
                                    <p:set>
                                      <p:cBhvr>
                                        <p:cTn id="33" dur="1" fill="hold">
                                          <p:stCondLst>
                                            <p:cond delay="0"/>
                                          </p:stCondLst>
                                        </p:cTn>
                                        <p:tgtEl>
                                          <p:spTgt spid="1825795">
                                            <p:txEl>
                                              <p:pRg st="11" end="11"/>
                                            </p:txEl>
                                          </p:spTgt>
                                        </p:tgtEl>
                                        <p:attrNameLst>
                                          <p:attrName>style.visibility</p:attrName>
                                        </p:attrNameLst>
                                      </p:cBhvr>
                                      <p:to>
                                        <p:strVal val="visible"/>
                                      </p:to>
                                    </p:set>
                                    <p:animEffect transition="in" filter="checkerboard(down)">
                                      <p:cBhvr>
                                        <p:cTn id="34" dur="500"/>
                                        <p:tgtEl>
                                          <p:spTgt spid="182579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Rot="1" noChangeArrowheads="1"/>
          </p:cNvSpPr>
          <p:nvPr>
            <p:ph type="title"/>
          </p:nvPr>
        </p:nvSpPr>
        <p:spPr>
          <a:xfrm>
            <a:off x="165100" y="152400"/>
            <a:ext cx="8902700" cy="609600"/>
          </a:xfrm>
          <a:noFill/>
        </p:spPr>
        <p:txBody>
          <a:bodyPr lIns="92075" tIns="46038" rIns="92075" bIns="46038"/>
          <a:lstStyle/>
          <a:p>
            <a:pPr algn="r"/>
            <a:r>
              <a:rPr lang="en-US" sz="3600" dirty="0" smtClean="0">
                <a:latin typeface="Times New Roman" pitchFamily="18" charset="0"/>
                <a:ea typeface="ＭＳ Ｐゴシック" pitchFamily="34" charset="-128"/>
              </a:rPr>
              <a:t>SBIR/STTR: 3-Phase Program</a:t>
            </a:r>
          </a:p>
        </p:txBody>
      </p:sp>
      <p:sp>
        <p:nvSpPr>
          <p:cNvPr id="1921027" name="Rectangle 3"/>
          <p:cNvSpPr>
            <a:spLocks noGrp="1" noChangeArrowheads="1"/>
          </p:cNvSpPr>
          <p:nvPr>
            <p:ph idx="1"/>
          </p:nvPr>
        </p:nvSpPr>
        <p:spPr>
          <a:xfrm>
            <a:off x="457200" y="1371600"/>
            <a:ext cx="6248400" cy="1905000"/>
          </a:xfrm>
        </p:spPr>
        <p:txBody>
          <a:bodyPr lIns="92075" tIns="46038" rIns="92075" bIns="46038"/>
          <a:lstStyle/>
          <a:p>
            <a:pPr>
              <a:buFontTx/>
              <a:buNone/>
              <a:defRPr/>
            </a:pPr>
            <a:r>
              <a:rPr lang="en-US" sz="2800" b="1" u="sng" dirty="0">
                <a:solidFill>
                  <a:srgbClr val="008000"/>
                </a:solidFill>
                <a:latin typeface="+mj-lt"/>
                <a:ea typeface="+mn-ea"/>
                <a:cs typeface="+mn-cs"/>
              </a:rPr>
              <a:t>PHASE I</a:t>
            </a:r>
          </a:p>
          <a:p>
            <a:pPr lvl="1">
              <a:buClr>
                <a:srgbClr val="FF33CC"/>
              </a:buClr>
              <a:buSzPct val="65000"/>
              <a:buFont typeface="Monotype Sorts" pitchFamily="2" charset="2"/>
              <a:buChar char="Ü"/>
              <a:defRPr/>
            </a:pPr>
            <a:r>
              <a:rPr lang="en-US" sz="2400" b="1" dirty="0">
                <a:solidFill>
                  <a:schemeClr val="tx2"/>
                </a:solidFill>
              </a:rPr>
              <a:t> </a:t>
            </a:r>
            <a:r>
              <a:rPr lang="en-US" sz="2000" b="1" dirty="0">
                <a:solidFill>
                  <a:schemeClr val="tx2"/>
                </a:solidFill>
              </a:rPr>
              <a:t> </a:t>
            </a:r>
            <a:r>
              <a:rPr lang="en-US" sz="2000" b="1" dirty="0"/>
              <a:t>Feasibility Study </a:t>
            </a:r>
          </a:p>
          <a:p>
            <a:pPr lvl="1">
              <a:buClr>
                <a:srgbClr val="FF33CC"/>
              </a:buClr>
              <a:buSzPct val="65000"/>
              <a:buFont typeface="Monotype Sorts" pitchFamily="2" charset="2"/>
              <a:buChar char="Ü"/>
              <a:defRPr/>
            </a:pPr>
            <a:r>
              <a:rPr lang="en-US" sz="2000" b="1" dirty="0"/>
              <a:t>   $</a:t>
            </a:r>
            <a:r>
              <a:rPr lang="en-US" sz="2000" b="1" dirty="0" smtClean="0"/>
              <a:t>150K </a:t>
            </a:r>
            <a:r>
              <a:rPr lang="en-US" sz="2000" b="1" dirty="0"/>
              <a:t>and 6-month (SBIR) </a:t>
            </a:r>
          </a:p>
          <a:p>
            <a:pPr lvl="1">
              <a:buClr>
                <a:srgbClr val="FF33CC"/>
              </a:buClr>
              <a:buSzPct val="65000"/>
              <a:buFont typeface="Monotype Sorts" pitchFamily="2" charset="2"/>
              <a:buNone/>
              <a:defRPr/>
            </a:pPr>
            <a:r>
              <a:rPr lang="en-US" sz="2000" b="1" dirty="0"/>
              <a:t>          or 12-month (STTR) Award</a:t>
            </a:r>
          </a:p>
        </p:txBody>
      </p:sp>
      <p:sp>
        <p:nvSpPr>
          <p:cNvPr id="72708" name="Line 4"/>
          <p:cNvSpPr>
            <a:spLocks noChangeShapeType="1"/>
          </p:cNvSpPr>
          <p:nvPr/>
        </p:nvSpPr>
        <p:spPr bwMode="auto">
          <a:xfrm>
            <a:off x="165100" y="914400"/>
            <a:ext cx="8902700" cy="0"/>
          </a:xfrm>
          <a:prstGeom prst="line">
            <a:avLst/>
          </a:prstGeom>
          <a:noFill/>
          <a:ln w="28575">
            <a:solidFill>
              <a:srgbClr val="FF33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Arial" charset="0"/>
              <a:ea typeface="ＭＳ Ｐゴシック" charset="0"/>
              <a:cs typeface="Arial" charset="0"/>
            </a:endParaRPr>
          </a:p>
        </p:txBody>
      </p:sp>
      <p:graphicFrame>
        <p:nvGraphicFramePr>
          <p:cNvPr id="1921029" name="Object 5"/>
          <p:cNvGraphicFramePr>
            <a:graphicFrameLocks noChangeAspect="1"/>
          </p:cNvGraphicFramePr>
          <p:nvPr/>
        </p:nvGraphicFramePr>
        <p:xfrm>
          <a:off x="6119813" y="1143000"/>
          <a:ext cx="1576387" cy="1600200"/>
        </p:xfrm>
        <a:graphic>
          <a:graphicData uri="http://schemas.openxmlformats.org/presentationml/2006/ole">
            <mc:AlternateContent xmlns:mc="http://schemas.openxmlformats.org/markup-compatibility/2006">
              <mc:Choice xmlns:v="urn:schemas-microsoft-com:vml" Requires="v">
                <p:oleObj spid="_x0000_s5131" name="Clip" r:id="rId7" imgW="2751138" imgH="3452813" progId="MS_ClipArt_Gallery.5">
                  <p:embed/>
                </p:oleObj>
              </mc:Choice>
              <mc:Fallback>
                <p:oleObj name="Clip" r:id="rId7" imgW="2751138" imgH="3452813"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9813" y="1143000"/>
                        <a:ext cx="1576387" cy="1600200"/>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921030" name="Object 6"/>
          <p:cNvGraphicFramePr>
            <a:graphicFrameLocks noChangeAspect="1"/>
          </p:cNvGraphicFramePr>
          <p:nvPr/>
        </p:nvGraphicFramePr>
        <p:xfrm>
          <a:off x="7162800" y="5257800"/>
          <a:ext cx="1600200" cy="1417638"/>
        </p:xfrm>
        <a:graphic>
          <a:graphicData uri="http://schemas.openxmlformats.org/presentationml/2006/ole">
            <mc:AlternateContent xmlns:mc="http://schemas.openxmlformats.org/markup-compatibility/2006">
              <mc:Choice xmlns:v="urn:schemas-microsoft-com:vml" Requires="v">
                <p:oleObj spid="_x0000_s5132" name="Clip" r:id="rId9" imgW="3321050" imgH="2940050" progId="MS_ClipArt_Gallery.5">
                  <p:embed/>
                </p:oleObj>
              </mc:Choice>
              <mc:Fallback>
                <p:oleObj name="Clip" r:id="rId9" imgW="3321050" imgH="2940050" progId="MS_ClipArt_Gallery.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5257800"/>
                        <a:ext cx="1600200" cy="1417638"/>
                      </a:xfrm>
                      <a:prstGeom prst="rec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921031" name="Rectangle 7"/>
          <p:cNvSpPr>
            <a:spLocks noChangeArrowheads="1"/>
          </p:cNvSpPr>
          <p:nvPr/>
        </p:nvSpPr>
        <p:spPr bwMode="auto">
          <a:xfrm>
            <a:off x="457200" y="3352800"/>
            <a:ext cx="6096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lnSpc>
                <a:spcPct val="120000"/>
              </a:lnSpc>
              <a:spcBef>
                <a:spcPct val="20000"/>
              </a:spcBef>
              <a:buClr>
                <a:srgbClr val="002776"/>
              </a:buClr>
              <a:buSzPct val="70000"/>
              <a:buFont typeface="Wingdings" pitchFamily="2" charset="2"/>
              <a:buNone/>
              <a:defRPr/>
            </a:pPr>
            <a:r>
              <a:rPr lang="en-US" sz="2800" b="1" u="sng" dirty="0">
                <a:solidFill>
                  <a:srgbClr val="008000"/>
                </a:solidFill>
                <a:latin typeface="Arial"/>
                <a:cs typeface="Arial" pitchFamily="34" charset="0"/>
              </a:rPr>
              <a:t>PHASE II</a:t>
            </a:r>
          </a:p>
          <a:p>
            <a:pPr marL="742950" lvl="1" indent="-285750">
              <a:spcBef>
                <a:spcPct val="20000"/>
              </a:spcBef>
              <a:buClr>
                <a:srgbClr val="FF33CC"/>
              </a:buClr>
              <a:buSzPct val="65000"/>
              <a:buFont typeface="Monotype Sorts" pitchFamily="2" charset="2"/>
              <a:buChar char="Ü"/>
              <a:defRPr/>
            </a:pPr>
            <a:r>
              <a:rPr lang="en-US" b="1" dirty="0">
                <a:solidFill>
                  <a:srgbClr val="00359E"/>
                </a:solidFill>
                <a:effectLst>
                  <a:outerShdw blurRad="38100" dist="38100" dir="2700000" algn="tl">
                    <a:srgbClr val="000000"/>
                  </a:outerShdw>
                </a:effectLst>
                <a:latin typeface="Arial"/>
                <a:cs typeface="Arial" pitchFamily="34" charset="0"/>
              </a:rPr>
              <a:t>  </a:t>
            </a:r>
            <a:r>
              <a:rPr lang="en-US" sz="2000" b="1" dirty="0">
                <a:solidFill>
                  <a:srgbClr val="008000"/>
                </a:solidFill>
                <a:latin typeface="Arial"/>
                <a:cs typeface="Arial" pitchFamily="34" charset="0"/>
              </a:rPr>
              <a:t>Full Research/R&amp;D</a:t>
            </a:r>
          </a:p>
          <a:p>
            <a:pPr marL="742950" lvl="1" indent="-285750">
              <a:spcBef>
                <a:spcPct val="20000"/>
              </a:spcBef>
              <a:buClr>
                <a:srgbClr val="FF33CC"/>
              </a:buClr>
              <a:buSzPct val="65000"/>
              <a:buFont typeface="Monotype Sorts" pitchFamily="2" charset="2"/>
              <a:buChar char="Ü"/>
              <a:defRPr/>
            </a:pPr>
            <a:r>
              <a:rPr lang="en-US" sz="2000" b="1" dirty="0">
                <a:solidFill>
                  <a:srgbClr val="008000"/>
                </a:solidFill>
                <a:latin typeface="Arial"/>
                <a:cs typeface="Arial" pitchFamily="34" charset="0"/>
              </a:rPr>
              <a:t>  $1 Million and 2-year Award</a:t>
            </a:r>
          </a:p>
          <a:p>
            <a:pPr marL="742950" lvl="1" indent="-285750">
              <a:spcBef>
                <a:spcPct val="20000"/>
              </a:spcBef>
              <a:buClr>
                <a:srgbClr val="FF33CC"/>
              </a:buClr>
              <a:buSzPct val="65000"/>
              <a:buFont typeface="Monotype Sorts" pitchFamily="2" charset="2"/>
              <a:buNone/>
              <a:defRPr/>
            </a:pPr>
            <a:r>
              <a:rPr lang="en-US" sz="2000" b="1" dirty="0">
                <a:solidFill>
                  <a:srgbClr val="008000"/>
                </a:solidFill>
                <a:latin typeface="Arial"/>
                <a:cs typeface="Arial" pitchFamily="34" charset="0"/>
              </a:rPr>
              <a:t>      (SBIR/STTR) </a:t>
            </a:r>
          </a:p>
        </p:txBody>
      </p:sp>
      <p:sp>
        <p:nvSpPr>
          <p:cNvPr id="1921032" name="Rectangle 8"/>
          <p:cNvSpPr>
            <a:spLocks noChangeArrowheads="1"/>
          </p:cNvSpPr>
          <p:nvPr/>
        </p:nvSpPr>
        <p:spPr bwMode="auto">
          <a:xfrm>
            <a:off x="457200" y="5257800"/>
            <a:ext cx="6096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rgbClr val="002776"/>
              </a:buClr>
              <a:buSzPct val="70000"/>
              <a:defRPr/>
            </a:pPr>
            <a:r>
              <a:rPr lang="en-US" sz="2800" b="1" u="sng" dirty="0">
                <a:solidFill>
                  <a:srgbClr val="008000"/>
                </a:solidFill>
                <a:latin typeface="Arial"/>
                <a:cs typeface="Arial" pitchFamily="34" charset="0"/>
              </a:rPr>
              <a:t>PHASE III</a:t>
            </a:r>
          </a:p>
          <a:p>
            <a:pPr marL="742950" lvl="1" indent="-285750">
              <a:spcBef>
                <a:spcPct val="20000"/>
              </a:spcBef>
              <a:buClr>
                <a:srgbClr val="FF33CC"/>
              </a:buClr>
              <a:buSzPct val="65000"/>
              <a:buFont typeface="Monotype Sorts" pitchFamily="2" charset="2"/>
              <a:buChar char="Ü"/>
              <a:defRPr/>
            </a:pPr>
            <a:r>
              <a:rPr lang="en-US" sz="2000" b="1" dirty="0">
                <a:solidFill>
                  <a:srgbClr val="008000"/>
                </a:solidFill>
                <a:latin typeface="Arial"/>
                <a:cs typeface="Arial" pitchFamily="34" charset="0"/>
              </a:rPr>
              <a:t>  Commercialization Stage</a:t>
            </a:r>
          </a:p>
          <a:p>
            <a:pPr marL="742950" lvl="1" indent="-285750">
              <a:spcBef>
                <a:spcPct val="20000"/>
              </a:spcBef>
              <a:buClr>
                <a:srgbClr val="FF33CC"/>
              </a:buClr>
              <a:buSzPct val="65000"/>
              <a:buFont typeface="Monotype Sorts" pitchFamily="2" charset="2"/>
              <a:buChar char="Ü"/>
              <a:defRPr/>
            </a:pPr>
            <a:r>
              <a:rPr lang="en-US" sz="2000" b="1" dirty="0">
                <a:solidFill>
                  <a:srgbClr val="008000"/>
                </a:solidFill>
                <a:latin typeface="Arial"/>
                <a:cs typeface="Arial" pitchFamily="34" charset="0"/>
              </a:rPr>
              <a:t>  Use of non-SBIR/STTR Funds</a:t>
            </a:r>
          </a:p>
        </p:txBody>
      </p:sp>
      <p:graphicFrame>
        <p:nvGraphicFramePr>
          <p:cNvPr id="1921033" name="Object 9"/>
          <p:cNvGraphicFramePr>
            <a:graphicFrameLocks noChangeAspect="1"/>
          </p:cNvGraphicFramePr>
          <p:nvPr/>
        </p:nvGraphicFramePr>
        <p:xfrm>
          <a:off x="6477000" y="3200400"/>
          <a:ext cx="1600200" cy="1524000"/>
        </p:xfrm>
        <a:graphic>
          <a:graphicData uri="http://schemas.openxmlformats.org/presentationml/2006/ole">
            <mc:AlternateContent xmlns:mc="http://schemas.openxmlformats.org/markup-compatibility/2006">
              <mc:Choice xmlns:v="urn:schemas-microsoft-com:vml" Requires="v">
                <p:oleObj spid="_x0000_s5133" name="Clip" r:id="rId11" imgW="4335463" imgH="4716463" progId="MS_ClipArt_Gallery.5">
                  <p:embed/>
                </p:oleObj>
              </mc:Choice>
              <mc:Fallback>
                <p:oleObj name="Clip" r:id="rId11" imgW="4335463" imgH="4716463" progId="MS_ClipArt_Gallery.5">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7000" y="3200400"/>
                        <a:ext cx="1600200" cy="1524000"/>
                      </a:xfrm>
                      <a:prstGeom prst="rect">
                        <a:avLst/>
                      </a:prstGeom>
                      <a:gradFill rotWithShape="0">
                        <a:gsLst>
                          <a:gs pos="0">
                            <a:srgbClr val="ED412F"/>
                          </a:gs>
                          <a:gs pos="100000">
                            <a:schemeClr val="accent1"/>
                          </a:gs>
                        </a:gsLst>
                        <a:path path="shape">
                          <a:fillToRect l="50000" t="50000" r="50000" b="50000"/>
                        </a:path>
                      </a:gra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255419652"/>
      </p:ext>
    </p:extLst>
  </p:cSld>
  <p:clrMapOvr>
    <a:masterClrMapping/>
  </p:clrMapOvr>
  <p:transition advTm="8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921029"/>
                                        </p:tgtEl>
                                        <p:attrNameLst>
                                          <p:attrName>style.visibility</p:attrName>
                                        </p:attrNameLst>
                                      </p:cBhvr>
                                      <p:to>
                                        <p:strVal val="visible"/>
                                      </p:to>
                                    </p:set>
                                    <p:anim calcmode="lin" valueType="num">
                                      <p:cBhvr additive="base">
                                        <p:cTn id="7" dur="500" fill="hold"/>
                                        <p:tgtEl>
                                          <p:spTgt spid="1921029"/>
                                        </p:tgtEl>
                                        <p:attrNameLst>
                                          <p:attrName>ppt_x</p:attrName>
                                        </p:attrNameLst>
                                      </p:cBhvr>
                                      <p:tavLst>
                                        <p:tav tm="0">
                                          <p:val>
                                            <p:strVal val="0-#ppt_w/2"/>
                                          </p:val>
                                        </p:tav>
                                        <p:tav tm="100000">
                                          <p:val>
                                            <p:strVal val="#ppt_x"/>
                                          </p:val>
                                        </p:tav>
                                      </p:tavLst>
                                    </p:anim>
                                    <p:anim calcmode="lin" valueType="num">
                                      <p:cBhvr additive="base">
                                        <p:cTn id="8" dur="500" fill="hold"/>
                                        <p:tgtEl>
                                          <p:spTgt spid="192102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21027">
                                            <p:txEl>
                                              <p:pRg st="0" end="0"/>
                                            </p:txEl>
                                          </p:spTgt>
                                        </p:tgtEl>
                                        <p:attrNameLst>
                                          <p:attrName>style.visibility</p:attrName>
                                        </p:attrNameLst>
                                      </p:cBhvr>
                                      <p:to>
                                        <p:strVal val="visible"/>
                                      </p:to>
                                    </p:set>
                                    <p:anim calcmode="lin" valueType="num">
                                      <p:cBhvr additive="base">
                                        <p:cTn id="12" dur="500" fill="hold"/>
                                        <p:tgtEl>
                                          <p:spTgt spid="192102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92102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921027">
                                            <p:txEl>
                                              <p:pRg st="1" end="1"/>
                                            </p:txEl>
                                          </p:spTgt>
                                        </p:tgtEl>
                                        <p:attrNameLst>
                                          <p:attrName>style.visibility</p:attrName>
                                        </p:attrNameLst>
                                      </p:cBhvr>
                                      <p:to>
                                        <p:strVal val="visible"/>
                                      </p:to>
                                    </p:set>
                                    <p:anim calcmode="lin" valueType="num">
                                      <p:cBhvr additive="base">
                                        <p:cTn id="16" dur="500" fill="hold"/>
                                        <p:tgtEl>
                                          <p:spTgt spid="1921027">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921027">
                                            <p:txEl>
                                              <p:pRg st="1" end="1"/>
                                            </p:txEl>
                                          </p:spTgt>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921027">
                                            <p:txEl>
                                              <p:pRg st="2" end="2"/>
                                            </p:txEl>
                                          </p:spTgt>
                                        </p:tgtEl>
                                        <p:attrNameLst>
                                          <p:attrName>style.visibility</p:attrName>
                                        </p:attrNameLst>
                                      </p:cBhvr>
                                      <p:to>
                                        <p:strVal val="visible"/>
                                      </p:to>
                                    </p:set>
                                    <p:anim calcmode="lin" valueType="num">
                                      <p:cBhvr additive="base">
                                        <p:cTn id="20" dur="500" fill="hold"/>
                                        <p:tgtEl>
                                          <p:spTgt spid="1921027">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921027">
                                            <p:txEl>
                                              <p:pRg st="2" end="2"/>
                                            </p:txEl>
                                          </p:spTgt>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921027">
                                            <p:txEl>
                                              <p:pRg st="3" end="3"/>
                                            </p:txEl>
                                          </p:spTgt>
                                        </p:tgtEl>
                                        <p:attrNameLst>
                                          <p:attrName>style.visibility</p:attrName>
                                        </p:attrNameLst>
                                      </p:cBhvr>
                                      <p:to>
                                        <p:strVal val="visible"/>
                                      </p:to>
                                    </p:set>
                                    <p:anim calcmode="lin" valueType="num">
                                      <p:cBhvr additive="base">
                                        <p:cTn id="24" dur="500" fill="hold"/>
                                        <p:tgtEl>
                                          <p:spTgt spid="1921027">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921027">
                                            <p:txEl>
                                              <p:pRg st="3" end="3"/>
                                            </p:txEl>
                                          </p:spTgt>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1000"/>
                            </p:stCondLst>
                            <p:childTnLst>
                              <p:par>
                                <p:cTn id="27" presetID="2" presetClass="entr" presetSubtype="2" fill="hold" grpId="0" nodeType="afterEffect">
                                  <p:stCondLst>
                                    <p:cond delay="0"/>
                                  </p:stCondLst>
                                  <p:childTnLst>
                                    <p:set>
                                      <p:cBhvr>
                                        <p:cTn id="28" dur="1" fill="hold">
                                          <p:stCondLst>
                                            <p:cond delay="0"/>
                                          </p:stCondLst>
                                        </p:cTn>
                                        <p:tgtEl>
                                          <p:spTgt spid="1921031"/>
                                        </p:tgtEl>
                                        <p:attrNameLst>
                                          <p:attrName>style.visibility</p:attrName>
                                        </p:attrNameLst>
                                      </p:cBhvr>
                                      <p:to>
                                        <p:strVal val="visible"/>
                                      </p:to>
                                    </p:set>
                                    <p:anim calcmode="lin" valueType="num">
                                      <p:cBhvr additive="base">
                                        <p:cTn id="29" dur="500" fill="hold"/>
                                        <p:tgtEl>
                                          <p:spTgt spid="1921031"/>
                                        </p:tgtEl>
                                        <p:attrNameLst>
                                          <p:attrName>ppt_x</p:attrName>
                                        </p:attrNameLst>
                                      </p:cBhvr>
                                      <p:tavLst>
                                        <p:tav tm="0">
                                          <p:val>
                                            <p:strVal val="1+#ppt_w/2"/>
                                          </p:val>
                                        </p:tav>
                                        <p:tav tm="100000">
                                          <p:val>
                                            <p:strVal val="#ppt_x"/>
                                          </p:val>
                                        </p:tav>
                                      </p:tavLst>
                                    </p:anim>
                                    <p:anim calcmode="lin" valueType="num">
                                      <p:cBhvr additive="base">
                                        <p:cTn id="30" dur="500" fill="hold"/>
                                        <p:tgtEl>
                                          <p:spTgt spid="1921031"/>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500"/>
                            </p:stCondLst>
                            <p:childTnLst>
                              <p:par>
                                <p:cTn id="32" presetID="2" presetClass="entr" presetSubtype="2" fill="hold" nodeType="afterEffect">
                                  <p:stCondLst>
                                    <p:cond delay="0"/>
                                  </p:stCondLst>
                                  <p:childTnLst>
                                    <p:set>
                                      <p:cBhvr>
                                        <p:cTn id="33" dur="1" fill="hold">
                                          <p:stCondLst>
                                            <p:cond delay="0"/>
                                          </p:stCondLst>
                                        </p:cTn>
                                        <p:tgtEl>
                                          <p:spTgt spid="1921033"/>
                                        </p:tgtEl>
                                        <p:attrNameLst>
                                          <p:attrName>style.visibility</p:attrName>
                                        </p:attrNameLst>
                                      </p:cBhvr>
                                      <p:to>
                                        <p:strVal val="visible"/>
                                      </p:to>
                                    </p:set>
                                    <p:anim calcmode="lin" valueType="num">
                                      <p:cBhvr additive="base">
                                        <p:cTn id="34" dur="500" fill="hold"/>
                                        <p:tgtEl>
                                          <p:spTgt spid="1921033"/>
                                        </p:tgtEl>
                                        <p:attrNameLst>
                                          <p:attrName>ppt_x</p:attrName>
                                        </p:attrNameLst>
                                      </p:cBhvr>
                                      <p:tavLst>
                                        <p:tav tm="0">
                                          <p:val>
                                            <p:strVal val="1+#ppt_w/2"/>
                                          </p:val>
                                        </p:tav>
                                        <p:tav tm="100000">
                                          <p:val>
                                            <p:strVal val="#ppt_x"/>
                                          </p:val>
                                        </p:tav>
                                      </p:tavLst>
                                    </p:anim>
                                    <p:anim calcmode="lin" valueType="num">
                                      <p:cBhvr additive="base">
                                        <p:cTn id="35" dur="500" fill="hold"/>
                                        <p:tgtEl>
                                          <p:spTgt spid="19210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explode.wav"/>
                                        </p:tgtEl>
                                      </p:cMediaNode>
                                    </p:audio>
                                  </p:subTnLst>
                                </p:cTn>
                              </p:par>
                            </p:childTnLst>
                          </p:cTn>
                        </p:par>
                        <p:par>
                          <p:cTn id="36" fill="hold" nodeType="afterGroup">
                            <p:stCondLst>
                              <p:cond delay="2000"/>
                            </p:stCondLst>
                            <p:childTnLst>
                              <p:par>
                                <p:cTn id="37" presetID="23" presetClass="entr" presetSubtype="36" fill="hold" grpId="0" nodeType="afterEffect">
                                  <p:stCondLst>
                                    <p:cond delay="0"/>
                                  </p:stCondLst>
                                  <p:childTnLst>
                                    <p:set>
                                      <p:cBhvr>
                                        <p:cTn id="38" dur="1" fill="hold">
                                          <p:stCondLst>
                                            <p:cond delay="0"/>
                                          </p:stCondLst>
                                        </p:cTn>
                                        <p:tgtEl>
                                          <p:spTgt spid="1921032"/>
                                        </p:tgtEl>
                                        <p:attrNameLst>
                                          <p:attrName>style.visibility</p:attrName>
                                        </p:attrNameLst>
                                      </p:cBhvr>
                                      <p:to>
                                        <p:strVal val="visible"/>
                                      </p:to>
                                    </p:set>
                                    <p:anim calcmode="lin" valueType="num">
                                      <p:cBhvr>
                                        <p:cTn id="39" dur="500" fill="hold"/>
                                        <p:tgtEl>
                                          <p:spTgt spid="1921032"/>
                                        </p:tgtEl>
                                        <p:attrNameLst>
                                          <p:attrName>ppt_w</p:attrName>
                                        </p:attrNameLst>
                                      </p:cBhvr>
                                      <p:tavLst>
                                        <p:tav tm="0">
                                          <p:val>
                                            <p:strVal val="(6*min(max(#ppt_w*#ppt_h,.3),1)-7.4)/-.7*#ppt_w"/>
                                          </p:val>
                                        </p:tav>
                                        <p:tav tm="100000">
                                          <p:val>
                                            <p:strVal val="#ppt_w"/>
                                          </p:val>
                                        </p:tav>
                                      </p:tavLst>
                                    </p:anim>
                                    <p:anim calcmode="lin" valueType="num">
                                      <p:cBhvr>
                                        <p:cTn id="40" dur="500" fill="hold"/>
                                        <p:tgtEl>
                                          <p:spTgt spid="1921032"/>
                                        </p:tgtEl>
                                        <p:attrNameLst>
                                          <p:attrName>ppt_h</p:attrName>
                                        </p:attrNameLst>
                                      </p:cBhvr>
                                      <p:tavLst>
                                        <p:tav tm="0">
                                          <p:val>
                                            <p:strVal val="(6*min(max(#ppt_w*#ppt_h,.3),1)-7.4)/-.7*#ppt_h"/>
                                          </p:val>
                                        </p:tav>
                                        <p:tav tm="100000">
                                          <p:val>
                                            <p:strVal val="#ppt_h"/>
                                          </p:val>
                                        </p:tav>
                                      </p:tavLst>
                                    </p:anim>
                                    <p:anim calcmode="lin" valueType="num">
                                      <p:cBhvr>
                                        <p:cTn id="41" dur="500" fill="hold"/>
                                        <p:tgtEl>
                                          <p:spTgt spid="1921032"/>
                                        </p:tgtEl>
                                        <p:attrNameLst>
                                          <p:attrName>ppt_x</p:attrName>
                                        </p:attrNameLst>
                                      </p:cBhvr>
                                      <p:tavLst>
                                        <p:tav tm="0">
                                          <p:val>
                                            <p:fltVal val="0.5"/>
                                          </p:val>
                                        </p:tav>
                                        <p:tav tm="100000">
                                          <p:val>
                                            <p:strVal val="#ppt_x"/>
                                          </p:val>
                                        </p:tav>
                                      </p:tavLst>
                                    </p:anim>
                                    <p:anim calcmode="lin" valueType="num">
                                      <p:cBhvr>
                                        <p:cTn id="42" dur="500" fill="hold"/>
                                        <p:tgtEl>
                                          <p:spTgt spid="1921032"/>
                                        </p:tgtEl>
                                        <p:attrNameLst>
                                          <p:attrName>ppt_y</p:attrName>
                                        </p:attrNameLst>
                                      </p:cBhvr>
                                      <p:tavLst>
                                        <p:tav tm="0">
                                          <p:val>
                                            <p:strVal val="1+(6*min(max(#ppt_w*#ppt_h,.3),1)-7.4)/-.7*#ppt_h/2"/>
                                          </p:val>
                                        </p:tav>
                                        <p:tav tm="100000">
                                          <p:val>
                                            <p:strVal val="#ppt_y"/>
                                          </p:val>
                                        </p:tav>
                                      </p:tavLst>
                                    </p:anim>
                                  </p:childTnLst>
                                </p:cTn>
                              </p:par>
                            </p:childTnLst>
                          </p:cTn>
                        </p:par>
                        <p:par>
                          <p:cTn id="43" fill="hold" nodeType="afterGroup">
                            <p:stCondLst>
                              <p:cond delay="2500"/>
                            </p:stCondLst>
                            <p:childTnLst>
                              <p:par>
                                <p:cTn id="44" presetID="19" presetClass="entr" presetSubtype="10" fill="hold" nodeType="afterEffect">
                                  <p:stCondLst>
                                    <p:cond delay="0"/>
                                  </p:stCondLst>
                                  <p:childTnLst>
                                    <p:set>
                                      <p:cBhvr>
                                        <p:cTn id="45" dur="1" fill="hold">
                                          <p:stCondLst>
                                            <p:cond delay="0"/>
                                          </p:stCondLst>
                                        </p:cTn>
                                        <p:tgtEl>
                                          <p:spTgt spid="1921030"/>
                                        </p:tgtEl>
                                        <p:attrNameLst>
                                          <p:attrName>style.visibility</p:attrName>
                                        </p:attrNameLst>
                                      </p:cBhvr>
                                      <p:to>
                                        <p:strVal val="visible"/>
                                      </p:to>
                                    </p:set>
                                    <p:anim calcmode="lin" valueType="num">
                                      <p:cBhvr>
                                        <p:cTn id="46" dur="5000" fill="hold"/>
                                        <p:tgtEl>
                                          <p:spTgt spid="1921030"/>
                                        </p:tgtEl>
                                        <p:attrNameLst>
                                          <p:attrName>ppt_w</p:attrName>
                                        </p:attrNameLst>
                                      </p:cBhvr>
                                      <p:tavLst>
                                        <p:tav tm="0" fmla="#ppt_w*sin(2.5*pi*$)">
                                          <p:val>
                                            <p:fltVal val="0"/>
                                          </p:val>
                                        </p:tav>
                                        <p:tav tm="100000">
                                          <p:val>
                                            <p:fltVal val="1"/>
                                          </p:val>
                                        </p:tav>
                                      </p:tavLst>
                                    </p:anim>
                                    <p:anim calcmode="lin" valueType="num">
                                      <p:cBhvr>
                                        <p:cTn id="47" dur="5000" fill="hold"/>
                                        <p:tgtEl>
                                          <p:spTgt spid="192103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1027" grpId="0" build="p" autoUpdateAnimBg="0" advAuto="0"/>
      <p:bldP spid="1921031" grpId="0" autoUpdateAnimBg="0"/>
      <p:bldP spid="1921032"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algn="r" eaLnBrk="1" hangingPunct="1"/>
            <a:r>
              <a:rPr lang="en-US" sz="3600" dirty="0" smtClean="0">
                <a:ea typeface="ＭＳ Ｐゴシック" pitchFamily="34" charset="-128"/>
              </a:rPr>
              <a:t>Research Training and Career Awards</a:t>
            </a:r>
          </a:p>
        </p:txBody>
      </p:sp>
      <p:sp>
        <p:nvSpPr>
          <p:cNvPr id="79875" name="Rectangle 3"/>
          <p:cNvSpPr>
            <a:spLocks noGrp="1" noChangeArrowheads="1"/>
          </p:cNvSpPr>
          <p:nvPr>
            <p:ph idx="1"/>
          </p:nvPr>
        </p:nvSpPr>
        <p:spPr>
          <a:xfrm>
            <a:off x="152400" y="1295400"/>
            <a:ext cx="8839200" cy="5105400"/>
          </a:xfrm>
        </p:spPr>
        <p:txBody>
          <a:bodyPr/>
          <a:lstStyle/>
          <a:p>
            <a:pPr eaLnBrk="1" hangingPunct="1"/>
            <a:r>
              <a:rPr lang="en-US" dirty="0" smtClean="0">
                <a:ea typeface="ＭＳ Ｐゴシック" pitchFamily="34" charset="-128"/>
              </a:rPr>
              <a:t>Training Grants – </a:t>
            </a:r>
            <a:r>
              <a:rPr lang="en-US" i="1" dirty="0" smtClean="0">
                <a:solidFill>
                  <a:srgbClr val="008000"/>
                </a:solidFill>
                <a:ea typeface="ＭＳ Ｐゴシック" pitchFamily="34" charset="-128"/>
              </a:rPr>
              <a:t>T32, T35, R25</a:t>
            </a:r>
          </a:p>
          <a:p>
            <a:pPr lvl="1" eaLnBrk="1" hangingPunct="1"/>
            <a:r>
              <a:rPr lang="en-US" sz="2400" dirty="0" smtClean="0">
                <a:solidFill>
                  <a:schemeClr val="tx1"/>
                </a:solidFill>
                <a:ea typeface="ＭＳ Ｐゴシック" pitchFamily="34" charset="-128"/>
              </a:rPr>
              <a:t>Institutional</a:t>
            </a:r>
          </a:p>
          <a:p>
            <a:pPr lvl="1" eaLnBrk="1" hangingPunct="1"/>
            <a:r>
              <a:rPr lang="en-US" sz="2400" dirty="0" smtClean="0">
                <a:solidFill>
                  <a:schemeClr val="tx1"/>
                </a:solidFill>
                <a:ea typeface="ＭＳ Ｐゴシック" pitchFamily="34" charset="-128"/>
              </a:rPr>
              <a:t>Predoctoral and Postdoctoral</a:t>
            </a:r>
          </a:p>
          <a:p>
            <a:pPr lvl="1" eaLnBrk="1" hangingPunct="1">
              <a:buFontTx/>
              <a:buChar char="•"/>
            </a:pPr>
            <a:r>
              <a:rPr lang="en-US" sz="3200" dirty="0" smtClean="0">
                <a:solidFill>
                  <a:srgbClr val="003399"/>
                </a:solidFill>
                <a:ea typeface="ＭＳ Ｐゴシック" pitchFamily="34" charset="-128"/>
              </a:rPr>
              <a:t>Fellowships (</a:t>
            </a:r>
            <a:r>
              <a:rPr lang="en-US" sz="2400" dirty="0" smtClean="0">
                <a:solidFill>
                  <a:srgbClr val="003399"/>
                </a:solidFill>
                <a:ea typeface="ＭＳ Ｐゴシック" pitchFamily="34" charset="-128"/>
              </a:rPr>
              <a:t>individual) </a:t>
            </a:r>
            <a:r>
              <a:rPr lang="en-US" sz="3200" dirty="0" smtClean="0">
                <a:ea typeface="ＭＳ Ｐゴシック" pitchFamily="34" charset="-128"/>
              </a:rPr>
              <a:t>– </a:t>
            </a:r>
            <a:r>
              <a:rPr lang="en-US" sz="3200" i="1" dirty="0" smtClean="0">
                <a:ea typeface="ＭＳ Ｐゴシック" pitchFamily="34" charset="-128"/>
              </a:rPr>
              <a:t>F</a:t>
            </a:r>
            <a:endParaRPr lang="en-US" sz="3200" dirty="0" smtClean="0">
              <a:ea typeface="ＭＳ Ｐゴシック" pitchFamily="34" charset="-128"/>
            </a:endParaRPr>
          </a:p>
          <a:p>
            <a:pPr lvl="2" eaLnBrk="1" hangingPunct="1">
              <a:buClr>
                <a:schemeClr val="tx1"/>
              </a:buClr>
            </a:pPr>
            <a:r>
              <a:rPr lang="en-US" dirty="0" smtClean="0">
                <a:ea typeface="ＭＳ Ｐゴシック" pitchFamily="34" charset="-128"/>
              </a:rPr>
              <a:t>Predoctoral – </a:t>
            </a:r>
            <a:r>
              <a:rPr lang="en-US" i="1" dirty="0" smtClean="0">
                <a:solidFill>
                  <a:srgbClr val="008000"/>
                </a:solidFill>
                <a:ea typeface="ＭＳ Ｐゴシック" pitchFamily="34" charset="-128"/>
              </a:rPr>
              <a:t>F31</a:t>
            </a:r>
          </a:p>
          <a:p>
            <a:pPr lvl="2" eaLnBrk="1" hangingPunct="1">
              <a:buClr>
                <a:schemeClr val="tx1"/>
              </a:buClr>
            </a:pPr>
            <a:r>
              <a:rPr lang="en-US" dirty="0" smtClean="0">
                <a:ea typeface="ＭＳ Ｐゴシック" pitchFamily="34" charset="-128"/>
              </a:rPr>
              <a:t>Postdoctoral – </a:t>
            </a:r>
            <a:r>
              <a:rPr lang="en-US" i="1" dirty="0" smtClean="0">
                <a:solidFill>
                  <a:srgbClr val="008000"/>
                </a:solidFill>
                <a:ea typeface="ＭＳ Ｐゴシック" pitchFamily="34" charset="-128"/>
              </a:rPr>
              <a:t>F32</a:t>
            </a:r>
          </a:p>
          <a:p>
            <a:pPr lvl="2" eaLnBrk="1" hangingPunct="1">
              <a:buClr>
                <a:schemeClr val="tx1"/>
              </a:buClr>
            </a:pPr>
            <a:r>
              <a:rPr lang="en-US" dirty="0" smtClean="0">
                <a:ea typeface="ＭＳ Ｐゴシック" pitchFamily="34" charset="-128"/>
              </a:rPr>
              <a:t>Senior Fellows </a:t>
            </a:r>
            <a:r>
              <a:rPr lang="en-US" i="1" dirty="0" smtClean="0">
                <a:solidFill>
                  <a:srgbClr val="008000"/>
                </a:solidFill>
                <a:ea typeface="ＭＳ Ｐゴシック" pitchFamily="34" charset="-128"/>
              </a:rPr>
              <a:t>– F33</a:t>
            </a:r>
            <a:r>
              <a:rPr lang="en-US" dirty="0" smtClean="0">
                <a:solidFill>
                  <a:srgbClr val="008000"/>
                </a:solidFill>
                <a:ea typeface="ＭＳ Ｐゴシック" pitchFamily="34" charset="-128"/>
              </a:rPr>
              <a:t> </a:t>
            </a:r>
          </a:p>
          <a:p>
            <a:pPr eaLnBrk="1" hangingPunct="1"/>
            <a:r>
              <a:rPr lang="en-US" dirty="0" smtClean="0">
                <a:ea typeface="ＭＳ Ｐゴシック" pitchFamily="34" charset="-128"/>
              </a:rPr>
              <a:t>Career Development Awards – </a:t>
            </a:r>
            <a:r>
              <a:rPr lang="en-US" i="1" dirty="0" smtClean="0">
                <a:solidFill>
                  <a:srgbClr val="008000"/>
                </a:solidFill>
                <a:ea typeface="ＭＳ Ｐゴシック" pitchFamily="34" charset="-128"/>
              </a:rPr>
              <a:t>K</a:t>
            </a:r>
          </a:p>
          <a:p>
            <a:pPr lvl="2" eaLnBrk="1" hangingPunct="1"/>
            <a:r>
              <a:rPr lang="en-US" dirty="0" smtClean="0">
                <a:ea typeface="ＭＳ Ｐゴシック" pitchFamily="34" charset="-128"/>
              </a:rPr>
              <a:t>Mentored </a:t>
            </a:r>
            <a:r>
              <a:rPr lang="en-US" i="1" dirty="0" smtClean="0">
                <a:solidFill>
                  <a:srgbClr val="008000"/>
                </a:solidFill>
                <a:ea typeface="ＭＳ Ｐゴシック" pitchFamily="34" charset="-128"/>
              </a:rPr>
              <a:t>(K01, K08, K23, K25); </a:t>
            </a:r>
            <a:r>
              <a:rPr lang="en-US" dirty="0" smtClean="0">
                <a:ea typeface="ＭＳ Ｐゴシック" pitchFamily="34" charset="-128"/>
              </a:rPr>
              <a:t>Career</a:t>
            </a:r>
            <a:r>
              <a:rPr lang="en-US" i="1" dirty="0" smtClean="0">
                <a:solidFill>
                  <a:schemeClr val="hlink"/>
                </a:solidFill>
                <a:ea typeface="ＭＳ Ｐゴシック" pitchFamily="34" charset="-128"/>
              </a:rPr>
              <a:t> </a:t>
            </a:r>
            <a:r>
              <a:rPr lang="en-US" i="1" dirty="0" smtClean="0">
                <a:solidFill>
                  <a:srgbClr val="008000"/>
                </a:solidFill>
                <a:ea typeface="ＭＳ Ｐゴシック" pitchFamily="34" charset="-128"/>
              </a:rPr>
              <a:t>(K07); </a:t>
            </a:r>
          </a:p>
          <a:p>
            <a:pPr lvl="2" eaLnBrk="1" hangingPunct="1"/>
            <a:r>
              <a:rPr lang="en-US" dirty="0" smtClean="0">
                <a:ea typeface="ＭＳ Ｐゴシック" pitchFamily="34" charset="-128"/>
              </a:rPr>
              <a:t>Patient-oriented</a:t>
            </a:r>
            <a:r>
              <a:rPr lang="en-US" i="1" dirty="0" smtClean="0">
                <a:solidFill>
                  <a:schemeClr val="hlink"/>
                </a:solidFill>
                <a:ea typeface="ＭＳ Ｐゴシック" pitchFamily="34" charset="-128"/>
              </a:rPr>
              <a:t> </a:t>
            </a:r>
            <a:r>
              <a:rPr lang="en-US" i="1" dirty="0" smtClean="0">
                <a:solidFill>
                  <a:srgbClr val="008000"/>
                </a:solidFill>
                <a:ea typeface="ＭＳ Ｐゴシック" pitchFamily="34" charset="-128"/>
              </a:rPr>
              <a:t>(K24); </a:t>
            </a:r>
          </a:p>
          <a:p>
            <a:pPr lvl="2" eaLnBrk="1" hangingPunct="1"/>
            <a:r>
              <a:rPr lang="en-US" dirty="0" smtClean="0">
                <a:ea typeface="ＭＳ Ｐゴシック" pitchFamily="34" charset="-128"/>
              </a:rPr>
              <a:t>Independence</a:t>
            </a:r>
            <a:r>
              <a:rPr lang="en-US" i="1" dirty="0" smtClean="0">
                <a:solidFill>
                  <a:schemeClr val="hlink"/>
                </a:solidFill>
                <a:ea typeface="ＭＳ Ｐゴシック" pitchFamily="34" charset="-128"/>
              </a:rPr>
              <a:t> </a:t>
            </a:r>
            <a:r>
              <a:rPr lang="en-US" i="1" dirty="0" smtClean="0">
                <a:solidFill>
                  <a:srgbClr val="008000"/>
                </a:solidFill>
                <a:ea typeface="ＭＳ Ｐゴシック" pitchFamily="34" charset="-128"/>
              </a:rPr>
              <a:t>(K02, K99-R00)</a:t>
            </a:r>
          </a:p>
        </p:txBody>
      </p:sp>
    </p:spTree>
    <p:extLst>
      <p:ext uri="{BB962C8B-B14F-4D97-AF65-F5344CB8AC3E}">
        <p14:creationId xmlns:p14="http://schemas.microsoft.com/office/powerpoint/2010/main" val="2108249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838200"/>
          </a:xfrm>
        </p:spPr>
        <p:txBody>
          <a:bodyPr>
            <a:noAutofit/>
          </a:bodyPr>
          <a:lstStyle/>
          <a:p>
            <a:pPr algn="r"/>
            <a:r>
              <a:rPr lang="en-US" b="1" dirty="0"/>
              <a:t>Pathway to Independence Award </a:t>
            </a:r>
            <a:r>
              <a:rPr lang="en-US" sz="3200" dirty="0" smtClean="0"/>
              <a:t>Features K99/R00</a:t>
            </a:r>
            <a:endParaRPr lang="en-US" sz="3200" dirty="0"/>
          </a:p>
        </p:txBody>
      </p:sp>
      <p:sp>
        <p:nvSpPr>
          <p:cNvPr id="3" name="Slide Number Placeholder 2"/>
          <p:cNvSpPr>
            <a:spLocks noGrp="1"/>
          </p:cNvSpPr>
          <p:nvPr>
            <p:ph type="sldNum" sz="quarter" idx="12"/>
          </p:nvPr>
        </p:nvSpPr>
        <p:spPr/>
        <p:txBody>
          <a:bodyPr/>
          <a:lstStyle/>
          <a:p>
            <a:pPr>
              <a:defRPr/>
            </a:pPr>
            <a:fld id="{371CDBCC-57D6-4AF4-91B3-EB8BA5111C2A}" type="slidenum">
              <a:rPr lang="en-US" smtClean="0">
                <a:solidFill>
                  <a:prstClr val="black"/>
                </a:solidFill>
              </a:rPr>
              <a:pPr>
                <a:defRPr/>
              </a:pPr>
              <a:t>55</a:t>
            </a:fld>
            <a:endParaRPr lang="en-US" dirty="0">
              <a:solidFill>
                <a:prstClr val="black"/>
              </a:solidFill>
            </a:endParaRPr>
          </a:p>
        </p:txBody>
      </p:sp>
      <p:sp>
        <p:nvSpPr>
          <p:cNvPr id="4" name="Rectangle 3"/>
          <p:cNvSpPr/>
          <p:nvPr/>
        </p:nvSpPr>
        <p:spPr>
          <a:xfrm>
            <a:off x="152400" y="1066800"/>
            <a:ext cx="8763000" cy="5318379"/>
          </a:xfrm>
          <a:prstGeom prst="rect">
            <a:avLst/>
          </a:prstGeom>
        </p:spPr>
        <p:txBody>
          <a:bodyPr wrap="square">
            <a:spAutoFit/>
          </a:bodyPr>
          <a:lstStyle/>
          <a:p>
            <a:pPr eaLnBrk="0" hangingPunct="0">
              <a:lnSpc>
                <a:spcPct val="90000"/>
              </a:lnSpc>
              <a:spcBef>
                <a:spcPct val="25000"/>
              </a:spcBef>
              <a:buClr>
                <a:srgbClr val="FFC000"/>
              </a:buClr>
              <a:defRPr/>
            </a:pPr>
            <a:r>
              <a:rPr lang="en-US" sz="2000" b="1" dirty="0">
                <a:solidFill>
                  <a:srgbClr val="00359E"/>
                </a:solidFill>
                <a:cs typeface="Arial" pitchFamily="34" charset="0"/>
              </a:rPr>
              <a:t>Pathway to Independence Award Features</a:t>
            </a:r>
          </a:p>
          <a:p>
            <a:pPr lvl="1" eaLnBrk="0" hangingPunct="0">
              <a:lnSpc>
                <a:spcPct val="95000"/>
              </a:lnSpc>
              <a:spcBef>
                <a:spcPct val="50000"/>
              </a:spcBef>
              <a:buClr>
                <a:srgbClr val="00359E"/>
              </a:buClr>
              <a:buFont typeface="Wingdings" pitchFamily="2" charset="2"/>
              <a:buChar char="Ø"/>
              <a:defRPr/>
            </a:pPr>
            <a:r>
              <a:rPr lang="en-US" sz="2000" dirty="0" smtClean="0">
                <a:solidFill>
                  <a:prstClr val="black"/>
                </a:solidFill>
                <a:cs typeface="Arial" pitchFamily="34" charset="0"/>
              </a:rPr>
              <a:t>Utilizes </a:t>
            </a:r>
            <a:r>
              <a:rPr lang="en-US" sz="2000" dirty="0">
                <a:solidFill>
                  <a:prstClr val="black"/>
                </a:solidFill>
                <a:cs typeface="Arial" pitchFamily="34" charset="0"/>
              </a:rPr>
              <a:t>a K99/R00 mechanism</a:t>
            </a:r>
          </a:p>
          <a:p>
            <a:pPr lvl="1" eaLnBrk="0" hangingPunct="0">
              <a:lnSpc>
                <a:spcPct val="95000"/>
              </a:lnSpc>
              <a:spcBef>
                <a:spcPct val="50000"/>
              </a:spcBef>
              <a:buClr>
                <a:srgbClr val="00359E"/>
              </a:buClr>
              <a:buFont typeface="Wingdings" pitchFamily="2" charset="2"/>
              <a:buChar char="Ø"/>
              <a:defRPr/>
            </a:pPr>
            <a:r>
              <a:rPr lang="en-US" sz="2000" dirty="0">
                <a:solidFill>
                  <a:prstClr val="black"/>
                </a:solidFill>
                <a:cs typeface="Arial" pitchFamily="34" charset="0"/>
              </a:rPr>
              <a:t>Five years of support consisting of two phases</a:t>
            </a:r>
          </a:p>
          <a:p>
            <a:pPr lvl="1" eaLnBrk="0" hangingPunct="0">
              <a:lnSpc>
                <a:spcPct val="95000"/>
              </a:lnSpc>
              <a:spcBef>
                <a:spcPct val="50000"/>
              </a:spcBef>
              <a:buClr>
                <a:srgbClr val="00359E"/>
              </a:buClr>
              <a:buFont typeface="Wingdings" pitchFamily="2" charset="2"/>
              <a:buChar char="Ø"/>
              <a:defRPr/>
            </a:pPr>
            <a:r>
              <a:rPr lang="en-US" sz="2000" b="1" dirty="0">
                <a:solidFill>
                  <a:prstClr val="black"/>
                </a:solidFill>
                <a:cs typeface="Arial" pitchFamily="34" charset="0"/>
              </a:rPr>
              <a:t>Phase I </a:t>
            </a:r>
            <a:r>
              <a:rPr lang="en-US" sz="2000" dirty="0">
                <a:solidFill>
                  <a:prstClr val="black"/>
                </a:solidFill>
                <a:cs typeface="Arial" pitchFamily="34" charset="0"/>
              </a:rPr>
              <a:t>provides 1-2 years of mentored support for advanced fellows </a:t>
            </a:r>
          </a:p>
          <a:p>
            <a:pPr lvl="1" eaLnBrk="0" hangingPunct="0">
              <a:lnSpc>
                <a:spcPct val="95000"/>
              </a:lnSpc>
              <a:spcBef>
                <a:spcPct val="50000"/>
              </a:spcBef>
              <a:buClr>
                <a:srgbClr val="00359E"/>
              </a:buClr>
              <a:buFont typeface="Wingdings" pitchFamily="2" charset="2"/>
              <a:buChar char="Ø"/>
              <a:defRPr/>
            </a:pPr>
            <a:r>
              <a:rPr lang="en-US" sz="2000" dirty="0" smtClean="0">
                <a:solidFill>
                  <a:prstClr val="black"/>
                </a:solidFill>
                <a:cs typeface="Arial" pitchFamily="34" charset="0"/>
              </a:rPr>
              <a:t>Total </a:t>
            </a:r>
            <a:r>
              <a:rPr lang="en-US" sz="2000" dirty="0">
                <a:solidFill>
                  <a:prstClr val="black"/>
                </a:solidFill>
                <a:cs typeface="Arial" pitchFamily="34" charset="0"/>
              </a:rPr>
              <a:t>cost of $90,000 per award including 8% F&amp;A</a:t>
            </a:r>
          </a:p>
          <a:p>
            <a:pPr lvl="1" eaLnBrk="0" hangingPunct="0">
              <a:lnSpc>
                <a:spcPct val="95000"/>
              </a:lnSpc>
              <a:spcBef>
                <a:spcPct val="50000"/>
              </a:spcBef>
              <a:buClr>
                <a:srgbClr val="00359E"/>
              </a:buClr>
              <a:buFont typeface="Wingdings" pitchFamily="2" charset="2"/>
              <a:buChar char="Ø"/>
              <a:defRPr/>
            </a:pPr>
            <a:r>
              <a:rPr lang="en-US" sz="2000" b="1" dirty="0">
                <a:solidFill>
                  <a:prstClr val="black"/>
                </a:solidFill>
                <a:cs typeface="Arial" pitchFamily="34" charset="0"/>
              </a:rPr>
              <a:t>Phase II </a:t>
            </a:r>
            <a:r>
              <a:rPr lang="en-US" sz="2000" dirty="0">
                <a:solidFill>
                  <a:prstClr val="black"/>
                </a:solidFill>
                <a:cs typeface="Arial" pitchFamily="34" charset="0"/>
              </a:rPr>
              <a:t>provides up to 3 years of independent research </a:t>
            </a:r>
            <a:r>
              <a:rPr lang="en-US" sz="2000" dirty="0" smtClean="0">
                <a:solidFill>
                  <a:prstClr val="black"/>
                </a:solidFill>
                <a:cs typeface="Arial" pitchFamily="34" charset="0"/>
              </a:rPr>
              <a:t>support contingent </a:t>
            </a:r>
            <a:r>
              <a:rPr lang="en-US" sz="2000" dirty="0">
                <a:solidFill>
                  <a:prstClr val="black"/>
                </a:solidFill>
                <a:cs typeface="Arial" pitchFamily="34" charset="0"/>
              </a:rPr>
              <a:t>upon securing an independent research position and administrative review.                                                                                  </a:t>
            </a:r>
          </a:p>
          <a:p>
            <a:pPr lvl="1" eaLnBrk="0" hangingPunct="0">
              <a:lnSpc>
                <a:spcPct val="95000"/>
              </a:lnSpc>
              <a:spcBef>
                <a:spcPct val="50000"/>
              </a:spcBef>
              <a:buClr>
                <a:srgbClr val="00359E"/>
              </a:buClr>
              <a:buFont typeface="Wingdings" pitchFamily="2" charset="2"/>
              <a:buChar char="Ø"/>
              <a:defRPr/>
            </a:pPr>
            <a:r>
              <a:rPr lang="en-US" sz="2000" dirty="0" smtClean="0">
                <a:solidFill>
                  <a:prstClr val="black"/>
                </a:solidFill>
                <a:cs typeface="Arial" pitchFamily="34" charset="0"/>
              </a:rPr>
              <a:t>Total </a:t>
            </a:r>
            <a:r>
              <a:rPr lang="en-US" sz="2000" dirty="0">
                <a:solidFill>
                  <a:prstClr val="black"/>
                </a:solidFill>
                <a:cs typeface="Arial" pitchFamily="34" charset="0"/>
              </a:rPr>
              <a:t>cost of $249,000 per award including full F&amp;A</a:t>
            </a:r>
          </a:p>
          <a:p>
            <a:pPr lvl="1" eaLnBrk="0" hangingPunct="0">
              <a:lnSpc>
                <a:spcPct val="95000"/>
              </a:lnSpc>
              <a:spcBef>
                <a:spcPct val="50000"/>
              </a:spcBef>
              <a:buClr>
                <a:srgbClr val="00359E"/>
              </a:buClr>
              <a:buFont typeface="Wingdings" pitchFamily="2" charset="2"/>
              <a:buChar char="Ø"/>
              <a:defRPr/>
            </a:pPr>
            <a:r>
              <a:rPr lang="en-US" sz="2000" dirty="0">
                <a:solidFill>
                  <a:prstClr val="black"/>
                </a:solidFill>
                <a:cs typeface="Arial" pitchFamily="34" charset="0"/>
              </a:rPr>
              <a:t>U.S. citizens and non-citizens are eligible to apply </a:t>
            </a:r>
            <a:r>
              <a:rPr lang="en-US" sz="2000" i="1" dirty="0">
                <a:solidFill>
                  <a:srgbClr val="008000"/>
                </a:solidFill>
                <a:cs typeface="Arial" pitchFamily="34" charset="0"/>
              </a:rPr>
              <a:t>(but must use the grant in the U.S.A</a:t>
            </a:r>
            <a:r>
              <a:rPr lang="en-US" sz="2000" i="1" dirty="0" smtClean="0">
                <a:solidFill>
                  <a:srgbClr val="008000"/>
                </a:solidFill>
                <a:cs typeface="Arial" pitchFamily="34" charset="0"/>
              </a:rPr>
              <a:t>.)</a:t>
            </a:r>
          </a:p>
          <a:p>
            <a:pPr lvl="1" eaLnBrk="0" hangingPunct="0">
              <a:lnSpc>
                <a:spcPct val="95000"/>
              </a:lnSpc>
              <a:spcBef>
                <a:spcPct val="50000"/>
              </a:spcBef>
              <a:buClr>
                <a:srgbClr val="00359E"/>
              </a:buClr>
              <a:buFont typeface="Wingdings" pitchFamily="2" charset="2"/>
              <a:buChar char="Ø"/>
              <a:defRPr/>
            </a:pPr>
            <a:r>
              <a:rPr lang="en-US" dirty="0">
                <a:solidFill>
                  <a:prstClr val="black"/>
                </a:solidFill>
                <a:cs typeface="Arial" pitchFamily="34" charset="0"/>
              </a:rPr>
              <a:t>Also see, </a:t>
            </a:r>
            <a:r>
              <a:rPr lang="en-US" dirty="0">
                <a:solidFill>
                  <a:prstClr val="black"/>
                </a:solidFill>
                <a:cs typeface="Arial" pitchFamily="34" charset="0"/>
                <a:hlinkClick r:id="rId3" action="ppaction://hlinkfile"/>
              </a:rPr>
              <a:t>New Investigators Program</a:t>
            </a:r>
            <a:r>
              <a:rPr lang="en-US" dirty="0">
                <a:solidFill>
                  <a:prstClr val="black"/>
                </a:solidFill>
                <a:cs typeface="Arial" pitchFamily="34" charset="0"/>
              </a:rPr>
              <a:t> web page</a:t>
            </a:r>
          </a:p>
          <a:p>
            <a:pPr lvl="1" eaLnBrk="0" hangingPunct="0">
              <a:lnSpc>
                <a:spcPct val="95000"/>
              </a:lnSpc>
              <a:spcBef>
                <a:spcPct val="50000"/>
              </a:spcBef>
              <a:buClr>
                <a:srgbClr val="00359E"/>
              </a:buClr>
              <a:buFont typeface="Wingdings" pitchFamily="2" charset="2"/>
              <a:buChar char="Ø"/>
              <a:defRPr/>
            </a:pPr>
            <a:endParaRPr lang="en-US" sz="2200" i="1" dirty="0">
              <a:solidFill>
                <a:srgbClr val="008000"/>
              </a:solidFill>
              <a:cs typeface="Arial" pitchFamily="34" charset="0"/>
            </a:endParaRPr>
          </a:p>
        </p:txBody>
      </p:sp>
    </p:spTree>
    <p:extLst>
      <p:ext uri="{BB962C8B-B14F-4D97-AF65-F5344CB8AC3E}">
        <p14:creationId xmlns:p14="http://schemas.microsoft.com/office/powerpoint/2010/main" val="4042191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152400" y="152400"/>
            <a:ext cx="8839200" cy="838200"/>
          </a:xfrm>
        </p:spPr>
        <p:txBody>
          <a:bodyPr/>
          <a:lstStyle/>
          <a:p>
            <a:pPr algn="r"/>
            <a:r>
              <a:rPr lang="en-US" sz="4000" dirty="0" smtClean="0">
                <a:ea typeface="ＭＳ Ｐゴシック" pitchFamily="34" charset="-128"/>
              </a:rPr>
              <a:t>Extramural Loan Repayment</a:t>
            </a:r>
            <a:endParaRPr lang="en-US" dirty="0" smtClean="0">
              <a:ea typeface="ＭＳ Ｐゴシック" pitchFamily="34" charset="-128"/>
            </a:endParaRPr>
          </a:p>
        </p:txBody>
      </p:sp>
      <p:sp>
        <p:nvSpPr>
          <p:cNvPr id="82947" name="Rectangle 3"/>
          <p:cNvSpPr>
            <a:spLocks noGrp="1" noChangeArrowheads="1"/>
          </p:cNvSpPr>
          <p:nvPr>
            <p:ph idx="1"/>
          </p:nvPr>
        </p:nvSpPr>
        <p:spPr>
          <a:xfrm>
            <a:off x="228600" y="1447800"/>
            <a:ext cx="8686800" cy="4953000"/>
          </a:xfrm>
        </p:spPr>
        <p:txBody>
          <a:bodyPr/>
          <a:lstStyle/>
          <a:p>
            <a:pPr>
              <a:lnSpc>
                <a:spcPct val="80000"/>
              </a:lnSpc>
            </a:pPr>
            <a:r>
              <a:rPr lang="en-US" sz="1800" b="1" dirty="0" smtClean="0">
                <a:ea typeface="ＭＳ Ｐゴシック" pitchFamily="34" charset="-128"/>
              </a:rPr>
              <a:t>Five Extramural Loan Repayment Programs</a:t>
            </a:r>
          </a:p>
          <a:p>
            <a:pPr lvl="1">
              <a:lnSpc>
                <a:spcPct val="80000"/>
              </a:lnSpc>
            </a:pPr>
            <a:r>
              <a:rPr lang="en-US" sz="1600" b="1" dirty="0" smtClean="0">
                <a:ea typeface="ＭＳ Ｐゴシック" pitchFamily="34" charset="-128"/>
              </a:rPr>
              <a:t>Clinical Research LRP</a:t>
            </a:r>
          </a:p>
          <a:p>
            <a:pPr lvl="1">
              <a:lnSpc>
                <a:spcPct val="80000"/>
              </a:lnSpc>
            </a:pPr>
            <a:r>
              <a:rPr lang="en-US" sz="1600" b="1" dirty="0" smtClean="0">
                <a:ea typeface="ＭＳ Ｐゴシック" pitchFamily="34" charset="-128"/>
              </a:rPr>
              <a:t>Clinical Research LRP for Individuals from Disadvantaged Backgrounds</a:t>
            </a:r>
          </a:p>
          <a:p>
            <a:pPr lvl="1">
              <a:lnSpc>
                <a:spcPct val="80000"/>
              </a:lnSpc>
            </a:pPr>
            <a:r>
              <a:rPr lang="en-US" sz="1600" b="1" dirty="0" smtClean="0">
                <a:ea typeface="ＭＳ Ｐゴシック" pitchFamily="34" charset="-128"/>
              </a:rPr>
              <a:t>Contraception and Infertility Research LRP</a:t>
            </a:r>
          </a:p>
          <a:p>
            <a:pPr lvl="1">
              <a:lnSpc>
                <a:spcPct val="80000"/>
              </a:lnSpc>
            </a:pPr>
            <a:r>
              <a:rPr lang="en-US" sz="1600" b="1" dirty="0" smtClean="0">
                <a:ea typeface="ＭＳ Ｐゴシック" pitchFamily="34" charset="-128"/>
              </a:rPr>
              <a:t>Health Disparities LRP </a:t>
            </a:r>
          </a:p>
          <a:p>
            <a:pPr lvl="1">
              <a:lnSpc>
                <a:spcPct val="80000"/>
              </a:lnSpc>
            </a:pPr>
            <a:r>
              <a:rPr lang="en-US" sz="1600" b="1" dirty="0" smtClean="0">
                <a:ea typeface="ＭＳ Ｐゴシック" pitchFamily="34" charset="-128"/>
              </a:rPr>
              <a:t>Pediatric Research LRP</a:t>
            </a:r>
          </a:p>
          <a:p>
            <a:pPr lvl="1">
              <a:lnSpc>
                <a:spcPct val="80000"/>
              </a:lnSpc>
            </a:pPr>
            <a:endParaRPr lang="en-US" sz="1600" b="1" dirty="0" smtClean="0">
              <a:ea typeface="ＭＳ Ｐゴシック" pitchFamily="34" charset="-128"/>
            </a:endParaRPr>
          </a:p>
          <a:p>
            <a:pPr>
              <a:lnSpc>
                <a:spcPct val="80000"/>
              </a:lnSpc>
            </a:pPr>
            <a:r>
              <a:rPr lang="en-US" sz="1800" b="1" dirty="0" smtClean="0">
                <a:ea typeface="ＭＳ Ｐゴシック" pitchFamily="34" charset="-128"/>
              </a:rPr>
              <a:t>Researchers with qualifying educational debt</a:t>
            </a:r>
          </a:p>
          <a:p>
            <a:pPr>
              <a:lnSpc>
                <a:spcPct val="80000"/>
              </a:lnSpc>
            </a:pPr>
            <a:r>
              <a:rPr lang="en-US" sz="1800" b="1" dirty="0" smtClean="0">
                <a:ea typeface="ＭＳ Ｐゴシック" pitchFamily="34" charset="-128"/>
              </a:rPr>
              <a:t>Citizenship/Permanent Residents</a:t>
            </a:r>
          </a:p>
          <a:p>
            <a:pPr>
              <a:lnSpc>
                <a:spcPct val="80000"/>
              </a:lnSpc>
            </a:pPr>
            <a:r>
              <a:rPr lang="en-US" sz="1800" b="1" dirty="0" smtClean="0">
                <a:ea typeface="ＭＳ Ｐゴシック" pitchFamily="34" charset="-128"/>
              </a:rPr>
              <a:t>Engaged in qualifying research at more than 50%</a:t>
            </a:r>
          </a:p>
          <a:p>
            <a:pPr>
              <a:lnSpc>
                <a:spcPct val="80000"/>
              </a:lnSpc>
            </a:pPr>
            <a:r>
              <a:rPr lang="en-US" sz="1800" b="1" dirty="0" smtClean="0">
                <a:ea typeface="ＭＳ Ｐゴシック" pitchFamily="34" charset="-128"/>
              </a:rPr>
              <a:t>Payments to loaning institution up to $35,000 per year</a:t>
            </a:r>
          </a:p>
          <a:p>
            <a:pPr>
              <a:lnSpc>
                <a:spcPct val="80000"/>
              </a:lnSpc>
            </a:pPr>
            <a:r>
              <a:rPr lang="en-US" sz="1800" b="1" dirty="0" smtClean="0">
                <a:ea typeface="ＭＳ Ｐゴシック" pitchFamily="34" charset="-128"/>
              </a:rPr>
              <a:t>Pay tax on the loan payments</a:t>
            </a:r>
          </a:p>
          <a:p>
            <a:pPr>
              <a:lnSpc>
                <a:spcPct val="80000"/>
              </a:lnSpc>
            </a:pPr>
            <a:r>
              <a:rPr lang="en-US" sz="1800" b="1" dirty="0" smtClean="0">
                <a:ea typeface="ＭＳ Ｐゴシック" pitchFamily="34" charset="-128"/>
              </a:rPr>
              <a:t>Concurrent service requirement</a:t>
            </a:r>
          </a:p>
          <a:p>
            <a:pPr>
              <a:lnSpc>
                <a:spcPct val="80000"/>
              </a:lnSpc>
            </a:pPr>
            <a:r>
              <a:rPr lang="en-US" sz="1800" b="1" dirty="0" smtClean="0">
                <a:ea typeface="ＭＳ Ｐゴシック" pitchFamily="34" charset="-128"/>
              </a:rPr>
              <a:t>Website:</a:t>
            </a:r>
            <a:r>
              <a:rPr lang="en-US" sz="1800" b="1" dirty="0" smtClean="0">
                <a:solidFill>
                  <a:srgbClr val="008000"/>
                </a:solidFill>
                <a:ea typeface="ＭＳ Ｐゴシック" pitchFamily="34" charset="-128"/>
              </a:rPr>
              <a:t> </a:t>
            </a:r>
            <a:r>
              <a:rPr lang="en-US" sz="1800" b="1" u="sng" dirty="0" smtClean="0">
                <a:solidFill>
                  <a:srgbClr val="008000"/>
                </a:solidFill>
                <a:ea typeface="ＭＳ Ｐゴシック" pitchFamily="34" charset="-128"/>
              </a:rPr>
              <a:t>http://www.lrp.nih.gov/ </a:t>
            </a:r>
          </a:p>
          <a:p>
            <a:pPr>
              <a:lnSpc>
                <a:spcPct val="80000"/>
              </a:lnSpc>
            </a:pPr>
            <a:r>
              <a:rPr lang="en-US" sz="1800" b="1" dirty="0" smtClean="0">
                <a:ea typeface="ＭＳ Ｐゴシック" pitchFamily="34" charset="-128"/>
              </a:rPr>
              <a:t>Electronic Forms</a:t>
            </a:r>
          </a:p>
          <a:p>
            <a:pPr>
              <a:lnSpc>
                <a:spcPct val="80000"/>
              </a:lnSpc>
            </a:pPr>
            <a:r>
              <a:rPr lang="en-US" sz="1800" b="1" dirty="0" smtClean="0">
                <a:ea typeface="ＭＳ Ｐゴシック" pitchFamily="34" charset="-128"/>
              </a:rPr>
              <a:t>External Reviewers</a:t>
            </a:r>
          </a:p>
        </p:txBody>
      </p:sp>
    </p:spTree>
    <p:extLst>
      <p:ext uri="{BB962C8B-B14F-4D97-AF65-F5344CB8AC3E}">
        <p14:creationId xmlns:p14="http://schemas.microsoft.com/office/powerpoint/2010/main" val="2094662105"/>
      </p:ext>
    </p:extLst>
  </p:cSld>
  <p:clrMapOvr>
    <a:masterClrMapping/>
  </p:clrMapOvr>
  <p:transition advTm="93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r" eaLnBrk="1" hangingPunct="1"/>
            <a:r>
              <a:rPr lang="en-US" dirty="0" smtClean="0">
                <a:ea typeface="ＭＳ Ｐゴシック" pitchFamily="34" charset="-128"/>
              </a:rPr>
              <a:t>Cooperative Agreements </a:t>
            </a:r>
            <a:r>
              <a:rPr lang="en-US" i="1" dirty="0" smtClean="0">
                <a:ea typeface="ＭＳ Ｐゴシック" pitchFamily="34" charset="-128"/>
              </a:rPr>
              <a:t>(U)</a:t>
            </a:r>
          </a:p>
        </p:txBody>
      </p:sp>
      <p:sp>
        <p:nvSpPr>
          <p:cNvPr id="83971" name="Rectangle 3"/>
          <p:cNvSpPr>
            <a:spLocks noGrp="1" noChangeArrowheads="1"/>
          </p:cNvSpPr>
          <p:nvPr>
            <p:ph idx="1"/>
          </p:nvPr>
        </p:nvSpPr>
        <p:spPr>
          <a:xfrm>
            <a:off x="152400" y="914400"/>
            <a:ext cx="8839200" cy="5562600"/>
          </a:xfrm>
        </p:spPr>
        <p:txBody>
          <a:bodyPr/>
          <a:lstStyle/>
          <a:p>
            <a:pPr eaLnBrk="1" hangingPunct="1">
              <a:lnSpc>
                <a:spcPct val="70000"/>
              </a:lnSpc>
              <a:spcBef>
                <a:spcPct val="25000"/>
              </a:spcBef>
            </a:pPr>
            <a:endParaRPr lang="en-US" sz="2800" b="1" dirty="0" smtClean="0">
              <a:ea typeface="ＭＳ Ｐゴシック" pitchFamily="34" charset="-128"/>
            </a:endParaRPr>
          </a:p>
          <a:p>
            <a:pPr eaLnBrk="1" hangingPunct="1">
              <a:lnSpc>
                <a:spcPct val="70000"/>
              </a:lnSpc>
              <a:spcBef>
                <a:spcPct val="25000"/>
              </a:spcBef>
            </a:pPr>
            <a:r>
              <a:rPr lang="en-US" sz="2800" b="1" dirty="0" smtClean="0">
                <a:ea typeface="ＭＳ Ｐゴシック" pitchFamily="34" charset="-128"/>
              </a:rPr>
              <a:t>Specialized grant activities</a:t>
            </a:r>
          </a:p>
          <a:p>
            <a:pPr lvl="1" eaLnBrk="1" hangingPunct="1">
              <a:lnSpc>
                <a:spcPct val="70000"/>
              </a:lnSpc>
              <a:spcBef>
                <a:spcPct val="25000"/>
              </a:spcBef>
            </a:pPr>
            <a:r>
              <a:rPr lang="en-US" sz="2000" dirty="0" smtClean="0">
                <a:ea typeface="ＭＳ Ｐゴシック" pitchFamily="34" charset="-128"/>
              </a:rPr>
              <a:t>R01 converts to U01</a:t>
            </a:r>
          </a:p>
          <a:p>
            <a:pPr lvl="1" eaLnBrk="1" hangingPunct="1">
              <a:lnSpc>
                <a:spcPct val="70000"/>
              </a:lnSpc>
              <a:spcBef>
                <a:spcPct val="25000"/>
              </a:spcBef>
            </a:pPr>
            <a:r>
              <a:rPr lang="en-US" sz="2000" dirty="0" smtClean="0">
                <a:ea typeface="ＭＳ Ｐゴシック" pitchFamily="34" charset="-128"/>
              </a:rPr>
              <a:t>R13 converts to U13   </a:t>
            </a:r>
          </a:p>
          <a:p>
            <a:pPr lvl="1" eaLnBrk="1" hangingPunct="1">
              <a:lnSpc>
                <a:spcPct val="70000"/>
              </a:lnSpc>
              <a:spcBef>
                <a:spcPct val="25000"/>
              </a:spcBef>
            </a:pPr>
            <a:r>
              <a:rPr lang="en-US" sz="2000" dirty="0" smtClean="0">
                <a:ea typeface="ＭＳ Ｐゴシック" pitchFamily="34" charset="-128"/>
              </a:rPr>
              <a:t>R43-R44 converts to U43-U44</a:t>
            </a:r>
          </a:p>
          <a:p>
            <a:pPr lvl="1" eaLnBrk="1" hangingPunct="1">
              <a:lnSpc>
                <a:spcPct val="70000"/>
              </a:lnSpc>
              <a:spcBef>
                <a:spcPct val="25000"/>
              </a:spcBef>
            </a:pPr>
            <a:r>
              <a:rPr lang="en-US" sz="2000" dirty="0" smtClean="0">
                <a:ea typeface="ＭＳ Ｐゴシック" pitchFamily="34" charset="-128"/>
              </a:rPr>
              <a:t>R15 converts to UA5</a:t>
            </a:r>
          </a:p>
          <a:p>
            <a:pPr lvl="1" eaLnBrk="1" hangingPunct="1">
              <a:lnSpc>
                <a:spcPct val="70000"/>
              </a:lnSpc>
              <a:spcBef>
                <a:spcPct val="25000"/>
              </a:spcBef>
            </a:pPr>
            <a:r>
              <a:rPr lang="en-US" sz="2000" dirty="0" smtClean="0">
                <a:ea typeface="ＭＳ Ｐゴシック" pitchFamily="34" charset="-128"/>
              </a:rPr>
              <a:t>P01 converts to U19</a:t>
            </a:r>
          </a:p>
          <a:p>
            <a:pPr lvl="1" eaLnBrk="1" hangingPunct="1">
              <a:lnSpc>
                <a:spcPct val="70000"/>
              </a:lnSpc>
              <a:spcBef>
                <a:spcPct val="25000"/>
              </a:spcBef>
            </a:pPr>
            <a:r>
              <a:rPr lang="en-US" sz="2000" dirty="0" smtClean="0">
                <a:ea typeface="ＭＳ Ｐゴシック" pitchFamily="34" charset="-128"/>
              </a:rPr>
              <a:t>Most </a:t>
            </a:r>
            <a:r>
              <a:rPr lang="ja-JP" altLang="en-US" sz="2000" dirty="0" smtClean="0">
                <a:ea typeface="ＭＳ Ｐゴシック" pitchFamily="34" charset="-128"/>
              </a:rPr>
              <a:t>“</a:t>
            </a:r>
            <a:r>
              <a:rPr lang="en-US" altLang="ja-JP" sz="2000" dirty="0" smtClean="0">
                <a:ea typeface="ＭＳ Ｐゴシック" pitchFamily="34" charset="-128"/>
              </a:rPr>
              <a:t>U</a:t>
            </a:r>
            <a:r>
              <a:rPr lang="ja-JP" altLang="en-US" sz="2000" dirty="0" smtClean="0">
                <a:ea typeface="ＭＳ Ｐゴシック" pitchFamily="34" charset="-128"/>
              </a:rPr>
              <a:t>’</a:t>
            </a:r>
            <a:r>
              <a:rPr lang="en-US" altLang="ja-JP" sz="2000" dirty="0" smtClean="0">
                <a:ea typeface="ＭＳ Ｐゴシック" pitchFamily="34" charset="-128"/>
              </a:rPr>
              <a:t>s</a:t>
            </a:r>
            <a:r>
              <a:rPr lang="ja-JP" altLang="en-US" sz="2000" dirty="0" smtClean="0">
                <a:ea typeface="ＭＳ Ｐゴシック" pitchFamily="34" charset="-128"/>
              </a:rPr>
              <a:t>”</a:t>
            </a:r>
            <a:r>
              <a:rPr lang="en-US" altLang="ja-JP" sz="2000" dirty="0" smtClean="0">
                <a:ea typeface="ＭＳ Ｐゴシック" pitchFamily="34" charset="-128"/>
              </a:rPr>
              <a:t> do not have direct correlation with other grant activities. </a:t>
            </a:r>
            <a:r>
              <a:rPr lang="en-US" altLang="ja-JP" sz="2000" i="1" dirty="0" smtClean="0">
                <a:ea typeface="ＭＳ Ｐゴシック" pitchFamily="34" charset="-128"/>
              </a:rPr>
              <a:t>(e.g., prevention and health surveillance programs)</a:t>
            </a:r>
          </a:p>
          <a:p>
            <a:pPr eaLnBrk="1" hangingPunct="1">
              <a:lnSpc>
                <a:spcPct val="70000"/>
              </a:lnSpc>
              <a:spcBef>
                <a:spcPct val="25000"/>
              </a:spcBef>
            </a:pPr>
            <a:endParaRPr lang="en-US" sz="1400" b="1" dirty="0" smtClean="0">
              <a:ea typeface="ＭＳ Ｐゴシック" pitchFamily="34" charset="-128"/>
            </a:endParaRPr>
          </a:p>
          <a:p>
            <a:pPr eaLnBrk="1" hangingPunct="1">
              <a:lnSpc>
                <a:spcPct val="70000"/>
              </a:lnSpc>
              <a:spcBef>
                <a:spcPct val="25000"/>
              </a:spcBef>
            </a:pPr>
            <a:r>
              <a:rPr lang="en-US" sz="2800" b="1" dirty="0" smtClean="0">
                <a:ea typeface="ＭＳ Ｐゴシック" pitchFamily="34" charset="-128"/>
              </a:rPr>
              <a:t>Substantial NIH staff involvement in program and science</a:t>
            </a:r>
          </a:p>
          <a:p>
            <a:pPr eaLnBrk="1" hangingPunct="1">
              <a:lnSpc>
                <a:spcPct val="70000"/>
              </a:lnSpc>
              <a:spcBef>
                <a:spcPct val="25000"/>
              </a:spcBef>
              <a:buFontTx/>
              <a:buNone/>
            </a:pPr>
            <a:endParaRPr lang="en-US" sz="1100" b="1" dirty="0" smtClean="0">
              <a:ea typeface="ＭＳ Ｐゴシック" pitchFamily="34" charset="-128"/>
            </a:endParaRPr>
          </a:p>
          <a:p>
            <a:pPr eaLnBrk="1" hangingPunct="1">
              <a:lnSpc>
                <a:spcPct val="70000"/>
              </a:lnSpc>
              <a:spcBef>
                <a:spcPct val="25000"/>
              </a:spcBef>
            </a:pPr>
            <a:r>
              <a:rPr lang="en-US" sz="2800" b="1" dirty="0" smtClean="0">
                <a:ea typeface="ＭＳ Ｐゴシック" pitchFamily="34" charset="-128"/>
              </a:rPr>
              <a:t>Typically initiated by NIH</a:t>
            </a:r>
          </a:p>
          <a:p>
            <a:pPr eaLnBrk="1" hangingPunct="1">
              <a:lnSpc>
                <a:spcPct val="70000"/>
              </a:lnSpc>
              <a:spcBef>
                <a:spcPct val="25000"/>
              </a:spcBef>
            </a:pPr>
            <a:endParaRPr lang="en-US" sz="1400" b="1" dirty="0" smtClean="0">
              <a:ea typeface="ＭＳ Ｐゴシック" pitchFamily="34" charset="-128"/>
            </a:endParaRPr>
          </a:p>
          <a:p>
            <a:pPr eaLnBrk="1" hangingPunct="1">
              <a:lnSpc>
                <a:spcPct val="70000"/>
              </a:lnSpc>
              <a:spcBef>
                <a:spcPct val="25000"/>
              </a:spcBef>
            </a:pPr>
            <a:r>
              <a:rPr lang="en-US" sz="2800" b="1" dirty="0" smtClean="0">
                <a:ea typeface="ＭＳ Ｐゴシック" pitchFamily="34" charset="-128"/>
              </a:rPr>
              <a:t>Cooperative Agreement Kiosk</a:t>
            </a:r>
          </a:p>
          <a:p>
            <a:pPr lvl="1" eaLnBrk="1" hangingPunct="1">
              <a:buFontTx/>
              <a:buNone/>
            </a:pPr>
            <a:r>
              <a:rPr lang="en-US" sz="1800" b="1" dirty="0" smtClean="0">
                <a:solidFill>
                  <a:schemeClr val="hlink"/>
                </a:solidFill>
                <a:ea typeface="ＭＳ Ｐゴシック" pitchFamily="34" charset="-128"/>
                <a:hlinkClick r:id="rId3"/>
              </a:rPr>
              <a:t>http://nih-extramural-intranet.od.nih.gov/nih/topics/coop/ </a:t>
            </a:r>
            <a:endParaRPr lang="en-US" sz="1800" b="1" dirty="0" smtClean="0">
              <a:solidFill>
                <a:schemeClr val="hlink"/>
              </a:solidFill>
              <a:ea typeface="ＭＳ Ｐゴシック" pitchFamily="34" charset="-128"/>
            </a:endParaRPr>
          </a:p>
        </p:txBody>
      </p:sp>
    </p:spTree>
    <p:extLst>
      <p:ext uri="{BB962C8B-B14F-4D97-AF65-F5344CB8AC3E}">
        <p14:creationId xmlns:p14="http://schemas.microsoft.com/office/powerpoint/2010/main" val="3717795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3"/>
          <p:cNvSpPr>
            <a:spLocks noGrp="1"/>
          </p:cNvSpPr>
          <p:nvPr>
            <p:ph type="title"/>
          </p:nvPr>
        </p:nvSpPr>
        <p:spPr/>
        <p:txBody>
          <a:bodyPr/>
          <a:lstStyle/>
          <a:p>
            <a:r>
              <a:rPr lang="en-US" dirty="0" smtClean="0">
                <a:ea typeface="ＭＳ Ｐゴシック" pitchFamily="34" charset="-128"/>
              </a:rPr>
              <a:t>Questions?</a:t>
            </a:r>
          </a:p>
        </p:txBody>
      </p:sp>
      <p:sp>
        <p:nvSpPr>
          <p:cNvPr id="5" name="Content Placeholder 4"/>
          <p:cNvSpPr>
            <a:spLocks noGrp="1"/>
          </p:cNvSpPr>
          <p:nvPr>
            <p:ph idx="1"/>
          </p:nvPr>
        </p:nvSpPr>
        <p:spPr/>
        <p:txBody>
          <a:bodyPr/>
          <a:lstStyle/>
          <a:p>
            <a:pPr>
              <a:defRPr/>
            </a:pPr>
            <a:endParaRPr lang="en-US" dirty="0" smtClean="0">
              <a:ea typeface="+mn-ea"/>
              <a:cs typeface="+mn-cs"/>
            </a:endParaRPr>
          </a:p>
          <a:p>
            <a:pPr>
              <a:defRPr/>
            </a:pPr>
            <a:endParaRPr lang="en-US" dirty="0">
              <a:ea typeface="+mn-ea"/>
              <a:cs typeface="+mn-cs"/>
            </a:endParaRPr>
          </a:p>
          <a:p>
            <a:pPr>
              <a:defRPr/>
            </a:pPr>
            <a:endParaRPr lang="en-US" dirty="0" smtClean="0">
              <a:ea typeface="+mn-ea"/>
              <a:cs typeface="+mn-cs"/>
            </a:endParaRPr>
          </a:p>
          <a:p>
            <a:pPr marL="0" indent="0" algn="ctr">
              <a:buFontTx/>
              <a:buNone/>
              <a:defRPr/>
            </a:pPr>
            <a:r>
              <a:rPr lang="en-US" dirty="0" smtClean="0">
                <a:ea typeface="+mn-ea"/>
                <a:cs typeface="+mn-cs"/>
              </a:rPr>
              <a:t>Q&amp;A period</a:t>
            </a:r>
            <a:endParaRPr lang="en-US" dirty="0">
              <a:ea typeface="+mn-ea"/>
              <a:cs typeface="+mn-cs"/>
            </a:endParaRPr>
          </a:p>
        </p:txBody>
      </p:sp>
    </p:spTree>
    <p:extLst>
      <p:ext uri="{BB962C8B-B14F-4D97-AF65-F5344CB8AC3E}">
        <p14:creationId xmlns:p14="http://schemas.microsoft.com/office/powerpoint/2010/main" val="347287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ctrTitle"/>
          </p:nvPr>
        </p:nvSpPr>
        <p:spPr/>
        <p:txBody>
          <a:bodyPr/>
          <a:lstStyle/>
          <a:p>
            <a:pPr eaLnBrk="1" hangingPunct="1"/>
            <a:r>
              <a:rPr lang="en-US" dirty="0" smtClean="0">
                <a:ea typeface="ＭＳ Ｐゴシック" pitchFamily="34" charset="-128"/>
              </a:rPr>
              <a:t>Fundamentals of the Grants Process</a:t>
            </a:r>
          </a:p>
        </p:txBody>
      </p:sp>
      <p:sp>
        <p:nvSpPr>
          <p:cNvPr id="86019" name="Rectangle 5"/>
          <p:cNvSpPr>
            <a:spLocks noGrp="1" noChangeArrowheads="1"/>
          </p:cNvSpPr>
          <p:nvPr>
            <p:ph type="subTitle" idx="1"/>
          </p:nvPr>
        </p:nvSpPr>
        <p:spPr/>
        <p:txBody>
          <a:bodyPr/>
          <a:lstStyle/>
          <a:p>
            <a:pPr eaLnBrk="1" hangingPunct="1"/>
            <a:r>
              <a:rPr lang="en-US" dirty="0" smtClean="0">
                <a:ea typeface="ＭＳ Ｐゴシック" pitchFamily="34" charset="-128"/>
              </a:rPr>
              <a:t>Team Players</a:t>
            </a:r>
          </a:p>
        </p:txBody>
      </p:sp>
    </p:spTree>
    <p:extLst>
      <p:ext uri="{BB962C8B-B14F-4D97-AF65-F5344CB8AC3E}">
        <p14:creationId xmlns:p14="http://schemas.microsoft.com/office/powerpoint/2010/main" val="399819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6048"/>
          </a:xfrm>
          <a:solidFill>
            <a:schemeClr val="tx2"/>
          </a:solidFill>
        </p:spPr>
        <p:txBody>
          <a:bodyPr/>
          <a:lstStyle/>
          <a:p>
            <a:pPr algn="r"/>
            <a:r>
              <a:rPr lang="en-US" altLang="en-US" b="1" dirty="0">
                <a:solidFill>
                  <a:schemeClr val="bg1"/>
                </a:solidFill>
              </a:rPr>
              <a:t>NIH Campus -- </a:t>
            </a:r>
            <a:r>
              <a:rPr lang="en-US" altLang="en-US" b="1" dirty="0" smtClean="0">
                <a:solidFill>
                  <a:schemeClr val="bg1"/>
                </a:solidFill>
              </a:rPr>
              <a:t>1947</a:t>
            </a:r>
            <a:endParaRPr lang="en-US" b="1" dirty="0"/>
          </a:p>
        </p:txBody>
      </p:sp>
      <p:sp>
        <p:nvSpPr>
          <p:cNvPr id="3" name="Slide Number Placeholder 2"/>
          <p:cNvSpPr>
            <a:spLocks noGrp="1"/>
          </p:cNvSpPr>
          <p:nvPr>
            <p:ph type="sldNum" sz="quarter" idx="12"/>
          </p:nvPr>
        </p:nvSpPr>
        <p:spPr/>
        <p:txBody>
          <a:bodyPr/>
          <a:lstStyle/>
          <a:p>
            <a:pPr>
              <a:defRPr/>
            </a:pPr>
            <a:fld id="{F39E8EE1-BCC5-4FFC-9D02-CA3B48317ABE}" type="slidenum">
              <a:rPr lang="en-US" smtClean="0">
                <a:solidFill>
                  <a:prstClr val="black"/>
                </a:solidFill>
              </a:rPr>
              <a:pPr>
                <a:defRPr/>
              </a:pPr>
              <a:t>6</a:t>
            </a:fld>
            <a:endParaRPr lang="en-US" dirty="0">
              <a:solidFill>
                <a:prstClr val="black"/>
              </a:solidFill>
            </a:endParaRPr>
          </a:p>
        </p:txBody>
      </p:sp>
      <p:pic>
        <p:nvPicPr>
          <p:cNvPr id="4" name="Picture 2" descr="campus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578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Oval 3"/>
          <p:cNvSpPr>
            <a:spLocks noChangeArrowheads="1"/>
          </p:cNvSpPr>
          <p:nvPr/>
        </p:nvSpPr>
        <p:spPr bwMode="auto">
          <a:xfrm>
            <a:off x="4117975" y="2095500"/>
            <a:ext cx="4721225" cy="4610100"/>
          </a:xfrm>
          <a:prstGeom prst="ellipse">
            <a:avLst/>
          </a:prstGeom>
          <a:solidFill>
            <a:schemeClr val="accent2">
              <a:lumMod val="60000"/>
              <a:lumOff val="40000"/>
            </a:schemeClr>
          </a:solidFill>
          <a:ln w="9525">
            <a:solidFill>
              <a:schemeClr val="tx1"/>
            </a:solidFill>
            <a:round/>
            <a:headEnd/>
            <a:tailEnd/>
          </a:ln>
        </p:spPr>
        <p:txBody>
          <a:bodyPr wrap="none" anchor="ctr"/>
          <a:lstStyle/>
          <a:p>
            <a:pPr algn="ctr"/>
            <a:endParaRPr lang="en-US">
              <a:solidFill>
                <a:prstClr val="black"/>
              </a:solidFill>
              <a:cs typeface="Arial" pitchFamily="34" charset="0"/>
            </a:endParaRPr>
          </a:p>
        </p:txBody>
      </p:sp>
      <p:grpSp>
        <p:nvGrpSpPr>
          <p:cNvPr id="87043" name="Group 4"/>
          <p:cNvGrpSpPr>
            <a:grpSpLocks/>
          </p:cNvGrpSpPr>
          <p:nvPr/>
        </p:nvGrpSpPr>
        <p:grpSpPr bwMode="auto">
          <a:xfrm>
            <a:off x="4078287" y="2180880"/>
            <a:ext cx="4800600" cy="3989732"/>
            <a:chOff x="1152" y="901"/>
            <a:chExt cx="3504" cy="2757"/>
          </a:xfrm>
        </p:grpSpPr>
        <p:sp>
          <p:nvSpPr>
            <p:cNvPr id="87047" name="Rectangle 5"/>
            <p:cNvSpPr>
              <a:spLocks noChangeArrowheads="1"/>
            </p:cNvSpPr>
            <p:nvPr/>
          </p:nvSpPr>
          <p:spPr bwMode="auto">
            <a:xfrm>
              <a:off x="1152" y="1104"/>
              <a:ext cx="1536"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2800" b="1">
                  <a:solidFill>
                    <a:prstClr val="white"/>
                  </a:solidFill>
                  <a:latin typeface="Book Antiqua" pitchFamily="18" charset="0"/>
                  <a:cs typeface="Arial" pitchFamily="34" charset="0"/>
                </a:rPr>
                <a:t> </a:t>
              </a:r>
            </a:p>
          </p:txBody>
        </p:sp>
        <p:sp>
          <p:nvSpPr>
            <p:cNvPr id="87048" name="Rectangle 6"/>
            <p:cNvSpPr>
              <a:spLocks noChangeArrowheads="1"/>
            </p:cNvSpPr>
            <p:nvPr/>
          </p:nvSpPr>
          <p:spPr bwMode="auto">
            <a:xfrm>
              <a:off x="3168" y="1345"/>
              <a:ext cx="1488"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eaLnBrk="0" hangingPunct="0"/>
              <a:r>
                <a:rPr lang="en-US" sz="2800" b="1">
                  <a:solidFill>
                    <a:prstClr val="white"/>
                  </a:solidFill>
                  <a:latin typeface="Book Antiqua" pitchFamily="18" charset="0"/>
                  <a:cs typeface="Arial" pitchFamily="34" charset="0"/>
                </a:rPr>
                <a:t> </a:t>
              </a:r>
            </a:p>
          </p:txBody>
        </p:sp>
        <p:sp>
          <p:nvSpPr>
            <p:cNvPr id="87049" name="Oval 7"/>
            <p:cNvSpPr>
              <a:spLocks noChangeAspect="1" noChangeArrowheads="1"/>
            </p:cNvSpPr>
            <p:nvPr/>
          </p:nvSpPr>
          <p:spPr bwMode="auto">
            <a:xfrm>
              <a:off x="2816" y="2012"/>
              <a:ext cx="1736" cy="1624"/>
            </a:xfrm>
            <a:prstGeom prst="ellipse">
              <a:avLst/>
            </a:prstGeom>
            <a:solidFill>
              <a:schemeClr val="accent1"/>
            </a:solidFill>
            <a:ln w="9525">
              <a:solidFill>
                <a:schemeClr val="bg1"/>
              </a:solidFill>
              <a:round/>
              <a:headEnd/>
              <a:tailEnd/>
            </a:ln>
          </p:spPr>
          <p:txBody>
            <a:bodyPr wrap="none" anchor="ctr"/>
            <a:lstStyle/>
            <a:p>
              <a:pPr algn="ctr"/>
              <a:r>
                <a:rPr lang="en-US" sz="2000" b="1" dirty="0">
                  <a:solidFill>
                    <a:prstClr val="white"/>
                  </a:solidFill>
                  <a:latin typeface="Tahoma" pitchFamily="34" charset="0"/>
                  <a:cs typeface="Arial" pitchFamily="34" charset="0"/>
                </a:rPr>
                <a:t>Principal</a:t>
              </a:r>
            </a:p>
            <a:p>
              <a:pPr algn="ctr"/>
              <a:r>
                <a:rPr lang="en-US" sz="2000" b="1" dirty="0">
                  <a:solidFill>
                    <a:prstClr val="white"/>
                  </a:solidFill>
                  <a:latin typeface="Tahoma" pitchFamily="34" charset="0"/>
                  <a:cs typeface="Arial" pitchFamily="34" charset="0"/>
                </a:rPr>
                <a:t>Investigator</a:t>
              </a:r>
            </a:p>
          </p:txBody>
        </p:sp>
        <p:sp>
          <p:nvSpPr>
            <p:cNvPr id="87050" name="Oval 8"/>
            <p:cNvSpPr>
              <a:spLocks noChangeAspect="1" noChangeArrowheads="1"/>
            </p:cNvSpPr>
            <p:nvPr/>
          </p:nvSpPr>
          <p:spPr bwMode="auto">
            <a:xfrm>
              <a:off x="2125" y="901"/>
              <a:ext cx="1640" cy="1534"/>
            </a:xfrm>
            <a:prstGeom prst="ellipse">
              <a:avLst/>
            </a:prstGeom>
            <a:solidFill>
              <a:schemeClr val="accent1"/>
            </a:solidFill>
            <a:ln w="9525">
              <a:solidFill>
                <a:schemeClr val="bg1"/>
              </a:solidFill>
              <a:round/>
              <a:headEnd/>
              <a:tailEnd/>
            </a:ln>
          </p:spPr>
          <p:txBody>
            <a:bodyPr wrap="none" anchor="ctr"/>
            <a:lstStyle/>
            <a:p>
              <a:pPr algn="ctr"/>
              <a:r>
                <a:rPr lang="en-US" sz="2000" b="1" dirty="0">
                  <a:solidFill>
                    <a:prstClr val="white"/>
                  </a:solidFill>
                  <a:latin typeface="Tahoma" pitchFamily="34" charset="0"/>
                  <a:cs typeface="Arial" pitchFamily="34" charset="0"/>
                </a:rPr>
                <a:t>Authorized </a:t>
              </a:r>
            </a:p>
            <a:p>
              <a:pPr algn="ctr"/>
              <a:r>
                <a:rPr lang="en-US" sz="2000" b="1" dirty="0">
                  <a:solidFill>
                    <a:prstClr val="white"/>
                  </a:solidFill>
                  <a:latin typeface="Tahoma" pitchFamily="34" charset="0"/>
                  <a:cs typeface="Arial" pitchFamily="34" charset="0"/>
                </a:rPr>
                <a:t>Organizational</a:t>
              </a:r>
            </a:p>
            <a:p>
              <a:pPr algn="ctr"/>
              <a:r>
                <a:rPr lang="en-US" sz="2000" b="1" dirty="0">
                  <a:solidFill>
                    <a:prstClr val="white"/>
                  </a:solidFill>
                  <a:latin typeface="Tahoma" pitchFamily="34" charset="0"/>
                  <a:cs typeface="Arial" pitchFamily="34" charset="0"/>
                </a:rPr>
                <a:t>Representative</a:t>
              </a:r>
            </a:p>
          </p:txBody>
        </p:sp>
        <p:sp>
          <p:nvSpPr>
            <p:cNvPr id="87051" name="Oval 9"/>
            <p:cNvSpPr>
              <a:spLocks noChangeAspect="1" noChangeArrowheads="1"/>
            </p:cNvSpPr>
            <p:nvPr/>
          </p:nvSpPr>
          <p:spPr bwMode="auto">
            <a:xfrm>
              <a:off x="1258" y="2034"/>
              <a:ext cx="1736" cy="1624"/>
            </a:xfrm>
            <a:prstGeom prst="ellipse">
              <a:avLst/>
            </a:prstGeom>
            <a:solidFill>
              <a:schemeClr val="accent1"/>
            </a:solidFill>
            <a:ln w="9525">
              <a:solidFill>
                <a:schemeClr val="bg1"/>
              </a:solidFill>
              <a:round/>
              <a:headEnd/>
              <a:tailEnd/>
            </a:ln>
          </p:spPr>
          <p:txBody>
            <a:bodyPr wrap="none" anchor="ctr"/>
            <a:lstStyle/>
            <a:p>
              <a:pPr algn="ctr"/>
              <a:r>
                <a:rPr lang="en-US" sz="2000" b="1" dirty="0">
                  <a:solidFill>
                    <a:prstClr val="white"/>
                  </a:solidFill>
                  <a:latin typeface="Tahoma" pitchFamily="34" charset="0"/>
                  <a:cs typeface="Arial" pitchFamily="34" charset="0"/>
                </a:rPr>
                <a:t>Research</a:t>
              </a:r>
            </a:p>
            <a:p>
              <a:pPr algn="ctr"/>
              <a:r>
                <a:rPr lang="en-US" sz="2000" b="1" dirty="0">
                  <a:solidFill>
                    <a:prstClr val="white"/>
                  </a:solidFill>
                  <a:latin typeface="Tahoma" pitchFamily="34" charset="0"/>
                  <a:cs typeface="Arial" pitchFamily="34" charset="0"/>
                </a:rPr>
                <a:t>Administrator</a:t>
              </a:r>
            </a:p>
          </p:txBody>
        </p:sp>
      </p:grpSp>
      <p:sp>
        <p:nvSpPr>
          <p:cNvPr id="87044" name="Rectangle 10"/>
          <p:cNvSpPr>
            <a:spLocks noGrp="1" noChangeArrowheads="1"/>
          </p:cNvSpPr>
          <p:nvPr>
            <p:ph type="title"/>
          </p:nvPr>
        </p:nvSpPr>
        <p:spPr>
          <a:xfrm>
            <a:off x="152400" y="152400"/>
            <a:ext cx="8689975" cy="1066800"/>
          </a:xfrm>
        </p:spPr>
        <p:txBody>
          <a:bodyPr/>
          <a:lstStyle/>
          <a:p>
            <a:pPr algn="r" eaLnBrk="1" hangingPunct="1"/>
            <a:r>
              <a:rPr lang="en-US" b="1" dirty="0" smtClean="0">
                <a:ea typeface="ＭＳ Ｐゴシック" pitchFamily="34" charset="-128"/>
              </a:rPr>
              <a:t>Grantee Institution Team</a:t>
            </a:r>
          </a:p>
        </p:txBody>
      </p:sp>
      <p:sp>
        <p:nvSpPr>
          <p:cNvPr id="662539" name="Rectangle 11"/>
          <p:cNvSpPr>
            <a:spLocks noGrp="1" noChangeArrowheads="1"/>
          </p:cNvSpPr>
          <p:nvPr>
            <p:ph sz="half" idx="1"/>
          </p:nvPr>
        </p:nvSpPr>
        <p:spPr>
          <a:xfrm>
            <a:off x="0" y="2438400"/>
            <a:ext cx="4267200" cy="4038600"/>
          </a:xfrm>
        </p:spPr>
        <p:txBody>
          <a:bodyPr/>
          <a:lstStyle/>
          <a:p>
            <a:pPr eaLnBrk="1" hangingPunct="1"/>
            <a:r>
              <a:rPr lang="en-US" sz="2400" dirty="0" smtClean="0">
                <a:ea typeface="ＭＳ Ｐゴシック" pitchFamily="34" charset="-128"/>
              </a:rPr>
              <a:t>Grants are awarded </a:t>
            </a:r>
            <a:r>
              <a:rPr lang="en-US" sz="2400" b="1" dirty="0" smtClean="0">
                <a:ea typeface="ＭＳ Ｐゴシック" pitchFamily="34" charset="-128"/>
              </a:rPr>
              <a:t>to Institutions</a:t>
            </a:r>
            <a:r>
              <a:rPr lang="en-US" sz="2400" dirty="0" smtClean="0">
                <a:ea typeface="ＭＳ Ｐゴシック" pitchFamily="34" charset="-128"/>
              </a:rPr>
              <a:t> as represented by </a:t>
            </a:r>
            <a:r>
              <a:rPr lang="en-US" sz="2400" b="1" dirty="0" smtClean="0">
                <a:ea typeface="ＭＳ Ｐゴシック" pitchFamily="34" charset="-128"/>
              </a:rPr>
              <a:t>AORs</a:t>
            </a:r>
            <a:r>
              <a:rPr lang="en-US" sz="2400" dirty="0" smtClean="0">
                <a:ea typeface="ＭＳ Ｐゴシック" pitchFamily="34" charset="-128"/>
              </a:rPr>
              <a:t>.</a:t>
            </a:r>
          </a:p>
          <a:p>
            <a:pPr eaLnBrk="1" hangingPunct="1"/>
            <a:r>
              <a:rPr lang="en-US" sz="2400" b="1" dirty="0" smtClean="0">
                <a:ea typeface="ＭＳ Ｐゴシック" pitchFamily="34" charset="-128"/>
              </a:rPr>
              <a:t>PD/PIs</a:t>
            </a:r>
            <a:r>
              <a:rPr lang="en-US" sz="2400" dirty="0" smtClean="0">
                <a:ea typeface="ＭＳ Ｐゴシック" pitchFamily="34" charset="-128"/>
              </a:rPr>
              <a:t> manage and perform the science</a:t>
            </a:r>
          </a:p>
          <a:p>
            <a:pPr eaLnBrk="1" hangingPunct="1"/>
            <a:r>
              <a:rPr lang="en-US" sz="2400" b="1" dirty="0" smtClean="0">
                <a:ea typeface="ＭＳ Ｐゴシック" pitchFamily="34" charset="-128"/>
              </a:rPr>
              <a:t>Research Administrators</a:t>
            </a:r>
            <a:r>
              <a:rPr lang="en-US" sz="2400" dirty="0" smtClean="0">
                <a:ea typeface="ＭＳ Ｐゴシック" pitchFamily="34" charset="-128"/>
              </a:rPr>
              <a:t> support business aspects of the grant</a:t>
            </a:r>
          </a:p>
        </p:txBody>
      </p:sp>
      <p:sp>
        <p:nvSpPr>
          <p:cNvPr id="87046" name="Rectangle 12"/>
          <p:cNvSpPr>
            <a:spLocks noGrp="1" noChangeArrowheads="1"/>
          </p:cNvSpPr>
          <p:nvPr>
            <p:ph sz="half" idx="2"/>
          </p:nvPr>
        </p:nvSpPr>
        <p:spPr>
          <a:xfrm>
            <a:off x="114300" y="1143000"/>
            <a:ext cx="9029700" cy="762000"/>
          </a:xfrm>
        </p:spPr>
        <p:txBody>
          <a:bodyPr/>
          <a:lstStyle/>
          <a:p>
            <a:pPr eaLnBrk="1" hangingPunct="1">
              <a:buFontTx/>
              <a:buNone/>
            </a:pPr>
            <a:r>
              <a:rPr lang="en-US" sz="2400" b="1" dirty="0" smtClean="0">
                <a:solidFill>
                  <a:schemeClr val="tx2"/>
                </a:solidFill>
                <a:ea typeface="ＭＳ Ｐゴシック" pitchFamily="34" charset="-128"/>
              </a:rPr>
              <a:t>Successful grants require close coordination between all  members of the grantee team.</a:t>
            </a:r>
          </a:p>
        </p:txBody>
      </p:sp>
    </p:spTree>
    <p:extLst>
      <p:ext uri="{BB962C8B-B14F-4D97-AF65-F5344CB8AC3E}">
        <p14:creationId xmlns:p14="http://schemas.microsoft.com/office/powerpoint/2010/main" val="1408214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25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253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25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152400"/>
            <a:ext cx="8991600" cy="1122363"/>
          </a:xfrm>
        </p:spPr>
        <p:txBody>
          <a:bodyPr/>
          <a:lstStyle/>
          <a:p>
            <a:pPr algn="r" eaLnBrk="1" hangingPunct="1"/>
            <a:r>
              <a:rPr lang="en-US" dirty="0" smtClean="0">
                <a:ea typeface="ＭＳ Ｐゴシック" pitchFamily="34" charset="-128"/>
              </a:rPr>
              <a:t>The Grantee Institution</a:t>
            </a:r>
          </a:p>
        </p:txBody>
      </p:sp>
      <p:sp>
        <p:nvSpPr>
          <p:cNvPr id="88067" name="Rectangle 3"/>
          <p:cNvSpPr>
            <a:spLocks noGrp="1" noChangeArrowheads="1"/>
          </p:cNvSpPr>
          <p:nvPr>
            <p:ph idx="1"/>
          </p:nvPr>
        </p:nvSpPr>
        <p:spPr>
          <a:xfrm>
            <a:off x="685800" y="1447800"/>
            <a:ext cx="8077200" cy="5029200"/>
          </a:xfrm>
        </p:spPr>
        <p:txBody>
          <a:bodyPr/>
          <a:lstStyle/>
          <a:p>
            <a:pPr eaLnBrk="1" hangingPunct="1"/>
            <a:endParaRPr lang="en-US" b="1" dirty="0" smtClean="0">
              <a:ea typeface="ＭＳ Ｐゴシック" pitchFamily="34" charset="-128"/>
            </a:endParaRPr>
          </a:p>
          <a:p>
            <a:pPr eaLnBrk="1" hangingPunct="1"/>
            <a:r>
              <a:rPr lang="en-US" b="1" dirty="0" smtClean="0">
                <a:ea typeface="ＭＳ Ｐゴシック" pitchFamily="34" charset="-128"/>
              </a:rPr>
              <a:t>Actual recipient of award </a:t>
            </a:r>
          </a:p>
          <a:p>
            <a:pPr eaLnBrk="1" hangingPunct="1"/>
            <a:r>
              <a:rPr lang="en-US" b="1" dirty="0" smtClean="0">
                <a:ea typeface="ＭＳ Ｐゴシック" pitchFamily="34" charset="-128"/>
              </a:rPr>
              <a:t>Legally responsible for proper conduct and execution of grant</a:t>
            </a:r>
          </a:p>
          <a:p>
            <a:pPr eaLnBrk="1" hangingPunct="1"/>
            <a:r>
              <a:rPr lang="en-US" b="1" dirty="0" smtClean="0">
                <a:ea typeface="ＭＳ Ｐゴシック" pitchFamily="34" charset="-128"/>
              </a:rPr>
              <a:t>Provides fiscal management </a:t>
            </a:r>
          </a:p>
          <a:p>
            <a:pPr eaLnBrk="1" hangingPunct="1"/>
            <a:r>
              <a:rPr lang="en-US" b="1" dirty="0" smtClean="0">
                <a:ea typeface="ＭＳ Ｐゴシック" pitchFamily="34" charset="-128"/>
              </a:rPr>
              <a:t>Provides oversight on allocation decisions</a:t>
            </a:r>
          </a:p>
          <a:p>
            <a:pPr eaLnBrk="1" hangingPunct="1"/>
            <a:r>
              <a:rPr lang="en-US" b="1" dirty="0" smtClean="0">
                <a:ea typeface="ＭＳ Ｐゴシック" pitchFamily="34" charset="-128"/>
              </a:rPr>
              <a:t>Assures compliance with Federal, NIH, and organization-wide requirements</a:t>
            </a:r>
          </a:p>
        </p:txBody>
      </p:sp>
    </p:spTree>
    <p:extLst>
      <p:ext uri="{BB962C8B-B14F-4D97-AF65-F5344CB8AC3E}">
        <p14:creationId xmlns:p14="http://schemas.microsoft.com/office/powerpoint/2010/main" val="2834849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52400" y="152400"/>
            <a:ext cx="8839200" cy="1219200"/>
          </a:xfrm>
        </p:spPr>
        <p:txBody>
          <a:bodyPr/>
          <a:lstStyle/>
          <a:p>
            <a:pPr algn="r" eaLnBrk="1" hangingPunct="1"/>
            <a:r>
              <a:rPr lang="en-US" sz="3600" dirty="0" smtClean="0">
                <a:ea typeface="ＭＳ Ｐゴシック" pitchFamily="34" charset="-128"/>
              </a:rPr>
              <a:t>Responsibilities of the Authorized Organization Representative (AOR)</a:t>
            </a:r>
          </a:p>
        </p:txBody>
      </p:sp>
      <p:sp>
        <p:nvSpPr>
          <p:cNvPr id="666627" name="Rectangle 3"/>
          <p:cNvSpPr>
            <a:spLocks noGrp="1" noChangeArrowheads="1"/>
          </p:cNvSpPr>
          <p:nvPr>
            <p:ph idx="1"/>
          </p:nvPr>
        </p:nvSpPr>
        <p:spPr>
          <a:xfrm>
            <a:off x="0" y="1371600"/>
            <a:ext cx="9144000" cy="4953000"/>
          </a:xfrm>
        </p:spPr>
        <p:txBody>
          <a:bodyPr/>
          <a:lstStyle/>
          <a:p>
            <a:pPr algn="ctr" eaLnBrk="1" hangingPunct="1">
              <a:lnSpc>
                <a:spcPct val="90000"/>
              </a:lnSpc>
              <a:buFontTx/>
              <a:buNone/>
            </a:pPr>
            <a:r>
              <a:rPr lang="en-US" sz="3000" b="1" dirty="0" smtClean="0">
                <a:ea typeface="ＭＳ Ｐゴシック" pitchFamily="34" charset="-128"/>
              </a:rPr>
              <a:t>	</a:t>
            </a:r>
            <a:r>
              <a:rPr lang="en-US" sz="3000" b="1" dirty="0" smtClean="0">
                <a:solidFill>
                  <a:schemeClr val="tx2"/>
                </a:solidFill>
                <a:ea typeface="ＭＳ Ｐゴシック" pitchFamily="34" charset="-128"/>
              </a:rPr>
              <a:t> </a:t>
            </a:r>
            <a:r>
              <a:rPr lang="en-US" sz="2000" b="1" dirty="0" smtClean="0">
                <a:solidFill>
                  <a:schemeClr val="tx2"/>
                </a:solidFill>
                <a:ea typeface="ＭＳ Ｐゴシック" pitchFamily="34" charset="-128"/>
              </a:rPr>
              <a:t>[</a:t>
            </a:r>
            <a:r>
              <a:rPr lang="en-US" sz="2000" b="1" i="1" dirty="0" smtClean="0">
                <a:solidFill>
                  <a:schemeClr val="tx2"/>
                </a:solidFill>
                <a:ea typeface="ＭＳ Ｐゴシック" pitchFamily="34" charset="-128"/>
              </a:rPr>
              <a:t>aka </a:t>
            </a:r>
            <a:r>
              <a:rPr lang="en-US" sz="2000" b="1" dirty="0" smtClean="0">
                <a:solidFill>
                  <a:schemeClr val="tx2"/>
                </a:solidFill>
                <a:ea typeface="ＭＳ Ｐゴシック" pitchFamily="34" charset="-128"/>
              </a:rPr>
              <a:t>Authorized Organizational Official (AOO)]</a:t>
            </a:r>
            <a:br>
              <a:rPr lang="en-US" sz="2000" b="1" dirty="0" smtClean="0">
                <a:solidFill>
                  <a:schemeClr val="tx2"/>
                </a:solidFill>
                <a:ea typeface="ＭＳ Ｐゴシック" pitchFamily="34" charset="-128"/>
              </a:rPr>
            </a:br>
            <a:r>
              <a:rPr lang="en-US" sz="2000" b="1" dirty="0" smtClean="0">
                <a:solidFill>
                  <a:schemeClr val="tx2"/>
                </a:solidFill>
                <a:ea typeface="ＭＳ Ｐゴシック" pitchFamily="34" charset="-128"/>
              </a:rPr>
              <a:t>[</a:t>
            </a:r>
            <a:r>
              <a:rPr lang="en-US" sz="2000" b="1" i="1" dirty="0" smtClean="0">
                <a:solidFill>
                  <a:schemeClr val="tx2"/>
                </a:solidFill>
                <a:ea typeface="ＭＳ Ｐゴシック" pitchFamily="34" charset="-128"/>
              </a:rPr>
              <a:t>aka</a:t>
            </a:r>
            <a:r>
              <a:rPr lang="en-US" sz="2000" b="1" dirty="0" smtClean="0">
                <a:solidFill>
                  <a:schemeClr val="tx2"/>
                </a:solidFill>
                <a:ea typeface="ＭＳ Ｐゴシック" pitchFamily="34" charset="-128"/>
              </a:rPr>
              <a:t>  Signing Official (SO)] </a:t>
            </a:r>
          </a:p>
          <a:p>
            <a:pPr eaLnBrk="1" hangingPunct="1">
              <a:lnSpc>
                <a:spcPct val="90000"/>
              </a:lnSpc>
              <a:buFontTx/>
              <a:buNone/>
            </a:pPr>
            <a:endParaRPr lang="en-US" sz="3000" b="1" i="1" dirty="0" smtClean="0">
              <a:ea typeface="ＭＳ Ｐゴシック" pitchFamily="34" charset="-128"/>
            </a:endParaRPr>
          </a:p>
          <a:p>
            <a:pPr eaLnBrk="1" hangingPunct="1">
              <a:lnSpc>
                <a:spcPct val="90000"/>
              </a:lnSpc>
            </a:pPr>
            <a:r>
              <a:rPr lang="en-US" b="1" dirty="0" smtClean="0">
                <a:ea typeface="ＭＳ Ｐゴシック" pitchFamily="34" charset="-128"/>
              </a:rPr>
              <a:t>Designated Representative for Grantee Institution</a:t>
            </a:r>
          </a:p>
          <a:p>
            <a:pPr eaLnBrk="1" hangingPunct="1">
              <a:lnSpc>
                <a:spcPct val="90000"/>
              </a:lnSpc>
            </a:pPr>
            <a:endParaRPr lang="en-US" b="1" dirty="0" smtClean="0">
              <a:ea typeface="ＭＳ Ｐゴシック" pitchFamily="34" charset="-128"/>
            </a:endParaRPr>
          </a:p>
          <a:p>
            <a:pPr lvl="1" eaLnBrk="1" hangingPunct="1">
              <a:lnSpc>
                <a:spcPct val="90000"/>
              </a:lnSpc>
            </a:pPr>
            <a:r>
              <a:rPr lang="en-US" b="1" dirty="0" smtClean="0">
                <a:ea typeface="ＭＳ Ｐゴシック" pitchFamily="34" charset="-128"/>
              </a:rPr>
              <a:t>Accountable for the appropriate use of Federal funds </a:t>
            </a:r>
          </a:p>
          <a:p>
            <a:pPr lvl="1" eaLnBrk="1" hangingPunct="1">
              <a:lnSpc>
                <a:spcPct val="90000"/>
              </a:lnSpc>
            </a:pPr>
            <a:r>
              <a:rPr lang="en-US" b="1" dirty="0" smtClean="0">
                <a:ea typeface="ＭＳ Ｐゴシック" pitchFamily="34" charset="-128"/>
              </a:rPr>
              <a:t>Project performance</a:t>
            </a:r>
          </a:p>
          <a:p>
            <a:pPr lvl="1" eaLnBrk="1" hangingPunct="1">
              <a:lnSpc>
                <a:spcPct val="90000"/>
              </a:lnSpc>
            </a:pPr>
            <a:r>
              <a:rPr lang="en-US" b="1" dirty="0" smtClean="0">
                <a:ea typeface="ＭＳ Ｐゴシック" pitchFamily="34" charset="-128"/>
              </a:rPr>
              <a:t>Signs all official correspondence to NIH, including grant applications, financial reports, assurances, and certifications.</a:t>
            </a:r>
          </a:p>
        </p:txBody>
      </p:sp>
    </p:spTree>
    <p:extLst>
      <p:ext uri="{BB962C8B-B14F-4D97-AF65-F5344CB8AC3E}">
        <p14:creationId xmlns:p14="http://schemas.microsoft.com/office/powerpoint/2010/main" val="3412360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66627">
                                            <p:txEl>
                                              <p:pRg st="2" end="2"/>
                                            </p:txEl>
                                          </p:spTgt>
                                        </p:tgtEl>
                                        <p:attrNameLst>
                                          <p:attrName>style.visibility</p:attrName>
                                        </p:attrNameLst>
                                      </p:cBhvr>
                                      <p:to>
                                        <p:strVal val="visible"/>
                                      </p:to>
                                    </p:set>
                                    <p:animEffect transition="in" filter="wipe(left)">
                                      <p:cBhvr>
                                        <p:cTn id="7" dur="1000"/>
                                        <p:tgtEl>
                                          <p:spTgt spid="66662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66627">
                                            <p:txEl>
                                              <p:pRg st="4" end="4"/>
                                            </p:txEl>
                                          </p:spTgt>
                                        </p:tgtEl>
                                        <p:attrNameLst>
                                          <p:attrName>style.visibility</p:attrName>
                                        </p:attrNameLst>
                                      </p:cBhvr>
                                      <p:to>
                                        <p:strVal val="visible"/>
                                      </p:to>
                                    </p:set>
                                    <p:animEffect transition="in" filter="wipe(left)">
                                      <p:cBhvr>
                                        <p:cTn id="12" dur="1000"/>
                                        <p:tgtEl>
                                          <p:spTgt spid="66662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66627">
                                            <p:txEl>
                                              <p:pRg st="5" end="5"/>
                                            </p:txEl>
                                          </p:spTgt>
                                        </p:tgtEl>
                                        <p:attrNameLst>
                                          <p:attrName>style.visibility</p:attrName>
                                        </p:attrNameLst>
                                      </p:cBhvr>
                                      <p:to>
                                        <p:strVal val="visible"/>
                                      </p:to>
                                    </p:set>
                                    <p:animEffect transition="in" filter="wipe(left)">
                                      <p:cBhvr>
                                        <p:cTn id="17" dur="1000"/>
                                        <p:tgtEl>
                                          <p:spTgt spid="666627">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66627">
                                            <p:txEl>
                                              <p:pRg st="6" end="6"/>
                                            </p:txEl>
                                          </p:spTgt>
                                        </p:tgtEl>
                                        <p:attrNameLst>
                                          <p:attrName>style.visibility</p:attrName>
                                        </p:attrNameLst>
                                      </p:cBhvr>
                                      <p:to>
                                        <p:strVal val="visible"/>
                                      </p:to>
                                    </p:set>
                                    <p:animEffect transition="in" filter="wipe(left)">
                                      <p:cBhvr>
                                        <p:cTn id="22" dur="1000"/>
                                        <p:tgtEl>
                                          <p:spTgt spid="66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52400" y="152400"/>
            <a:ext cx="8839200" cy="1295400"/>
          </a:xfrm>
        </p:spPr>
        <p:txBody>
          <a:bodyPr/>
          <a:lstStyle/>
          <a:p>
            <a:pPr algn="r" eaLnBrk="1" hangingPunct="1"/>
            <a:r>
              <a:rPr lang="en-US" sz="3200" dirty="0" smtClean="0">
                <a:ea typeface="ＭＳ Ｐゴシック" pitchFamily="34" charset="-128"/>
              </a:rPr>
              <a:t>Responsibilities of Program Directors(s)/ Principal Investigator(s)</a:t>
            </a:r>
            <a:r>
              <a:rPr lang="en-US" sz="2800" dirty="0" smtClean="0">
                <a:ea typeface="ＭＳ Ｐゴシック" pitchFamily="34" charset="-128"/>
              </a:rPr>
              <a:t>                    </a:t>
            </a:r>
            <a:br>
              <a:rPr lang="en-US" sz="2800" dirty="0" smtClean="0">
                <a:ea typeface="ＭＳ Ｐゴシック" pitchFamily="34" charset="-128"/>
              </a:rPr>
            </a:br>
            <a:r>
              <a:rPr lang="en-US" sz="2800" dirty="0" smtClean="0">
                <a:ea typeface="ＭＳ Ｐゴシック" pitchFamily="34" charset="-128"/>
              </a:rPr>
              <a:t> PD(s)/PI(s)</a:t>
            </a:r>
          </a:p>
        </p:txBody>
      </p:sp>
      <p:sp>
        <p:nvSpPr>
          <p:cNvPr id="668675" name="Rectangle 3"/>
          <p:cNvSpPr>
            <a:spLocks noGrp="1" noChangeArrowheads="1"/>
          </p:cNvSpPr>
          <p:nvPr>
            <p:ph idx="1"/>
          </p:nvPr>
        </p:nvSpPr>
        <p:spPr>
          <a:xfrm>
            <a:off x="228600" y="1600200"/>
            <a:ext cx="8610600" cy="4724400"/>
          </a:xfrm>
        </p:spPr>
        <p:txBody>
          <a:bodyPr/>
          <a:lstStyle/>
          <a:p>
            <a:pPr algn="ctr" eaLnBrk="1" hangingPunct="1">
              <a:buFontTx/>
              <a:buNone/>
            </a:pPr>
            <a:r>
              <a:rPr lang="en-US" sz="2600" b="1" i="1" dirty="0" smtClean="0">
                <a:ea typeface="ＭＳ Ｐゴシック" pitchFamily="34" charset="-128"/>
              </a:rPr>
              <a:t>Designated by the grantee institution</a:t>
            </a:r>
          </a:p>
          <a:p>
            <a:pPr algn="ctr" eaLnBrk="1" hangingPunct="1">
              <a:buFontTx/>
              <a:buNone/>
            </a:pPr>
            <a:endParaRPr lang="en-US" sz="2400" b="1" i="1" dirty="0" smtClean="0">
              <a:ea typeface="ＭＳ Ｐゴシック" pitchFamily="34" charset="-128"/>
            </a:endParaRPr>
          </a:p>
          <a:p>
            <a:pPr eaLnBrk="1" hangingPunct="1"/>
            <a:r>
              <a:rPr lang="en-US" sz="2800" b="1" dirty="0" smtClean="0">
                <a:ea typeface="ＭＳ Ｐゴシック" pitchFamily="34" charset="-128"/>
              </a:rPr>
              <a:t>Responsible for the scientific and technical aspects of project </a:t>
            </a:r>
          </a:p>
          <a:p>
            <a:pPr eaLnBrk="1" hangingPunct="1"/>
            <a:r>
              <a:rPr lang="en-US" sz="2800" b="1" dirty="0" smtClean="0">
                <a:ea typeface="ＭＳ Ｐゴシック" pitchFamily="34" charset="-128"/>
              </a:rPr>
              <a:t>Directly manages the project on a day-to-day basis</a:t>
            </a:r>
          </a:p>
          <a:p>
            <a:pPr eaLnBrk="1" hangingPunct="1"/>
            <a:r>
              <a:rPr lang="en-US" sz="2800" b="1" dirty="0" smtClean="0">
                <a:ea typeface="ＭＳ Ｐゴシック" pitchFamily="34" charset="-128"/>
              </a:rPr>
              <a:t>Assures scientific compliance by maintaining contact with the NIH Program Officer</a:t>
            </a:r>
          </a:p>
          <a:p>
            <a:pPr eaLnBrk="1" hangingPunct="1"/>
            <a:r>
              <a:rPr lang="en-US" sz="2800" b="1" dirty="0" smtClean="0">
                <a:ea typeface="ＭＳ Ｐゴシック" pitchFamily="34" charset="-128"/>
              </a:rPr>
              <a:t>Coordinates with other PDs/PIs on projects with multiple Principal Investigators</a:t>
            </a:r>
          </a:p>
          <a:p>
            <a:pPr eaLnBrk="1" hangingPunct="1"/>
            <a:endParaRPr lang="en-US" sz="2800" b="1" dirty="0" smtClean="0">
              <a:ea typeface="ＭＳ Ｐゴシック" pitchFamily="34" charset="-128"/>
            </a:endParaRPr>
          </a:p>
        </p:txBody>
      </p:sp>
    </p:spTree>
    <p:extLst>
      <p:ext uri="{BB962C8B-B14F-4D97-AF65-F5344CB8AC3E}">
        <p14:creationId xmlns:p14="http://schemas.microsoft.com/office/powerpoint/2010/main" val="411000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68675">
                                            <p:txEl>
                                              <p:pRg st="2" end="2"/>
                                            </p:txEl>
                                          </p:spTgt>
                                        </p:tgtEl>
                                        <p:attrNameLst>
                                          <p:attrName>style.visibility</p:attrName>
                                        </p:attrNameLst>
                                      </p:cBhvr>
                                      <p:to>
                                        <p:strVal val="visible"/>
                                      </p:to>
                                    </p:set>
                                    <p:animEffect transition="in" filter="wipe(left)">
                                      <p:cBhvr>
                                        <p:cTn id="7" dur="1000"/>
                                        <p:tgtEl>
                                          <p:spTgt spid="66867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68675">
                                            <p:txEl>
                                              <p:pRg st="3" end="3"/>
                                            </p:txEl>
                                          </p:spTgt>
                                        </p:tgtEl>
                                        <p:attrNameLst>
                                          <p:attrName>style.visibility</p:attrName>
                                        </p:attrNameLst>
                                      </p:cBhvr>
                                      <p:to>
                                        <p:strVal val="visible"/>
                                      </p:to>
                                    </p:set>
                                    <p:animEffect transition="in" filter="wipe(left)">
                                      <p:cBhvr>
                                        <p:cTn id="12" dur="1000"/>
                                        <p:tgtEl>
                                          <p:spTgt spid="66867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668675">
                                            <p:txEl>
                                              <p:pRg st="4" end="4"/>
                                            </p:txEl>
                                          </p:spTgt>
                                        </p:tgtEl>
                                        <p:attrNameLst>
                                          <p:attrName>style.visibility</p:attrName>
                                        </p:attrNameLst>
                                      </p:cBhvr>
                                      <p:to>
                                        <p:strVal val="visible"/>
                                      </p:to>
                                    </p:set>
                                    <p:animEffect transition="in" filter="wipe(left)">
                                      <p:cBhvr>
                                        <p:cTn id="17" dur="1000"/>
                                        <p:tgtEl>
                                          <p:spTgt spid="66867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68675">
                                            <p:txEl>
                                              <p:pRg st="5" end="5"/>
                                            </p:txEl>
                                          </p:spTgt>
                                        </p:tgtEl>
                                        <p:attrNameLst>
                                          <p:attrName>style.visibility</p:attrName>
                                        </p:attrNameLst>
                                      </p:cBhvr>
                                      <p:to>
                                        <p:strVal val="visible"/>
                                      </p:to>
                                    </p:set>
                                    <p:animEffect transition="in" filter="wipe(left)">
                                      <p:cBhvr>
                                        <p:cTn id="22" dur="1000"/>
                                        <p:tgtEl>
                                          <p:spTgt spid="66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52400" y="152400"/>
            <a:ext cx="8991600" cy="1066800"/>
          </a:xfrm>
        </p:spPr>
        <p:txBody>
          <a:bodyPr/>
          <a:lstStyle/>
          <a:p>
            <a:pPr eaLnBrk="1" hangingPunct="1"/>
            <a:r>
              <a:rPr lang="en-US" sz="3600" dirty="0">
                <a:ea typeface="ＭＳ Ｐゴシック" pitchFamily="34" charset="-128"/>
              </a:rPr>
              <a:t>Research Administrator </a:t>
            </a:r>
            <a:r>
              <a:rPr lang="en-US" sz="3600" dirty="0" smtClean="0">
                <a:ea typeface="ＭＳ Ｐゴシック" pitchFamily="34" charset="-128"/>
              </a:rPr>
              <a:t>Responsibilities</a:t>
            </a:r>
          </a:p>
        </p:txBody>
      </p:sp>
      <p:sp>
        <p:nvSpPr>
          <p:cNvPr id="670723" name="Rectangle 3"/>
          <p:cNvSpPr>
            <a:spLocks noGrp="1" noChangeArrowheads="1"/>
          </p:cNvSpPr>
          <p:nvPr>
            <p:ph idx="1"/>
          </p:nvPr>
        </p:nvSpPr>
        <p:spPr>
          <a:xfrm>
            <a:off x="228600" y="1371600"/>
            <a:ext cx="8686800" cy="4800600"/>
          </a:xfrm>
        </p:spPr>
        <p:txBody>
          <a:bodyPr/>
          <a:lstStyle/>
          <a:p>
            <a:pPr algn="ctr" eaLnBrk="1" hangingPunct="1">
              <a:buFontTx/>
              <a:buNone/>
            </a:pPr>
            <a:r>
              <a:rPr lang="en-US" b="1" i="1" dirty="0" smtClean="0">
                <a:ea typeface="ＭＳ Ｐゴシック" pitchFamily="34" charset="-128"/>
              </a:rPr>
              <a:t>Acts as an agent of the Principal Investigator and the Authorized Institutional Official</a:t>
            </a:r>
          </a:p>
          <a:p>
            <a:pPr algn="ctr" eaLnBrk="1" hangingPunct="1">
              <a:buFontTx/>
              <a:buNone/>
            </a:pPr>
            <a:endParaRPr lang="en-US" sz="2800" b="1" i="1" dirty="0" smtClean="0">
              <a:ea typeface="ＭＳ Ｐゴシック" pitchFamily="34" charset="-128"/>
            </a:endParaRPr>
          </a:p>
          <a:p>
            <a:pPr lvl="1" eaLnBrk="1" hangingPunct="1"/>
            <a:r>
              <a:rPr lang="en-US" sz="2600" b="1" dirty="0" smtClean="0">
                <a:ea typeface="ＭＳ Ｐゴシック" pitchFamily="34" charset="-128"/>
              </a:rPr>
              <a:t>Provides information to ensure compliance with Federal regulations, and organization-wide requirements</a:t>
            </a:r>
          </a:p>
          <a:p>
            <a:pPr lvl="1" eaLnBrk="1" hangingPunct="1"/>
            <a:r>
              <a:rPr lang="en-US" sz="2600" b="1" dirty="0" smtClean="0">
                <a:ea typeface="ＭＳ Ｐゴシック" pitchFamily="34" charset="-128"/>
              </a:rPr>
              <a:t>Provides essential grant-related support</a:t>
            </a:r>
          </a:p>
          <a:p>
            <a:pPr lvl="1" eaLnBrk="1" hangingPunct="1"/>
            <a:r>
              <a:rPr lang="en-US" sz="2600" b="1" dirty="0" smtClean="0">
                <a:ea typeface="ＭＳ Ｐゴシック" pitchFamily="34" charset="-128"/>
              </a:rPr>
              <a:t>Cannot assume responsibilities assigned to the Authorized Organizational Official or the PI</a:t>
            </a:r>
            <a:endParaRPr lang="en-US" sz="2600" dirty="0" smtClean="0">
              <a:ea typeface="ＭＳ Ｐゴシック" pitchFamily="34" charset="-128"/>
            </a:endParaRPr>
          </a:p>
        </p:txBody>
      </p:sp>
    </p:spTree>
    <p:extLst>
      <p:ext uri="{BB962C8B-B14F-4D97-AF65-F5344CB8AC3E}">
        <p14:creationId xmlns:p14="http://schemas.microsoft.com/office/powerpoint/2010/main" val="138559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70723">
                                            <p:txEl>
                                              <p:pRg st="2" end="2"/>
                                            </p:txEl>
                                          </p:spTgt>
                                        </p:tgtEl>
                                        <p:attrNameLst>
                                          <p:attrName>style.visibility</p:attrName>
                                        </p:attrNameLst>
                                      </p:cBhvr>
                                      <p:to>
                                        <p:strVal val="visible"/>
                                      </p:to>
                                    </p:set>
                                    <p:animEffect transition="in" filter="checkerboard(across)">
                                      <p:cBhvr>
                                        <p:cTn id="7" dur="500"/>
                                        <p:tgtEl>
                                          <p:spTgt spid="67072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670723">
                                            <p:txEl>
                                              <p:pRg st="3" end="3"/>
                                            </p:txEl>
                                          </p:spTgt>
                                        </p:tgtEl>
                                        <p:attrNameLst>
                                          <p:attrName>style.visibility</p:attrName>
                                        </p:attrNameLst>
                                      </p:cBhvr>
                                      <p:to>
                                        <p:strVal val="visible"/>
                                      </p:to>
                                    </p:set>
                                    <p:animEffect transition="in" filter="checkerboard(across)">
                                      <p:cBhvr>
                                        <p:cTn id="12" dur="500"/>
                                        <p:tgtEl>
                                          <p:spTgt spid="67072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670723">
                                            <p:txEl>
                                              <p:pRg st="4" end="4"/>
                                            </p:txEl>
                                          </p:spTgt>
                                        </p:tgtEl>
                                        <p:attrNameLst>
                                          <p:attrName>style.visibility</p:attrName>
                                        </p:attrNameLst>
                                      </p:cBhvr>
                                      <p:to>
                                        <p:strVal val="visible"/>
                                      </p:to>
                                    </p:set>
                                    <p:animEffect transition="in" filter="checkerboard(across)">
                                      <p:cBhvr>
                                        <p:cTn id="17" dur="500"/>
                                        <p:tgtEl>
                                          <p:spTgt spid="67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Oval 3"/>
          <p:cNvSpPr>
            <a:spLocks noChangeArrowheads="1"/>
          </p:cNvSpPr>
          <p:nvPr/>
        </p:nvSpPr>
        <p:spPr bwMode="auto">
          <a:xfrm>
            <a:off x="914400" y="1295400"/>
            <a:ext cx="7620000" cy="5181600"/>
          </a:xfrm>
          <a:prstGeom prst="ellipse">
            <a:avLst/>
          </a:prstGeom>
          <a:solidFill>
            <a:schemeClr val="tx2"/>
          </a:solidFill>
          <a:ln w="9525">
            <a:solidFill>
              <a:schemeClr val="tx1"/>
            </a:solidFill>
            <a:round/>
            <a:headEnd/>
            <a:tailEnd/>
          </a:ln>
        </p:spPr>
        <p:txBody>
          <a:bodyPr wrap="none" anchor="ctr"/>
          <a:lstStyle/>
          <a:p>
            <a:pPr algn="ctr"/>
            <a:endParaRPr lang="en-US">
              <a:solidFill>
                <a:prstClr val="black"/>
              </a:solidFill>
              <a:cs typeface="Arial" pitchFamily="34" charset="0"/>
            </a:endParaRPr>
          </a:p>
        </p:txBody>
      </p:sp>
      <p:sp>
        <p:nvSpPr>
          <p:cNvPr id="672772" name="Oval 4"/>
          <p:cNvSpPr>
            <a:spLocks noChangeAspect="1" noChangeArrowheads="1"/>
          </p:cNvSpPr>
          <p:nvPr/>
        </p:nvSpPr>
        <p:spPr bwMode="auto">
          <a:xfrm>
            <a:off x="4533900" y="3276600"/>
            <a:ext cx="2933700" cy="2895600"/>
          </a:xfrm>
          <a:prstGeom prst="ellipse">
            <a:avLst/>
          </a:prstGeom>
          <a:solidFill>
            <a:srgbClr val="00B050"/>
          </a:solidFill>
          <a:ln w="9525">
            <a:solidFill>
              <a:schemeClr val="bg1"/>
            </a:solidFill>
            <a:round/>
            <a:headEnd/>
            <a:tailEnd/>
          </a:ln>
        </p:spPr>
        <p:txBody>
          <a:bodyPr wrap="none" anchor="ctr"/>
          <a:lstStyle/>
          <a:p>
            <a:pPr algn="ctr"/>
            <a:r>
              <a:rPr lang="en-US" sz="2400" b="1" dirty="0">
                <a:solidFill>
                  <a:prstClr val="white"/>
                </a:solidFill>
                <a:latin typeface="Bookman Old Style" pitchFamily="18" charset="0"/>
                <a:cs typeface="Arial" pitchFamily="34" charset="0"/>
              </a:rPr>
              <a:t>Program</a:t>
            </a:r>
          </a:p>
          <a:p>
            <a:pPr algn="ctr"/>
            <a:r>
              <a:rPr lang="en-US" sz="2400" b="1" dirty="0">
                <a:solidFill>
                  <a:prstClr val="white"/>
                </a:solidFill>
                <a:latin typeface="Bookman Old Style" pitchFamily="18" charset="0"/>
                <a:cs typeface="Arial" pitchFamily="34" charset="0"/>
              </a:rPr>
              <a:t>Staff</a:t>
            </a:r>
          </a:p>
        </p:txBody>
      </p:sp>
      <p:sp>
        <p:nvSpPr>
          <p:cNvPr id="672773" name="Oval 5"/>
          <p:cNvSpPr>
            <a:spLocks noChangeAspect="1" noChangeArrowheads="1"/>
          </p:cNvSpPr>
          <p:nvPr/>
        </p:nvSpPr>
        <p:spPr bwMode="auto">
          <a:xfrm>
            <a:off x="3505200" y="1295400"/>
            <a:ext cx="2743200" cy="2895600"/>
          </a:xfrm>
          <a:prstGeom prst="ellipse">
            <a:avLst/>
          </a:prstGeom>
          <a:solidFill>
            <a:srgbClr val="00B050"/>
          </a:solidFill>
          <a:ln w="9525">
            <a:solidFill>
              <a:schemeClr val="bg1"/>
            </a:solidFill>
            <a:round/>
            <a:headEnd/>
            <a:tailEnd/>
          </a:ln>
        </p:spPr>
        <p:txBody>
          <a:bodyPr wrap="none" anchor="ctr"/>
          <a:lstStyle/>
          <a:p>
            <a:pPr algn="ctr"/>
            <a:r>
              <a:rPr lang="en-US" sz="2400" b="1" dirty="0">
                <a:solidFill>
                  <a:prstClr val="white"/>
                </a:solidFill>
                <a:latin typeface="Bookman Old Style" pitchFamily="18" charset="0"/>
                <a:cs typeface="Arial" pitchFamily="34" charset="0"/>
              </a:rPr>
              <a:t>Review</a:t>
            </a:r>
          </a:p>
          <a:p>
            <a:pPr algn="ctr"/>
            <a:r>
              <a:rPr lang="en-US" sz="2400" b="1" dirty="0">
                <a:solidFill>
                  <a:prstClr val="white"/>
                </a:solidFill>
                <a:latin typeface="Bookman Old Style" pitchFamily="18" charset="0"/>
                <a:cs typeface="Arial" pitchFamily="34" charset="0"/>
              </a:rPr>
              <a:t>Staff</a:t>
            </a:r>
          </a:p>
        </p:txBody>
      </p:sp>
      <p:sp>
        <p:nvSpPr>
          <p:cNvPr id="672774" name="Oval 6"/>
          <p:cNvSpPr>
            <a:spLocks noChangeAspect="1" noChangeArrowheads="1"/>
          </p:cNvSpPr>
          <p:nvPr/>
        </p:nvSpPr>
        <p:spPr bwMode="auto">
          <a:xfrm>
            <a:off x="1701800" y="3276600"/>
            <a:ext cx="2946400" cy="2819400"/>
          </a:xfrm>
          <a:prstGeom prst="ellipse">
            <a:avLst/>
          </a:prstGeom>
          <a:solidFill>
            <a:srgbClr val="00B050"/>
          </a:solidFill>
          <a:ln w="9525">
            <a:solidFill>
              <a:schemeClr val="bg1"/>
            </a:solidFill>
            <a:round/>
            <a:headEnd/>
            <a:tailEnd/>
          </a:ln>
        </p:spPr>
        <p:txBody>
          <a:bodyPr wrap="none" anchor="ctr"/>
          <a:lstStyle/>
          <a:p>
            <a:pPr algn="ctr"/>
            <a:r>
              <a:rPr lang="en-US" sz="2400" b="1" dirty="0">
                <a:solidFill>
                  <a:prstClr val="white"/>
                </a:solidFill>
                <a:latin typeface="Bookman Old Style" pitchFamily="18" charset="0"/>
                <a:cs typeface="Arial" pitchFamily="34" charset="0"/>
              </a:rPr>
              <a:t>Grants</a:t>
            </a:r>
          </a:p>
          <a:p>
            <a:pPr algn="ctr"/>
            <a:r>
              <a:rPr lang="en-US" sz="2400" b="1" dirty="0">
                <a:solidFill>
                  <a:prstClr val="white"/>
                </a:solidFill>
                <a:latin typeface="Bookman Old Style" pitchFamily="18" charset="0"/>
                <a:cs typeface="Arial" pitchFamily="34" charset="0"/>
              </a:rPr>
              <a:t>Management</a:t>
            </a:r>
          </a:p>
        </p:txBody>
      </p:sp>
      <p:sp>
        <p:nvSpPr>
          <p:cNvPr id="92166" name="Rectangle 8"/>
          <p:cNvSpPr>
            <a:spLocks noGrp="1" noChangeArrowheads="1"/>
          </p:cNvSpPr>
          <p:nvPr>
            <p:ph type="title"/>
          </p:nvPr>
        </p:nvSpPr>
        <p:spPr>
          <a:xfrm>
            <a:off x="152400" y="152400"/>
            <a:ext cx="8839200" cy="1069848"/>
          </a:xfrm>
        </p:spPr>
        <p:txBody>
          <a:bodyPr/>
          <a:lstStyle/>
          <a:p>
            <a:pPr algn="r" eaLnBrk="1" hangingPunct="1"/>
            <a:r>
              <a:rPr lang="en-US" dirty="0" smtClean="0">
                <a:ea typeface="ＭＳ Ｐゴシック" pitchFamily="34" charset="-128"/>
              </a:rPr>
              <a:t>The NIH Extramural Team</a:t>
            </a:r>
          </a:p>
        </p:txBody>
      </p:sp>
    </p:spTree>
    <p:extLst>
      <p:ext uri="{BB962C8B-B14F-4D97-AF65-F5344CB8AC3E}">
        <p14:creationId xmlns:p14="http://schemas.microsoft.com/office/powerpoint/2010/main" val="9650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27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27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nimBg="1"/>
      <p:bldP spid="672773" grpId="0" animBg="1"/>
      <p:bldP spid="67277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5"/>
          <p:cNvSpPr>
            <a:spLocks noGrp="1" noChangeArrowheads="1"/>
          </p:cNvSpPr>
          <p:nvPr>
            <p:ph type="title"/>
          </p:nvPr>
        </p:nvSpPr>
        <p:spPr>
          <a:xfrm>
            <a:off x="152400" y="152400"/>
            <a:ext cx="8839200" cy="1066800"/>
          </a:xfrm>
        </p:spPr>
        <p:txBody>
          <a:bodyPr/>
          <a:lstStyle/>
          <a:p>
            <a:pPr algn="r" eaLnBrk="1" hangingPunct="1"/>
            <a:r>
              <a:rPr lang="en-US" sz="4000" dirty="0" smtClean="0">
                <a:ea typeface="ＭＳ Ｐゴシック" pitchFamily="34" charset="-128"/>
              </a:rPr>
              <a:t>Review Staff:</a:t>
            </a:r>
            <a:br>
              <a:rPr lang="en-US" sz="4000" dirty="0" smtClean="0">
                <a:ea typeface="ＭＳ Ｐゴシック" pitchFamily="34" charset="-128"/>
              </a:rPr>
            </a:br>
            <a:r>
              <a:rPr lang="en-US" sz="4000" dirty="0" smtClean="0">
                <a:ea typeface="ＭＳ Ｐゴシック" pitchFamily="34" charset="-128"/>
              </a:rPr>
              <a:t>Scientific Review Officer (SRO)</a:t>
            </a:r>
          </a:p>
        </p:txBody>
      </p:sp>
      <p:sp>
        <p:nvSpPr>
          <p:cNvPr id="93187" name="Rectangle 6"/>
          <p:cNvSpPr>
            <a:spLocks noGrp="1" noChangeArrowheads="1"/>
          </p:cNvSpPr>
          <p:nvPr>
            <p:ph idx="1"/>
          </p:nvPr>
        </p:nvSpPr>
        <p:spPr>
          <a:xfrm>
            <a:off x="228600" y="1600200"/>
            <a:ext cx="8686800" cy="4800600"/>
          </a:xfrm>
        </p:spPr>
        <p:txBody>
          <a:bodyPr/>
          <a:lstStyle/>
          <a:p>
            <a:pPr eaLnBrk="1" hangingPunct="1"/>
            <a:r>
              <a:rPr lang="en-US" sz="2400" b="1" dirty="0" smtClean="0">
                <a:ea typeface="ＭＳ Ｐゴシック" pitchFamily="34" charset="-128"/>
              </a:rPr>
              <a:t>Responsible to NIH for the scientific and technical review of applications</a:t>
            </a:r>
          </a:p>
          <a:p>
            <a:pPr lvl="1" eaLnBrk="1" hangingPunct="1"/>
            <a:r>
              <a:rPr lang="en-US" sz="2400" dirty="0" smtClean="0">
                <a:ea typeface="ＭＳ Ｐゴシック" pitchFamily="34" charset="-128"/>
              </a:rPr>
              <a:t>Ensure </a:t>
            </a:r>
            <a:r>
              <a:rPr lang="en-US" sz="2400" b="1" dirty="0" smtClean="0">
                <a:ea typeface="ＭＳ Ｐゴシック" pitchFamily="34" charset="-128"/>
              </a:rPr>
              <a:t>fair</a:t>
            </a:r>
            <a:r>
              <a:rPr lang="en-US" sz="2400" dirty="0" smtClean="0">
                <a:ea typeface="ＭＳ Ｐゴシック" pitchFamily="34" charset="-128"/>
              </a:rPr>
              <a:t> and </a:t>
            </a:r>
            <a:r>
              <a:rPr lang="en-US" sz="2400" b="1" dirty="0" smtClean="0">
                <a:ea typeface="ＭＳ Ｐゴシック" pitchFamily="34" charset="-128"/>
              </a:rPr>
              <a:t>unbiased</a:t>
            </a:r>
            <a:r>
              <a:rPr lang="en-US" sz="2400" dirty="0" smtClean="0">
                <a:ea typeface="ＭＳ Ｐゴシック" pitchFamily="34" charset="-128"/>
              </a:rPr>
              <a:t> evaluation of the scientific and technical merit of the proposed research </a:t>
            </a:r>
          </a:p>
          <a:p>
            <a:pPr lvl="1" eaLnBrk="1" hangingPunct="1"/>
            <a:r>
              <a:rPr lang="en-US" sz="2400" dirty="0" smtClean="0">
                <a:ea typeface="ＭＳ Ｐゴシック" pitchFamily="34" charset="-128"/>
              </a:rPr>
              <a:t>Provide </a:t>
            </a:r>
            <a:r>
              <a:rPr lang="en-US" sz="2400" b="1" dirty="0" smtClean="0">
                <a:ea typeface="ＭＳ Ｐゴシック" pitchFamily="34" charset="-128"/>
              </a:rPr>
              <a:t>accurate summaries of the evaluation</a:t>
            </a:r>
            <a:r>
              <a:rPr lang="en-US" sz="2400" dirty="0" smtClean="0">
                <a:ea typeface="ＭＳ Ｐゴシック" pitchFamily="34" charset="-128"/>
              </a:rPr>
              <a:t> to aid funding recommendations made by National Advisory Councils  and Institute Directors</a:t>
            </a:r>
          </a:p>
          <a:p>
            <a:pPr lvl="1" eaLnBrk="1" hangingPunct="1"/>
            <a:r>
              <a:rPr lang="en-US" sz="2400" dirty="0" smtClean="0">
                <a:ea typeface="ＭＳ Ｐゴシック" pitchFamily="34" charset="-128"/>
              </a:rPr>
              <a:t>Review applications for completeness and conformance with application requirements</a:t>
            </a:r>
          </a:p>
          <a:p>
            <a:pPr eaLnBrk="1" hangingPunct="1"/>
            <a:r>
              <a:rPr lang="en-US" sz="2400" b="1" dirty="0" smtClean="0">
                <a:ea typeface="ＭＳ Ｐゴシック" pitchFamily="34" charset="-128"/>
              </a:rPr>
              <a:t>Point of contact for applicants during the review process</a:t>
            </a:r>
          </a:p>
        </p:txBody>
      </p:sp>
    </p:spTree>
    <p:extLst>
      <p:ext uri="{BB962C8B-B14F-4D97-AF65-F5344CB8AC3E}">
        <p14:creationId xmlns:p14="http://schemas.microsoft.com/office/powerpoint/2010/main" val="4055842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2974975" y="3021013"/>
            <a:ext cx="3265488" cy="1714500"/>
          </a:xfrm>
          <a:ln w="38100">
            <a:solidFill>
              <a:srgbClr val="FF3300"/>
            </a:solidFill>
            <a:miter lim="800000"/>
            <a:headEnd/>
            <a:tailEnd/>
          </a:ln>
          <a:effectLst>
            <a:outerShdw dist="35921" dir="2700000" algn="ctr" rotWithShape="0">
              <a:schemeClr val="bg2"/>
            </a:outerShdw>
          </a:effectLst>
        </p:spPr>
        <p:txBody>
          <a:bodyPr lIns="90488" tIns="44450" rIns="90488" bIns="44450"/>
          <a:lstStyle/>
          <a:p>
            <a:r>
              <a:rPr lang="en-US" sz="3200" b="1" dirty="0" smtClean="0">
                <a:solidFill>
                  <a:schemeClr val="tx1"/>
                </a:solidFill>
                <a:latin typeface="Rockwell Extra Bold" pitchFamily="18" charset="0"/>
                <a:ea typeface="ＭＳ Ｐゴシック" pitchFamily="34" charset="-128"/>
              </a:rPr>
              <a:t>Scientific Review</a:t>
            </a:r>
            <a:br>
              <a:rPr lang="en-US" sz="3200" b="1" dirty="0" smtClean="0">
                <a:solidFill>
                  <a:schemeClr val="tx1"/>
                </a:solidFill>
                <a:latin typeface="Rockwell Extra Bold" pitchFamily="18" charset="0"/>
                <a:ea typeface="ＭＳ Ｐゴシック" pitchFamily="34" charset="-128"/>
              </a:rPr>
            </a:br>
            <a:r>
              <a:rPr lang="en-US" sz="3200" b="1" dirty="0" smtClean="0">
                <a:solidFill>
                  <a:schemeClr val="tx1"/>
                </a:solidFill>
                <a:latin typeface="Rockwell Extra Bold" pitchFamily="18" charset="0"/>
                <a:ea typeface="ＭＳ Ｐゴシック" pitchFamily="34" charset="-128"/>
              </a:rPr>
              <a:t>Officer</a:t>
            </a:r>
          </a:p>
        </p:txBody>
      </p:sp>
      <p:sp>
        <p:nvSpPr>
          <p:cNvPr id="610308" name="AutoShape 4"/>
          <p:cNvSpPr>
            <a:spLocks noChangeArrowheads="1"/>
          </p:cNvSpPr>
          <p:nvPr/>
        </p:nvSpPr>
        <p:spPr bwMode="auto">
          <a:xfrm>
            <a:off x="4789488" y="1633538"/>
            <a:ext cx="1450975" cy="1143000"/>
          </a:xfrm>
          <a:prstGeom prst="wedgeRoundRectCallout">
            <a:avLst>
              <a:gd name="adj1" fmla="val -43227"/>
              <a:gd name="adj2" fmla="val 66222"/>
              <a:gd name="adj3" fmla="val 16667"/>
            </a:avLst>
          </a:prstGeom>
          <a:solidFill>
            <a:schemeClr val="accent1"/>
          </a:solidFill>
          <a:ln w="12700">
            <a:solidFill>
              <a:schemeClr val="tx1"/>
            </a:solidFill>
            <a:miter lim="800000"/>
            <a:headEnd type="none" w="sm" len="sm"/>
            <a:tailEnd type="none" w="sm" len="sm"/>
          </a:ln>
        </p:spPr>
        <p:txBody>
          <a:bodyPr/>
          <a:lstStyle/>
          <a:p>
            <a:pPr>
              <a:spcBef>
                <a:spcPct val="20000"/>
              </a:spcBef>
              <a:buClr>
                <a:srgbClr val="FFE654"/>
              </a:buClr>
              <a:buSzPct val="39000"/>
              <a:buFont typeface="Monotype Sorts" charset="2"/>
              <a:buNone/>
            </a:pPr>
            <a:r>
              <a:rPr lang="en-US" b="1" dirty="0">
                <a:solidFill>
                  <a:prstClr val="white"/>
                </a:solidFill>
                <a:cs typeface="Arial" pitchFamily="34" charset="0"/>
              </a:rPr>
              <a:t>Manage SRG meetings</a:t>
            </a:r>
          </a:p>
        </p:txBody>
      </p:sp>
      <p:sp>
        <p:nvSpPr>
          <p:cNvPr id="610309" name="AutoShape 5"/>
          <p:cNvSpPr>
            <a:spLocks noChangeArrowheads="1"/>
          </p:cNvSpPr>
          <p:nvPr/>
        </p:nvSpPr>
        <p:spPr bwMode="auto">
          <a:xfrm>
            <a:off x="7475538" y="2857500"/>
            <a:ext cx="1377950" cy="1878013"/>
          </a:xfrm>
          <a:prstGeom prst="wedgeRoundRectCallout">
            <a:avLst>
              <a:gd name="adj1" fmla="val -139144"/>
              <a:gd name="adj2" fmla="val 3259"/>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srgbClr val="00359E"/>
                </a:solidFill>
                <a:cs typeface="Arial" pitchFamily="34" charset="0"/>
              </a:rPr>
              <a:t>Select</a:t>
            </a:r>
          </a:p>
          <a:p>
            <a:r>
              <a:rPr lang="en-US" b="1" dirty="0">
                <a:solidFill>
                  <a:prstClr val="white"/>
                </a:solidFill>
                <a:cs typeface="Arial" pitchFamily="34" charset="0"/>
              </a:rPr>
              <a:t>ad hoc reviewers and site visitors</a:t>
            </a:r>
          </a:p>
        </p:txBody>
      </p:sp>
      <p:sp>
        <p:nvSpPr>
          <p:cNvPr id="610310" name="AutoShape 6"/>
          <p:cNvSpPr>
            <a:spLocks noChangeArrowheads="1"/>
          </p:cNvSpPr>
          <p:nvPr/>
        </p:nvSpPr>
        <p:spPr bwMode="auto">
          <a:xfrm>
            <a:off x="6386513" y="1387475"/>
            <a:ext cx="2071687" cy="1225550"/>
          </a:xfrm>
          <a:prstGeom prst="wedgeRoundRectCallout">
            <a:avLst>
              <a:gd name="adj1" fmla="val -55440"/>
              <a:gd name="adj2" fmla="val 103889"/>
              <a:gd name="adj3" fmla="val 16667"/>
            </a:avLst>
          </a:prstGeom>
          <a:solidFill>
            <a:schemeClr val="accent1"/>
          </a:solidFill>
          <a:ln w="12700">
            <a:solidFill>
              <a:schemeClr val="tx1"/>
            </a:solidFill>
            <a:miter lim="800000"/>
            <a:headEnd type="none" w="sm" len="sm"/>
            <a:tailEnd type="none" w="sm" len="sm"/>
          </a:ln>
          <a:effectLst/>
        </p:spPr>
        <p:txBody>
          <a:bodyPr/>
          <a:lstStyle/>
          <a:p>
            <a:pPr>
              <a:spcBef>
                <a:spcPct val="20000"/>
              </a:spcBef>
              <a:buClr>
                <a:srgbClr val="FFE654"/>
              </a:buClr>
              <a:buSzPct val="39000"/>
              <a:buFont typeface="Monotype Sorts" pitchFamily="2" charset="2"/>
              <a:buNone/>
              <a:defRPr/>
            </a:pPr>
            <a:r>
              <a:rPr lang="en-US" b="1" dirty="0">
                <a:solidFill>
                  <a:prstClr val="white"/>
                </a:solidFill>
                <a:cs typeface="Arial" pitchFamily="34" charset="0"/>
              </a:rPr>
              <a:t>Nominate or select  SRG members</a:t>
            </a:r>
          </a:p>
          <a:p>
            <a:pPr>
              <a:defRPr/>
            </a:pPr>
            <a:endParaRPr lang="en-US" dirty="0">
              <a:solidFill>
                <a:prstClr val="black"/>
              </a:solidFill>
              <a:effectLst>
                <a:outerShdw blurRad="38100" dist="38100" dir="2700000" algn="tl">
                  <a:srgbClr val="000000"/>
                </a:outerShdw>
              </a:effectLst>
              <a:cs typeface="Arial" pitchFamily="34" charset="0"/>
            </a:endParaRPr>
          </a:p>
        </p:txBody>
      </p:sp>
      <p:sp>
        <p:nvSpPr>
          <p:cNvPr id="610311" name="AutoShape 7"/>
          <p:cNvSpPr>
            <a:spLocks noChangeArrowheads="1"/>
          </p:cNvSpPr>
          <p:nvPr/>
        </p:nvSpPr>
        <p:spPr bwMode="auto">
          <a:xfrm>
            <a:off x="363538" y="2449513"/>
            <a:ext cx="1958975" cy="979487"/>
          </a:xfrm>
          <a:prstGeom prst="wedgeRoundRectCallout">
            <a:avLst>
              <a:gd name="adj1" fmla="val 82718"/>
              <a:gd name="adj2" fmla="val 30037"/>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Assign review responsibilities</a:t>
            </a:r>
          </a:p>
        </p:txBody>
      </p:sp>
      <p:sp>
        <p:nvSpPr>
          <p:cNvPr id="610312" name="AutoShape 8"/>
          <p:cNvSpPr>
            <a:spLocks noChangeArrowheads="1"/>
          </p:cNvSpPr>
          <p:nvPr/>
        </p:nvSpPr>
        <p:spPr bwMode="auto">
          <a:xfrm>
            <a:off x="4427538" y="5387975"/>
            <a:ext cx="1524000" cy="1225550"/>
          </a:xfrm>
          <a:prstGeom prst="wedgeRoundRectCallout">
            <a:avLst>
              <a:gd name="adj1" fmla="val -17856"/>
              <a:gd name="adj2" fmla="val -98611"/>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Prepare summary statements</a:t>
            </a:r>
          </a:p>
        </p:txBody>
      </p:sp>
      <p:sp>
        <p:nvSpPr>
          <p:cNvPr id="610313" name="AutoShape 9"/>
          <p:cNvSpPr>
            <a:spLocks noChangeArrowheads="1"/>
          </p:cNvSpPr>
          <p:nvPr/>
        </p:nvSpPr>
        <p:spPr bwMode="auto">
          <a:xfrm>
            <a:off x="457200" y="5224463"/>
            <a:ext cx="1938338" cy="1633537"/>
          </a:xfrm>
          <a:prstGeom prst="wedgeRoundRectCallout">
            <a:avLst>
              <a:gd name="adj1" fmla="val 94551"/>
              <a:gd name="adj2" fmla="val -84806"/>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Communicate with program staff on review matters</a:t>
            </a:r>
          </a:p>
        </p:txBody>
      </p:sp>
      <p:sp>
        <p:nvSpPr>
          <p:cNvPr id="610315" name="AutoShape 11"/>
          <p:cNvSpPr>
            <a:spLocks noChangeArrowheads="1"/>
          </p:cNvSpPr>
          <p:nvPr/>
        </p:nvSpPr>
        <p:spPr bwMode="auto">
          <a:xfrm>
            <a:off x="2757488" y="5307013"/>
            <a:ext cx="1524000" cy="1387475"/>
          </a:xfrm>
          <a:prstGeom prst="wedgeRoundRectCallout">
            <a:avLst>
              <a:gd name="adj1" fmla="val 24704"/>
              <a:gd name="adj2" fmla="val -89218"/>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Provide orientation for SRG members</a:t>
            </a:r>
          </a:p>
        </p:txBody>
      </p:sp>
      <p:sp>
        <p:nvSpPr>
          <p:cNvPr id="610317" name="AutoShape 13"/>
          <p:cNvSpPr>
            <a:spLocks noChangeArrowheads="1"/>
          </p:cNvSpPr>
          <p:nvPr/>
        </p:nvSpPr>
        <p:spPr bwMode="auto">
          <a:xfrm>
            <a:off x="144463" y="3673475"/>
            <a:ext cx="2395537" cy="1389063"/>
          </a:xfrm>
          <a:prstGeom prst="wedgeRoundRectCallout">
            <a:avLst>
              <a:gd name="adj1" fmla="val 67676"/>
              <a:gd name="adj2" fmla="val -34315"/>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Communicate to Advisory Councils regarding SRG  recommendations</a:t>
            </a:r>
          </a:p>
        </p:txBody>
      </p:sp>
      <p:sp>
        <p:nvSpPr>
          <p:cNvPr id="610319" name="Rectangle 15"/>
          <p:cNvSpPr>
            <a:spLocks noChangeArrowheads="1"/>
          </p:cNvSpPr>
          <p:nvPr/>
        </p:nvSpPr>
        <p:spPr bwMode="auto">
          <a:xfrm>
            <a:off x="144463" y="152400"/>
            <a:ext cx="8874125" cy="7053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a:defRPr/>
            </a:pPr>
            <a:r>
              <a:rPr lang="en-US" sz="4000" b="1" dirty="0" smtClean="0">
                <a:solidFill>
                  <a:srgbClr val="00359E"/>
                </a:solidFill>
                <a:latin typeface="Arial"/>
                <a:cs typeface="Arial" pitchFamily="34" charset="0"/>
              </a:rPr>
              <a:t>Scientific </a:t>
            </a:r>
            <a:r>
              <a:rPr lang="en-US" sz="4000" b="1" dirty="0">
                <a:solidFill>
                  <a:srgbClr val="00359E"/>
                </a:solidFill>
                <a:latin typeface="Arial"/>
                <a:cs typeface="Arial" pitchFamily="34" charset="0"/>
              </a:rPr>
              <a:t>Review </a:t>
            </a:r>
            <a:r>
              <a:rPr lang="en-US" sz="4000" b="1" dirty="0" smtClean="0">
                <a:solidFill>
                  <a:srgbClr val="00359E"/>
                </a:solidFill>
                <a:latin typeface="Arial"/>
                <a:cs typeface="Arial" pitchFamily="34" charset="0"/>
              </a:rPr>
              <a:t>Officer: </a:t>
            </a:r>
            <a:r>
              <a:rPr lang="en-US" sz="4000" b="1" dirty="0" smtClean="0">
                <a:solidFill>
                  <a:srgbClr val="00359E"/>
                </a:solidFill>
                <a:cs typeface="Arial" pitchFamily="34" charset="0"/>
              </a:rPr>
              <a:t>Roles</a:t>
            </a:r>
            <a:endParaRPr lang="en-US" sz="4000" b="1" dirty="0">
              <a:solidFill>
                <a:srgbClr val="00359E"/>
              </a:solidFill>
              <a:latin typeface="Arial"/>
              <a:cs typeface="Arial" pitchFamily="34" charset="0"/>
            </a:endParaRPr>
          </a:p>
        </p:txBody>
      </p:sp>
      <p:sp>
        <p:nvSpPr>
          <p:cNvPr id="610320" name="AutoShape 16"/>
          <p:cNvSpPr>
            <a:spLocks noChangeArrowheads="1"/>
          </p:cNvSpPr>
          <p:nvPr/>
        </p:nvSpPr>
        <p:spPr bwMode="auto">
          <a:xfrm>
            <a:off x="7421563" y="4899025"/>
            <a:ext cx="1597025" cy="1306513"/>
          </a:xfrm>
          <a:prstGeom prst="cloudCallout">
            <a:avLst>
              <a:gd name="adj1" fmla="val -126421"/>
              <a:gd name="adj2" fmla="val -82681"/>
            </a:avLst>
          </a:prstGeom>
          <a:solidFill>
            <a:srgbClr val="F40029"/>
          </a:solidFill>
          <a:ln w="12700">
            <a:solidFill>
              <a:schemeClr val="tx1"/>
            </a:solidFill>
            <a:round/>
            <a:headEnd type="none" w="sm" len="sm"/>
            <a:tailEnd type="none" w="sm" len="sm"/>
          </a:ln>
          <a:effectLst/>
        </p:spPr>
        <p:txBody>
          <a:bodyPr/>
          <a:lstStyle/>
          <a:p>
            <a:pPr>
              <a:defRPr/>
            </a:pPr>
            <a:r>
              <a:rPr lang="en-US">
                <a:solidFill>
                  <a:prstClr val="black"/>
                </a:solidFill>
                <a:effectLst>
                  <a:outerShdw blurRad="38100" dist="38100" dir="2700000" algn="tl">
                    <a:srgbClr val="FFFFFF"/>
                  </a:outerShdw>
                </a:effectLst>
                <a:cs typeface="Arial" pitchFamily="34" charset="0"/>
              </a:rPr>
              <a:t>Think about science</a:t>
            </a:r>
          </a:p>
        </p:txBody>
      </p:sp>
      <p:sp>
        <p:nvSpPr>
          <p:cNvPr id="610321" name="AutoShape 17"/>
          <p:cNvSpPr>
            <a:spLocks noChangeArrowheads="1"/>
          </p:cNvSpPr>
          <p:nvPr/>
        </p:nvSpPr>
        <p:spPr bwMode="auto">
          <a:xfrm>
            <a:off x="6022975" y="5307013"/>
            <a:ext cx="1597025" cy="1223962"/>
          </a:xfrm>
          <a:prstGeom prst="cloudCallout">
            <a:avLst>
              <a:gd name="adj1" fmla="val -85713"/>
              <a:gd name="adj2" fmla="val -89167"/>
            </a:avLst>
          </a:prstGeom>
          <a:solidFill>
            <a:srgbClr val="F40029"/>
          </a:solidFill>
          <a:ln w="12700">
            <a:solidFill>
              <a:schemeClr val="tx1"/>
            </a:solidFill>
            <a:round/>
            <a:headEnd type="none" w="sm" len="sm"/>
            <a:tailEnd type="none" w="sm" len="sm"/>
          </a:ln>
          <a:effectLst/>
        </p:spPr>
        <p:txBody>
          <a:bodyPr/>
          <a:lstStyle/>
          <a:p>
            <a:pPr>
              <a:defRPr/>
            </a:pPr>
            <a:r>
              <a:rPr lang="en-US">
                <a:solidFill>
                  <a:prstClr val="black"/>
                </a:solidFill>
                <a:effectLst>
                  <a:outerShdw blurRad="38100" dist="38100" dir="2700000" algn="tl">
                    <a:srgbClr val="FFFFFF"/>
                  </a:outerShdw>
                </a:effectLst>
                <a:cs typeface="Arial" pitchFamily="34" charset="0"/>
              </a:rPr>
              <a:t>Browse</a:t>
            </a:r>
          </a:p>
          <a:p>
            <a:pPr>
              <a:defRPr/>
            </a:pPr>
            <a:r>
              <a:rPr lang="en-US">
                <a:solidFill>
                  <a:prstClr val="black"/>
                </a:solidFill>
                <a:effectLst>
                  <a:outerShdw blurRad="38100" dist="38100" dir="2700000" algn="tl">
                    <a:srgbClr val="FFFFFF"/>
                  </a:outerShdw>
                </a:effectLst>
                <a:cs typeface="Arial" pitchFamily="34" charset="0"/>
              </a:rPr>
              <a:t>Science</a:t>
            </a:r>
          </a:p>
        </p:txBody>
      </p:sp>
      <p:sp>
        <p:nvSpPr>
          <p:cNvPr id="610322" name="AutoShape 18"/>
          <p:cNvSpPr>
            <a:spLocks noChangeArrowheads="1"/>
          </p:cNvSpPr>
          <p:nvPr/>
        </p:nvSpPr>
        <p:spPr bwMode="auto">
          <a:xfrm>
            <a:off x="2420938" y="1633538"/>
            <a:ext cx="1233488" cy="1060450"/>
          </a:xfrm>
          <a:prstGeom prst="flowChartMultidocument">
            <a:avLst/>
          </a:prstGeom>
          <a:solidFill>
            <a:schemeClr val="tx1"/>
          </a:solidFill>
          <a:ln w="12700">
            <a:solidFill>
              <a:schemeClr val="bg2"/>
            </a:solidFill>
            <a:miter lim="800000"/>
            <a:headEnd type="none" w="sm" len="sm"/>
            <a:tailEnd type="none" w="sm" len="sm"/>
          </a:ln>
          <a:effectLst/>
        </p:spPr>
        <p:txBody>
          <a:bodyPr wrap="none" anchor="ctr"/>
          <a:lstStyle/>
          <a:p>
            <a:pPr>
              <a:defRPr/>
            </a:pPr>
            <a:r>
              <a:rPr lang="en-US" b="1" dirty="0">
                <a:solidFill>
                  <a:prstClr val="white"/>
                </a:solidFill>
                <a:effectLst>
                  <a:outerShdw blurRad="38100" dist="38100" dir="2700000" algn="tl">
                    <a:srgbClr val="C0C0C0"/>
                  </a:outerShdw>
                </a:effectLst>
                <a:cs typeface="Arial" pitchFamily="34" charset="0"/>
              </a:rPr>
              <a:t>Produce</a:t>
            </a:r>
          </a:p>
          <a:p>
            <a:pPr>
              <a:defRPr/>
            </a:pPr>
            <a:r>
              <a:rPr lang="en-US" b="1" dirty="0">
                <a:solidFill>
                  <a:prstClr val="white"/>
                </a:solidFill>
                <a:effectLst>
                  <a:outerShdw blurRad="38100" dist="38100" dir="2700000" algn="tl">
                    <a:srgbClr val="C0C0C0"/>
                  </a:outerShdw>
                </a:effectLst>
                <a:cs typeface="Arial" pitchFamily="34" charset="0"/>
              </a:rPr>
              <a:t>Reports</a:t>
            </a:r>
          </a:p>
        </p:txBody>
      </p:sp>
      <p:cxnSp>
        <p:nvCxnSpPr>
          <p:cNvPr id="610323" name="AutoShape 19"/>
          <p:cNvCxnSpPr>
            <a:cxnSpLocks noChangeShapeType="1"/>
            <a:stCxn id="610306" idx="0"/>
            <a:endCxn id="610322" idx="3"/>
          </p:cNvCxnSpPr>
          <p:nvPr/>
        </p:nvCxnSpPr>
        <p:spPr bwMode="auto">
          <a:xfrm rot="16200000" flipV="1">
            <a:off x="3702448" y="2115741"/>
            <a:ext cx="857250" cy="953293"/>
          </a:xfrm>
          <a:prstGeom prst="curvedConnector2">
            <a:avLst/>
          </a:prstGeom>
          <a:noFill/>
          <a:ln w="76200">
            <a:solidFill>
              <a:schemeClr val="accent1"/>
            </a:solidFill>
            <a:round/>
            <a:headEnd type="none" w="sm" len="sm"/>
            <a:tailEnd type="triangl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37339678"/>
      </p:ext>
    </p:extLst>
  </p:cSld>
  <p:clrMapOvr>
    <a:masterClrMapping/>
  </p:clrMapOvr>
  <mc:AlternateContent xmlns:mc="http://schemas.openxmlformats.org/markup-compatibility/2006" xmlns:p14="http://schemas.microsoft.com/office/powerpoint/2010/main">
    <mc:Choice Requires="p14">
      <p:transition spd="slow" p14:dur="2000" advTm="6896"/>
    </mc:Choice>
    <mc:Fallback xmlns="">
      <p:transition spd="slow" advTm="68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03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0313"/>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610315"/>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610311"/>
                                        </p:tgtEl>
                                        <p:attrNameLst>
                                          <p:attrName>style.visibility</p:attrName>
                                        </p:attrNameLst>
                                      </p:cBhvr>
                                      <p:to>
                                        <p:strVal val="visible"/>
                                      </p:to>
                                    </p:set>
                                  </p:childTnLst>
                                </p:cTn>
                              </p:par>
                            </p:childTnLst>
                          </p:cTn>
                        </p:par>
                        <p:par>
                          <p:cTn id="17" fill="hold" nodeType="afterGroup">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610309"/>
                                        </p:tgtEl>
                                        <p:attrNameLst>
                                          <p:attrName>style.visibility</p:attrName>
                                        </p:attrNameLst>
                                      </p:cBhvr>
                                      <p:to>
                                        <p:strVal val="visible"/>
                                      </p:to>
                                    </p:set>
                                  </p:childTnLst>
                                </p:cTn>
                              </p:par>
                            </p:childTnLst>
                          </p:cTn>
                        </p:par>
                        <p:par>
                          <p:cTn id="20" fill="hold" nodeType="afterGroup">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610308"/>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610312"/>
                                        </p:tgtEl>
                                        <p:attrNameLst>
                                          <p:attrName>style.visibility</p:attrName>
                                        </p:attrNameLst>
                                      </p:cBhvr>
                                      <p:to>
                                        <p:strVal val="visible"/>
                                      </p:to>
                                    </p:set>
                                  </p:childTnLst>
                                </p:cTn>
                              </p:par>
                            </p:childTnLst>
                          </p:cTn>
                        </p:par>
                        <p:par>
                          <p:cTn id="26" fill="hold" nodeType="afterGroup">
                            <p:stCondLst>
                              <p:cond delay="2500"/>
                            </p:stCondLst>
                            <p:childTnLst>
                              <p:par>
                                <p:cTn id="27" presetID="1" presetClass="entr" presetSubtype="0" fill="hold" grpId="0" nodeType="afterEffect">
                                  <p:stCondLst>
                                    <p:cond delay="500"/>
                                  </p:stCondLst>
                                  <p:childTnLst>
                                    <p:set>
                                      <p:cBhvr>
                                        <p:cTn id="28" dur="1" fill="hold">
                                          <p:stCondLst>
                                            <p:cond delay="0"/>
                                          </p:stCondLst>
                                        </p:cTn>
                                        <p:tgtEl>
                                          <p:spTgt spid="610317"/>
                                        </p:tgtEl>
                                        <p:attrNameLst>
                                          <p:attrName>style.visibility</p:attrName>
                                        </p:attrNameLst>
                                      </p:cBhvr>
                                      <p:to>
                                        <p:strVal val="visible"/>
                                      </p:to>
                                    </p:set>
                                  </p:childTnLst>
                                </p:cTn>
                              </p:par>
                            </p:childTnLst>
                          </p:cTn>
                        </p:par>
                        <p:par>
                          <p:cTn id="29" fill="hold" nodeType="afterGroup">
                            <p:stCondLst>
                              <p:cond delay="3000"/>
                            </p:stCondLst>
                            <p:childTnLst>
                              <p:par>
                                <p:cTn id="30" presetID="1" presetClass="entr" presetSubtype="0" fill="hold" grpId="0" nodeType="afterEffect">
                                  <p:stCondLst>
                                    <p:cond delay="500"/>
                                  </p:stCondLst>
                                  <p:childTnLst>
                                    <p:set>
                                      <p:cBhvr>
                                        <p:cTn id="31" dur="1" fill="hold">
                                          <p:stCondLst>
                                            <p:cond delay="0"/>
                                          </p:stCondLst>
                                        </p:cTn>
                                        <p:tgtEl>
                                          <p:spTgt spid="61031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610322"/>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499"/>
                                          </p:stCondLst>
                                        </p:cTn>
                                        <p:tgtEl>
                                          <p:spTgt spid="61032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610320"/>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500"/>
                                  </p:stCondLst>
                                  <p:childTnLst>
                                    <p:set>
                                      <p:cBhvr>
                                        <p:cTn id="44" dur="1" fill="hold">
                                          <p:stCondLst>
                                            <p:cond delay="499"/>
                                          </p:stCondLst>
                                        </p:cTn>
                                        <p:tgtEl>
                                          <p:spTgt spid="610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animBg="1"/>
      <p:bldP spid="610308" grpId="0" animBg="1"/>
      <p:bldP spid="610309" grpId="0" animBg="1"/>
      <p:bldP spid="610310" grpId="0" animBg="1"/>
      <p:bldP spid="610311" grpId="0" animBg="1"/>
      <p:bldP spid="610312" grpId="0" animBg="1"/>
      <p:bldP spid="610313" grpId="0" animBg="1"/>
      <p:bldP spid="610315" grpId="0" animBg="1"/>
      <p:bldP spid="610317" grpId="0" animBg="1"/>
      <p:bldP spid="610320" grpId="0" animBg="1" autoUpdateAnimBg="0"/>
      <p:bldP spid="610321" grpId="0" animBg="1" autoUpdateAnimBg="0"/>
      <p:bldP spid="61032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52400" y="152400"/>
            <a:ext cx="8839200" cy="762000"/>
          </a:xfrm>
        </p:spPr>
        <p:txBody>
          <a:bodyPr lIns="90488" tIns="44450" rIns="90488" bIns="44450"/>
          <a:lstStyle/>
          <a:p>
            <a:pPr algn="r" eaLnBrk="1" hangingPunct="1"/>
            <a:r>
              <a:rPr lang="en-US" dirty="0" smtClean="0">
                <a:ea typeface="ＭＳ Ｐゴシック" pitchFamily="34" charset="-128"/>
              </a:rPr>
              <a:t>  Program Staff: Program Official</a:t>
            </a:r>
            <a:endParaRPr lang="en-US" sz="3200" dirty="0" smtClean="0">
              <a:ea typeface="ＭＳ Ｐゴシック" pitchFamily="34" charset="-128"/>
            </a:endParaRPr>
          </a:p>
        </p:txBody>
      </p:sp>
      <p:sp>
        <p:nvSpPr>
          <p:cNvPr id="95235" name="Rectangle 3"/>
          <p:cNvSpPr>
            <a:spLocks noGrp="1" noChangeArrowheads="1"/>
          </p:cNvSpPr>
          <p:nvPr>
            <p:ph idx="1"/>
          </p:nvPr>
        </p:nvSpPr>
        <p:spPr>
          <a:xfrm>
            <a:off x="609600" y="1524000"/>
            <a:ext cx="8077200" cy="4038600"/>
          </a:xfrm>
        </p:spPr>
        <p:txBody>
          <a:bodyPr lIns="90488" tIns="44450" rIns="90488" bIns="44450"/>
          <a:lstStyle/>
          <a:p>
            <a:pPr algn="ctr" eaLnBrk="1" hangingPunct="1">
              <a:buFontTx/>
              <a:buNone/>
            </a:pPr>
            <a:r>
              <a:rPr lang="en-US" sz="2800" dirty="0" smtClean="0">
                <a:ea typeface="ＭＳ Ｐゴシック" pitchFamily="34" charset="-128"/>
              </a:rPr>
              <a:t>(aka Program Administrator, Program Director or                     Program Officer)</a:t>
            </a:r>
          </a:p>
          <a:p>
            <a:pPr algn="ctr" eaLnBrk="1" hangingPunct="1">
              <a:buFontTx/>
              <a:buNone/>
            </a:pPr>
            <a:endParaRPr lang="en-US" sz="2800" b="1" i="1" dirty="0" smtClean="0">
              <a:ea typeface="ＭＳ Ｐゴシック" pitchFamily="34" charset="-128"/>
            </a:endParaRPr>
          </a:p>
          <a:p>
            <a:pPr algn="ctr" eaLnBrk="1" hangingPunct="1">
              <a:buFontTx/>
              <a:buNone/>
            </a:pPr>
            <a:r>
              <a:rPr lang="en-US" sz="3600" b="1" i="1" dirty="0" smtClean="0">
                <a:solidFill>
                  <a:schemeClr val="tx1"/>
                </a:solidFill>
                <a:ea typeface="ＭＳ Ｐゴシック" pitchFamily="34" charset="-128"/>
              </a:rPr>
              <a:t>Responsible for the                    programmatic, scientific, and/or                                technical aspects of a grant</a:t>
            </a:r>
          </a:p>
          <a:p>
            <a:pPr algn="ctr" eaLnBrk="1" hangingPunct="1">
              <a:buFontTx/>
              <a:buNone/>
            </a:pPr>
            <a:endParaRPr lang="en-US" sz="3600" b="1" i="1" dirty="0" smtClean="0">
              <a:solidFill>
                <a:schemeClr val="tx1"/>
              </a:solidFill>
              <a:ea typeface="ＭＳ Ｐゴシック" pitchFamily="34" charset="-128"/>
            </a:endParaRPr>
          </a:p>
          <a:p>
            <a:pPr algn="ctr" eaLnBrk="1" hangingPunct="1">
              <a:buFontTx/>
              <a:buNone/>
            </a:pPr>
            <a:endParaRPr lang="en-US" b="1" dirty="0" smtClean="0">
              <a:ea typeface="ＭＳ Ｐゴシック" pitchFamily="34" charset="-128"/>
            </a:endParaRPr>
          </a:p>
        </p:txBody>
      </p:sp>
    </p:spTree>
    <p:extLst>
      <p:ext uri="{BB962C8B-B14F-4D97-AF65-F5344CB8AC3E}">
        <p14:creationId xmlns:p14="http://schemas.microsoft.com/office/powerpoint/2010/main" val="3560236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ChangeArrowheads="1"/>
          </p:cNvSpPr>
          <p:nvPr/>
        </p:nvSpPr>
        <p:spPr bwMode="auto">
          <a:xfrm>
            <a:off x="152400" y="161925"/>
            <a:ext cx="8839200" cy="7053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a:defRPr/>
            </a:pPr>
            <a:r>
              <a:rPr lang="en-US" sz="4000" b="1" dirty="0">
                <a:solidFill>
                  <a:srgbClr val="00359E"/>
                </a:solidFill>
                <a:latin typeface="Arial"/>
                <a:cs typeface="Arial" pitchFamily="34" charset="0"/>
              </a:rPr>
              <a:t>Program </a:t>
            </a:r>
            <a:r>
              <a:rPr lang="en-US" sz="4000" b="1" dirty="0" smtClean="0">
                <a:solidFill>
                  <a:srgbClr val="00359E"/>
                </a:solidFill>
                <a:latin typeface="Arial"/>
                <a:cs typeface="Arial" pitchFamily="34" charset="0"/>
              </a:rPr>
              <a:t>Official: Roles</a:t>
            </a:r>
            <a:endParaRPr lang="en-US" sz="4000" b="1" dirty="0">
              <a:solidFill>
                <a:srgbClr val="00359E"/>
              </a:solidFill>
              <a:latin typeface="Arial"/>
              <a:cs typeface="Arial" pitchFamily="34" charset="0"/>
            </a:endParaRPr>
          </a:p>
        </p:txBody>
      </p:sp>
      <p:sp>
        <p:nvSpPr>
          <p:cNvPr id="96259" name="Rectangle 3"/>
          <p:cNvSpPr>
            <a:spLocks noChangeArrowheads="1"/>
          </p:cNvSpPr>
          <p:nvPr/>
        </p:nvSpPr>
        <p:spPr bwMode="auto">
          <a:xfrm>
            <a:off x="685800" y="2286000"/>
            <a:ext cx="373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prstClr val="black"/>
              </a:solidFill>
              <a:cs typeface="Arial" pitchFamily="34" charset="0"/>
            </a:endParaRPr>
          </a:p>
        </p:txBody>
      </p:sp>
      <p:sp>
        <p:nvSpPr>
          <p:cNvPr id="604165" name="Rectangle 5"/>
          <p:cNvSpPr>
            <a:spLocks noChangeArrowheads="1"/>
          </p:cNvSpPr>
          <p:nvPr/>
        </p:nvSpPr>
        <p:spPr bwMode="auto">
          <a:xfrm>
            <a:off x="3482975" y="3265488"/>
            <a:ext cx="2105025" cy="1074737"/>
          </a:xfrm>
          <a:prstGeom prst="rect">
            <a:avLst/>
          </a:prstGeom>
          <a:noFill/>
          <a:ln w="38100">
            <a:solidFill>
              <a:srgbClr val="FF33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pPr algn="ctr">
              <a:defRPr/>
            </a:pPr>
            <a:r>
              <a:rPr lang="en-US" sz="3200" b="1">
                <a:solidFill>
                  <a:srgbClr val="00359E"/>
                </a:solidFill>
                <a:latin typeface="Arial" charset="0"/>
                <a:ea typeface="ＭＳ Ｐゴシック" charset="0"/>
                <a:cs typeface="Arial" charset="0"/>
              </a:rPr>
              <a:t>Program Official</a:t>
            </a:r>
            <a:endParaRPr lang="en-US" sz="3200" b="1">
              <a:solidFill>
                <a:prstClr val="black"/>
              </a:solidFill>
              <a:latin typeface="Arial" charset="0"/>
              <a:ea typeface="ＭＳ Ｐゴシック" charset="0"/>
              <a:cs typeface="Arial" charset="0"/>
            </a:endParaRPr>
          </a:p>
        </p:txBody>
      </p:sp>
      <p:sp>
        <p:nvSpPr>
          <p:cNvPr id="604169" name="AutoShape 9"/>
          <p:cNvSpPr>
            <a:spLocks noChangeArrowheads="1"/>
          </p:cNvSpPr>
          <p:nvPr/>
        </p:nvSpPr>
        <p:spPr bwMode="auto">
          <a:xfrm>
            <a:off x="6858000" y="3429000"/>
            <a:ext cx="1597025" cy="1306513"/>
          </a:xfrm>
          <a:prstGeom prst="cloudCallout">
            <a:avLst>
              <a:gd name="adj1" fmla="val -124167"/>
              <a:gd name="adj2" fmla="val 8333"/>
            </a:avLst>
          </a:prstGeom>
          <a:solidFill>
            <a:srgbClr val="F40029"/>
          </a:solidFill>
          <a:ln w="12700">
            <a:solidFill>
              <a:schemeClr val="tx1"/>
            </a:solidFill>
            <a:round/>
            <a:headEnd type="none" w="sm" len="sm"/>
            <a:tailEnd type="none" w="sm" len="sm"/>
          </a:ln>
          <a:effectLst/>
        </p:spPr>
        <p:txBody>
          <a:bodyPr/>
          <a:lstStyle/>
          <a:p>
            <a:pPr>
              <a:defRPr/>
            </a:pPr>
            <a:r>
              <a:rPr lang="en-US" dirty="0">
                <a:solidFill>
                  <a:prstClr val="black"/>
                </a:solidFill>
                <a:effectLst>
                  <a:outerShdw blurRad="38100" dist="38100" dir="2700000" algn="tl">
                    <a:srgbClr val="FFFFFF"/>
                  </a:outerShdw>
                </a:effectLst>
                <a:cs typeface="Arial" pitchFamily="34" charset="0"/>
              </a:rPr>
              <a:t>Think about science</a:t>
            </a:r>
          </a:p>
        </p:txBody>
      </p:sp>
      <p:sp>
        <p:nvSpPr>
          <p:cNvPr id="604170" name="AutoShape 10"/>
          <p:cNvSpPr>
            <a:spLocks noChangeArrowheads="1"/>
          </p:cNvSpPr>
          <p:nvPr/>
        </p:nvSpPr>
        <p:spPr bwMode="auto">
          <a:xfrm>
            <a:off x="685800" y="2041525"/>
            <a:ext cx="1636713" cy="1143000"/>
          </a:xfrm>
          <a:prstGeom prst="wedgeRoundRectCallout">
            <a:avLst>
              <a:gd name="adj1" fmla="val 121648"/>
              <a:gd name="adj2" fmla="val 68940"/>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Work with Grantees/</a:t>
            </a:r>
          </a:p>
          <a:p>
            <a:r>
              <a:rPr lang="en-US" b="1" dirty="0">
                <a:solidFill>
                  <a:prstClr val="white"/>
                </a:solidFill>
                <a:cs typeface="Arial" pitchFamily="34" charset="0"/>
              </a:rPr>
              <a:t>Applicants</a:t>
            </a:r>
          </a:p>
        </p:txBody>
      </p:sp>
      <p:sp>
        <p:nvSpPr>
          <p:cNvPr id="604171" name="AutoShape 11"/>
          <p:cNvSpPr>
            <a:spLocks noChangeArrowheads="1"/>
          </p:cNvSpPr>
          <p:nvPr/>
        </p:nvSpPr>
        <p:spPr bwMode="auto">
          <a:xfrm>
            <a:off x="290512" y="3348038"/>
            <a:ext cx="1597025" cy="1387475"/>
          </a:xfrm>
          <a:prstGeom prst="wedgeRoundRectCallout">
            <a:avLst>
              <a:gd name="adj1" fmla="val 147829"/>
              <a:gd name="adj2" fmla="val -15440"/>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Coordinate with other ICs/Divisions/Groups</a:t>
            </a:r>
          </a:p>
        </p:txBody>
      </p:sp>
      <p:sp>
        <p:nvSpPr>
          <p:cNvPr id="604172" name="AutoShape 12"/>
          <p:cNvSpPr>
            <a:spLocks noChangeArrowheads="1"/>
          </p:cNvSpPr>
          <p:nvPr/>
        </p:nvSpPr>
        <p:spPr bwMode="auto">
          <a:xfrm>
            <a:off x="6459538" y="5062538"/>
            <a:ext cx="1617662" cy="1223962"/>
          </a:xfrm>
          <a:prstGeom prst="cloudCallout">
            <a:avLst>
              <a:gd name="adj1" fmla="val -142006"/>
              <a:gd name="adj2" fmla="val -102305"/>
            </a:avLst>
          </a:prstGeom>
          <a:solidFill>
            <a:srgbClr val="F40029"/>
          </a:solidFill>
          <a:ln w="12700">
            <a:solidFill>
              <a:schemeClr val="tx1"/>
            </a:solidFill>
            <a:round/>
            <a:headEnd type="none" w="sm" len="sm"/>
            <a:tailEnd type="none" w="sm" len="sm"/>
          </a:ln>
          <a:effectLst/>
        </p:spPr>
        <p:txBody>
          <a:bodyPr/>
          <a:lstStyle/>
          <a:p>
            <a:pPr>
              <a:defRPr/>
            </a:pPr>
            <a:r>
              <a:rPr lang="en-US">
                <a:solidFill>
                  <a:prstClr val="black"/>
                </a:solidFill>
                <a:effectLst>
                  <a:outerShdw blurRad="38100" dist="38100" dir="2700000" algn="tl">
                    <a:srgbClr val="FFFFFF"/>
                  </a:outerShdw>
                </a:effectLst>
                <a:cs typeface="Arial" pitchFamily="34" charset="0"/>
              </a:rPr>
              <a:t>Browse</a:t>
            </a:r>
          </a:p>
          <a:p>
            <a:pPr>
              <a:defRPr/>
            </a:pPr>
            <a:r>
              <a:rPr lang="en-US">
                <a:solidFill>
                  <a:prstClr val="black"/>
                </a:solidFill>
                <a:effectLst>
                  <a:outerShdw blurRad="38100" dist="38100" dir="2700000" algn="tl">
                    <a:srgbClr val="FFFFFF"/>
                  </a:outerShdw>
                </a:effectLst>
                <a:cs typeface="Arial" pitchFamily="34" charset="0"/>
              </a:rPr>
              <a:t>Science</a:t>
            </a:r>
          </a:p>
        </p:txBody>
      </p:sp>
      <p:sp>
        <p:nvSpPr>
          <p:cNvPr id="604173" name="AutoShape 13"/>
          <p:cNvSpPr>
            <a:spLocks noChangeArrowheads="1"/>
          </p:cNvSpPr>
          <p:nvPr/>
        </p:nvSpPr>
        <p:spPr bwMode="auto">
          <a:xfrm>
            <a:off x="2032000" y="5634038"/>
            <a:ext cx="1233488" cy="1060450"/>
          </a:xfrm>
          <a:prstGeom prst="flowChartMultidocument">
            <a:avLst/>
          </a:prstGeom>
          <a:solidFill>
            <a:srgbClr val="FFC000"/>
          </a:solidFill>
          <a:ln w="12700">
            <a:solidFill>
              <a:schemeClr val="bg2"/>
            </a:solidFill>
            <a:miter lim="800000"/>
            <a:headEnd type="none" w="sm" len="sm"/>
            <a:tailEnd type="none" w="sm" len="sm"/>
          </a:ln>
          <a:effectLst/>
        </p:spPr>
        <p:txBody>
          <a:bodyPr wrap="none" anchor="ctr"/>
          <a:lstStyle/>
          <a:p>
            <a:pPr>
              <a:defRPr/>
            </a:pPr>
            <a:r>
              <a:rPr lang="en-US" b="1">
                <a:solidFill>
                  <a:prstClr val="black"/>
                </a:solidFill>
                <a:effectLst>
                  <a:outerShdw blurRad="38100" dist="38100" dir="2700000" algn="tl">
                    <a:srgbClr val="C0C0C0"/>
                  </a:outerShdw>
                </a:effectLst>
                <a:cs typeface="Arial" pitchFamily="34" charset="0"/>
              </a:rPr>
              <a:t>Produce</a:t>
            </a:r>
          </a:p>
          <a:p>
            <a:pPr>
              <a:defRPr/>
            </a:pPr>
            <a:r>
              <a:rPr lang="en-US" b="1">
                <a:solidFill>
                  <a:prstClr val="black"/>
                </a:solidFill>
                <a:effectLst>
                  <a:outerShdw blurRad="38100" dist="38100" dir="2700000" algn="tl">
                    <a:srgbClr val="C0C0C0"/>
                  </a:outerShdw>
                </a:effectLst>
                <a:cs typeface="Arial" pitchFamily="34" charset="0"/>
              </a:rPr>
              <a:t>Reports</a:t>
            </a:r>
          </a:p>
        </p:txBody>
      </p:sp>
      <p:cxnSp>
        <p:nvCxnSpPr>
          <p:cNvPr id="604175" name="AutoShape 15"/>
          <p:cNvCxnSpPr>
            <a:cxnSpLocks noChangeShapeType="1"/>
            <a:stCxn id="604165" idx="2"/>
            <a:endCxn id="604173" idx="0"/>
          </p:cNvCxnSpPr>
          <p:nvPr/>
        </p:nvCxnSpPr>
        <p:spPr bwMode="auto">
          <a:xfrm rot="5400000">
            <a:off x="2987675" y="4086225"/>
            <a:ext cx="1293813" cy="1801813"/>
          </a:xfrm>
          <a:prstGeom prst="curvedConnector3">
            <a:avLst>
              <a:gd name="adj1" fmla="val 50000"/>
            </a:avLst>
          </a:prstGeom>
          <a:noFill/>
          <a:ln w="76200">
            <a:solidFill>
              <a:schemeClr val="accent1"/>
            </a:solidFill>
            <a:round/>
            <a:headEnd type="none" w="sm" len="sm"/>
            <a:tailEnd type="triangle" w="sm" len="sm"/>
          </a:ln>
          <a:extLst>
            <a:ext uri="{909E8E84-426E-40DD-AFC4-6F175D3DCCD1}">
              <a14:hiddenFill xmlns:a14="http://schemas.microsoft.com/office/drawing/2010/main">
                <a:noFill/>
              </a14:hiddenFill>
            </a:ext>
          </a:extLst>
        </p:spPr>
      </p:cxnSp>
      <p:sp>
        <p:nvSpPr>
          <p:cNvPr id="604176" name="AutoShape 16"/>
          <p:cNvSpPr>
            <a:spLocks noChangeArrowheads="1"/>
          </p:cNvSpPr>
          <p:nvPr/>
        </p:nvSpPr>
        <p:spPr bwMode="auto">
          <a:xfrm>
            <a:off x="290513" y="4979988"/>
            <a:ext cx="1597025" cy="1062037"/>
          </a:xfrm>
          <a:prstGeom prst="wedgeRoundRectCallout">
            <a:avLst>
              <a:gd name="adj1" fmla="val 152394"/>
              <a:gd name="adj2" fmla="val -109963"/>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Monitor Progress of Projects</a:t>
            </a:r>
          </a:p>
        </p:txBody>
      </p:sp>
      <p:sp>
        <p:nvSpPr>
          <p:cNvPr id="604177" name="AutoShape 17"/>
          <p:cNvSpPr>
            <a:spLocks noChangeArrowheads="1"/>
          </p:cNvSpPr>
          <p:nvPr/>
        </p:nvSpPr>
        <p:spPr bwMode="auto">
          <a:xfrm>
            <a:off x="2830513" y="1795463"/>
            <a:ext cx="1233487" cy="1062037"/>
          </a:xfrm>
          <a:prstGeom prst="wedgeRoundRectCallout">
            <a:avLst>
              <a:gd name="adj1" fmla="val 44241"/>
              <a:gd name="adj2" fmla="val 82370"/>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Assess Portfolio Balance</a:t>
            </a:r>
          </a:p>
        </p:txBody>
      </p:sp>
      <p:sp>
        <p:nvSpPr>
          <p:cNvPr id="604178" name="AutoShape 18"/>
          <p:cNvSpPr>
            <a:spLocks noChangeArrowheads="1"/>
          </p:cNvSpPr>
          <p:nvPr/>
        </p:nvSpPr>
        <p:spPr bwMode="auto">
          <a:xfrm>
            <a:off x="4354513" y="1795463"/>
            <a:ext cx="1741487" cy="981075"/>
          </a:xfrm>
          <a:prstGeom prst="wedgeRoundRectCallout">
            <a:avLst>
              <a:gd name="adj1" fmla="val -20833"/>
              <a:gd name="adj2" fmla="val 96181"/>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Identify Gaps in Scientific Programs</a:t>
            </a:r>
          </a:p>
        </p:txBody>
      </p:sp>
      <p:sp>
        <p:nvSpPr>
          <p:cNvPr id="604179" name="AutoShape 19"/>
          <p:cNvSpPr>
            <a:spLocks noChangeArrowheads="1"/>
          </p:cNvSpPr>
          <p:nvPr/>
        </p:nvSpPr>
        <p:spPr bwMode="auto">
          <a:xfrm>
            <a:off x="6604000" y="1958975"/>
            <a:ext cx="1379538" cy="1062038"/>
          </a:xfrm>
          <a:prstGeom prst="wedgeRoundRectCallout">
            <a:avLst>
              <a:gd name="adj1" fmla="val -120944"/>
              <a:gd name="adj2" fmla="val 74037"/>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Develop New Initiatives</a:t>
            </a:r>
          </a:p>
        </p:txBody>
      </p:sp>
      <p:sp>
        <p:nvSpPr>
          <p:cNvPr id="604180" name="AutoShape 20"/>
          <p:cNvSpPr>
            <a:spLocks noChangeArrowheads="1"/>
          </p:cNvSpPr>
          <p:nvPr/>
        </p:nvSpPr>
        <p:spPr bwMode="auto">
          <a:xfrm>
            <a:off x="4137025" y="5470525"/>
            <a:ext cx="2103438" cy="1223963"/>
          </a:xfrm>
          <a:prstGeom prst="wedgeRoundRectCallout">
            <a:avLst>
              <a:gd name="adj1" fmla="val -23662"/>
              <a:gd name="adj2" fmla="val -125366"/>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Communicate with review staff on program matters</a:t>
            </a:r>
          </a:p>
        </p:txBody>
      </p:sp>
    </p:spTree>
    <p:extLst>
      <p:ext uri="{BB962C8B-B14F-4D97-AF65-F5344CB8AC3E}">
        <p14:creationId xmlns:p14="http://schemas.microsoft.com/office/powerpoint/2010/main" val="3545030363"/>
      </p:ext>
    </p:extLst>
  </p:cSld>
  <p:clrMapOvr>
    <a:masterClrMapping/>
  </p:clrMapOvr>
  <mc:AlternateContent xmlns:mc="http://schemas.openxmlformats.org/markup-compatibility/2006" xmlns:p14="http://schemas.microsoft.com/office/powerpoint/2010/main">
    <mc:Choice Requires="p14">
      <p:transition spd="slow" p14:dur="2000" advTm="6896"/>
    </mc:Choice>
    <mc:Fallback xmlns="">
      <p:transition spd="slow" advTm="68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7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604170"/>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604171"/>
                                        </p:tgtEl>
                                        <p:attrNameLst>
                                          <p:attrName>style.visibility</p:attrName>
                                        </p:attrNameLst>
                                      </p:cBhvr>
                                      <p:to>
                                        <p:strVal val="visible"/>
                                      </p:to>
                                    </p:set>
                                  </p:childTnLst>
                                </p:cTn>
                              </p:par>
                            </p:childTnLst>
                          </p:cTn>
                        </p:par>
                        <p:par>
                          <p:cTn id="17" fill="hold" nodeType="afterGroup">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604177"/>
                                        </p:tgtEl>
                                        <p:attrNameLst>
                                          <p:attrName>style.visibility</p:attrName>
                                        </p:attrNameLst>
                                      </p:cBhvr>
                                      <p:to>
                                        <p:strVal val="visible"/>
                                      </p:to>
                                    </p:set>
                                  </p:childTnLst>
                                </p:cTn>
                              </p:par>
                            </p:childTnLst>
                          </p:cTn>
                        </p:par>
                        <p:par>
                          <p:cTn id="20" fill="hold" nodeType="afterGroup">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604178"/>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604179"/>
                                        </p:tgtEl>
                                        <p:attrNameLst>
                                          <p:attrName>style.visibility</p:attrName>
                                        </p:attrNameLst>
                                      </p:cBhvr>
                                      <p:to>
                                        <p:strVal val="visible"/>
                                      </p:to>
                                    </p:set>
                                  </p:childTnLst>
                                </p:cTn>
                              </p:par>
                            </p:childTnLst>
                          </p:cTn>
                        </p:par>
                        <p:par>
                          <p:cTn id="26" fill="hold" nodeType="afterGroup">
                            <p:stCondLst>
                              <p:cond delay="2500"/>
                            </p:stCondLst>
                            <p:childTnLst>
                              <p:par>
                                <p:cTn id="27" presetID="1" presetClass="entr" presetSubtype="0" fill="hold" grpId="0" nodeType="afterEffect">
                                  <p:stCondLst>
                                    <p:cond delay="500"/>
                                  </p:stCondLst>
                                  <p:childTnLst>
                                    <p:set>
                                      <p:cBhvr>
                                        <p:cTn id="28" dur="1" fill="hold">
                                          <p:stCondLst>
                                            <p:cond delay="499"/>
                                          </p:stCondLst>
                                        </p:cTn>
                                        <p:tgtEl>
                                          <p:spTgt spid="60418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417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41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4169"/>
                                        </p:tgtEl>
                                        <p:attrNameLst>
                                          <p:attrName>style.visibility</p:attrName>
                                        </p:attrNameLst>
                                      </p:cBhvr>
                                      <p:to>
                                        <p:strVal val="visible"/>
                                      </p:to>
                                    </p:set>
                                  </p:childTnLst>
                                </p:cTn>
                              </p:par>
                            </p:childTnLst>
                          </p:cTn>
                        </p:par>
                        <p:par>
                          <p:cTn id="39" fill="hold" nodeType="afterGroup">
                            <p:stCondLst>
                              <p:cond delay="0"/>
                            </p:stCondLst>
                            <p:childTnLst>
                              <p:par>
                                <p:cTn id="40" presetID="1" presetClass="entr" presetSubtype="0" fill="hold" grpId="0" nodeType="afterEffect">
                                  <p:stCondLst>
                                    <p:cond delay="500"/>
                                  </p:stCondLst>
                                  <p:childTnLst>
                                    <p:set>
                                      <p:cBhvr>
                                        <p:cTn id="41" dur="1" fill="hold">
                                          <p:stCondLst>
                                            <p:cond delay="0"/>
                                          </p:stCondLst>
                                        </p:cTn>
                                        <p:tgtEl>
                                          <p:spTgt spid="604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65" grpId="0" animBg="1"/>
      <p:bldP spid="604169" grpId="0" animBg="1"/>
      <p:bldP spid="604170" grpId="0" animBg="1"/>
      <p:bldP spid="604171" grpId="0" animBg="1"/>
      <p:bldP spid="604172" grpId="0" animBg="1"/>
      <p:bldP spid="604173" grpId="0" animBg="1"/>
      <p:bldP spid="604176" grpId="0" animBg="1"/>
      <p:bldP spid="604177" grpId="0" animBg="1"/>
      <p:bldP spid="604178" grpId="0" animBg="1"/>
      <p:bldP spid="604179" grpId="0" animBg="1"/>
      <p:bldP spid="604180"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56700" cy="1066800"/>
          </a:xfrm>
          <a:solidFill>
            <a:schemeClr val="tx2"/>
          </a:solidFill>
        </p:spPr>
        <p:txBody>
          <a:bodyPr/>
          <a:lstStyle/>
          <a:p>
            <a:pPr algn="r"/>
            <a:r>
              <a:rPr lang="en-US" altLang="en-US" b="1" dirty="0" smtClean="0">
                <a:solidFill>
                  <a:schemeClr val="bg1"/>
                </a:solidFill>
              </a:rPr>
              <a:t/>
            </a:r>
            <a:br>
              <a:rPr lang="en-US" altLang="en-US" b="1" dirty="0" smtClean="0">
                <a:solidFill>
                  <a:schemeClr val="bg1"/>
                </a:solidFill>
              </a:rPr>
            </a:br>
            <a:r>
              <a:rPr lang="en-US" altLang="en-US" b="1" dirty="0" smtClean="0">
                <a:solidFill>
                  <a:schemeClr val="bg1"/>
                </a:solidFill>
              </a:rPr>
              <a:t>NIH </a:t>
            </a:r>
            <a:r>
              <a:rPr lang="en-US" altLang="en-US" b="1" dirty="0">
                <a:solidFill>
                  <a:schemeClr val="bg1"/>
                </a:solidFill>
              </a:rPr>
              <a:t>Campus Today</a:t>
            </a:r>
            <a:br>
              <a:rPr lang="en-US" altLang="en-US" b="1" dirty="0">
                <a:solidFill>
                  <a:schemeClr val="bg1"/>
                </a:solidFill>
              </a:rPr>
            </a:br>
            <a:endParaRPr lang="en-US" b="1" dirty="0"/>
          </a:p>
        </p:txBody>
      </p:sp>
      <p:sp>
        <p:nvSpPr>
          <p:cNvPr id="3" name="Slide Number Placeholder 2"/>
          <p:cNvSpPr>
            <a:spLocks noGrp="1"/>
          </p:cNvSpPr>
          <p:nvPr>
            <p:ph type="sldNum" sz="quarter" idx="12"/>
          </p:nvPr>
        </p:nvSpPr>
        <p:spPr/>
        <p:txBody>
          <a:bodyPr/>
          <a:lstStyle/>
          <a:p>
            <a:pPr>
              <a:defRPr/>
            </a:pPr>
            <a:fld id="{F39E8EE1-BCC5-4FFC-9D02-CA3B48317ABE}" type="slidenum">
              <a:rPr lang="en-US" smtClean="0">
                <a:solidFill>
                  <a:prstClr val="black"/>
                </a:solidFill>
              </a:rPr>
              <a:pPr>
                <a:defRPr/>
              </a:pPr>
              <a:t>7</a:t>
            </a:fld>
            <a:endParaRPr lang="en-US" dirty="0">
              <a:solidFill>
                <a:prstClr val="black"/>
              </a:solidFill>
            </a:endParaRPr>
          </a:p>
        </p:txBody>
      </p:sp>
      <p:pic>
        <p:nvPicPr>
          <p:cNvPr id="4" name="Picture 3" descr="CRCnew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066800"/>
            <a:ext cx="9144000" cy="5791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28670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52400" y="152400"/>
            <a:ext cx="8991600" cy="1371600"/>
          </a:xfrm>
        </p:spPr>
        <p:txBody>
          <a:bodyPr/>
          <a:lstStyle/>
          <a:p>
            <a:pPr algn="r" eaLnBrk="1" hangingPunct="1"/>
            <a:r>
              <a:rPr lang="en-US" sz="3600" dirty="0" smtClean="0">
                <a:ea typeface="ＭＳ Ｐゴシック" pitchFamily="34" charset="-128"/>
              </a:rPr>
              <a:t>Grants Staff: Chief Grants Management Officer  (CGMO)</a:t>
            </a:r>
          </a:p>
        </p:txBody>
      </p:sp>
      <p:sp>
        <p:nvSpPr>
          <p:cNvPr id="97283" name="Rectangle 3"/>
          <p:cNvSpPr>
            <a:spLocks noGrp="1" noChangeArrowheads="1"/>
          </p:cNvSpPr>
          <p:nvPr>
            <p:ph idx="1"/>
          </p:nvPr>
        </p:nvSpPr>
        <p:spPr>
          <a:xfrm>
            <a:off x="228600" y="1905000"/>
            <a:ext cx="8686800" cy="3367088"/>
          </a:xfrm>
        </p:spPr>
        <p:txBody>
          <a:bodyPr/>
          <a:lstStyle/>
          <a:p>
            <a:pPr algn="ctr" eaLnBrk="1" hangingPunct="1">
              <a:buFontTx/>
              <a:buNone/>
            </a:pPr>
            <a:endParaRPr lang="en-US" b="1" i="1" dirty="0" smtClean="0">
              <a:solidFill>
                <a:schemeClr val="tx1"/>
              </a:solidFill>
              <a:ea typeface="ＭＳ Ｐゴシック" pitchFamily="34" charset="-128"/>
            </a:endParaRPr>
          </a:p>
          <a:p>
            <a:pPr algn="ctr" eaLnBrk="1" hangingPunct="1">
              <a:buFontTx/>
              <a:buNone/>
            </a:pPr>
            <a:r>
              <a:rPr lang="en-US" b="1" i="1" dirty="0" smtClean="0">
                <a:solidFill>
                  <a:schemeClr val="tx1"/>
                </a:solidFill>
                <a:ea typeface="ＭＳ Ｐゴシック" pitchFamily="34" charset="-128"/>
              </a:rPr>
              <a:t>Responsible for ensuring that all required business management actions are performed by the grantee and the federal government in a timely and appropriate manner both prior to and after award.</a:t>
            </a:r>
          </a:p>
          <a:p>
            <a:pPr algn="ctr" eaLnBrk="1" hangingPunct="1">
              <a:buFontTx/>
              <a:buNone/>
            </a:pPr>
            <a:endParaRPr lang="en-US" b="1" i="1" dirty="0" smtClean="0">
              <a:solidFill>
                <a:srgbClr val="FFFF00"/>
              </a:solidFill>
              <a:ea typeface="ＭＳ Ｐゴシック" pitchFamily="34" charset="-128"/>
            </a:endParaRPr>
          </a:p>
        </p:txBody>
      </p:sp>
      <p:sp>
        <p:nvSpPr>
          <p:cNvPr id="687108" name="Text Box 4"/>
          <p:cNvSpPr txBox="1">
            <a:spLocks noChangeArrowheads="1"/>
          </p:cNvSpPr>
          <p:nvPr/>
        </p:nvSpPr>
        <p:spPr bwMode="auto">
          <a:xfrm>
            <a:off x="1066800" y="4800600"/>
            <a:ext cx="7086600" cy="420688"/>
          </a:xfrm>
          <a:prstGeom prst="rect">
            <a:avLst/>
          </a:prstGeom>
          <a:noFill/>
          <a:ln w="9525">
            <a:noFill/>
            <a:miter lim="800000"/>
            <a:headEnd/>
            <a:tailEnd/>
          </a:ln>
          <a:effectLst/>
        </p:spPr>
        <p:txBody>
          <a:bodyPr>
            <a:spAutoFit/>
          </a:bodyPr>
          <a:lstStyle/>
          <a:p>
            <a:pPr algn="ctr">
              <a:lnSpc>
                <a:spcPct val="90000"/>
              </a:lnSpc>
              <a:spcBef>
                <a:spcPct val="20000"/>
              </a:spcBef>
              <a:buClr>
                <a:srgbClr val="002776"/>
              </a:buClr>
              <a:buSzPct val="80000"/>
              <a:buFont typeface="Wingdings" pitchFamily="2" charset="2"/>
              <a:buNone/>
              <a:defRPr/>
            </a:pPr>
            <a:endParaRPr lang="en-US" sz="2400" b="1">
              <a:solidFill>
                <a:prstClr val="black"/>
              </a:solidFill>
              <a:effectLst>
                <a:outerShdw blurRad="38100" dist="38100" dir="2700000" algn="tl">
                  <a:srgbClr val="C0C0C0"/>
                </a:outerShdw>
              </a:effectLst>
              <a:latin typeface="Tahoma" charset="0"/>
              <a:cs typeface="Arial" pitchFamily="34" charset="0"/>
            </a:endParaRPr>
          </a:p>
        </p:txBody>
      </p:sp>
    </p:spTree>
    <p:extLst>
      <p:ext uri="{BB962C8B-B14F-4D97-AF65-F5344CB8AC3E}">
        <p14:creationId xmlns:p14="http://schemas.microsoft.com/office/powerpoint/2010/main" val="207359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ChangeArrowheads="1"/>
          </p:cNvSpPr>
          <p:nvPr/>
        </p:nvSpPr>
        <p:spPr bwMode="auto">
          <a:xfrm>
            <a:off x="23813" y="152400"/>
            <a:ext cx="8902700" cy="70532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a:defRPr/>
            </a:pPr>
            <a:r>
              <a:rPr lang="en-US" sz="4000" b="1" dirty="0" smtClean="0">
                <a:solidFill>
                  <a:srgbClr val="00359E"/>
                </a:solidFill>
                <a:latin typeface="Times New Roman" pitchFamily="18" charset="0"/>
                <a:cs typeface="Arial" pitchFamily="34" charset="0"/>
              </a:rPr>
              <a:t>Grants </a:t>
            </a:r>
            <a:r>
              <a:rPr lang="en-US" sz="4000" b="1" dirty="0">
                <a:solidFill>
                  <a:srgbClr val="00359E"/>
                </a:solidFill>
                <a:latin typeface="Times New Roman" pitchFamily="18" charset="0"/>
                <a:cs typeface="Arial" pitchFamily="34" charset="0"/>
              </a:rPr>
              <a:t>Management </a:t>
            </a:r>
            <a:r>
              <a:rPr lang="en-US" sz="4000" b="1" dirty="0" smtClean="0">
                <a:solidFill>
                  <a:srgbClr val="00359E"/>
                </a:solidFill>
                <a:latin typeface="Times New Roman" pitchFamily="18" charset="0"/>
                <a:cs typeface="Arial" pitchFamily="34" charset="0"/>
              </a:rPr>
              <a:t>Specialist</a:t>
            </a:r>
            <a:r>
              <a:rPr lang="en-US" sz="4000" b="1" dirty="0">
                <a:solidFill>
                  <a:srgbClr val="00359E"/>
                </a:solidFill>
                <a:latin typeface="Times New Roman" pitchFamily="18" charset="0"/>
                <a:cs typeface="Arial" pitchFamily="34" charset="0"/>
              </a:rPr>
              <a:t>: Roles</a:t>
            </a:r>
          </a:p>
        </p:txBody>
      </p:sp>
      <p:sp>
        <p:nvSpPr>
          <p:cNvPr id="98307" name="Rectangle 3"/>
          <p:cNvSpPr>
            <a:spLocks noChangeArrowheads="1"/>
          </p:cNvSpPr>
          <p:nvPr/>
        </p:nvSpPr>
        <p:spPr bwMode="auto">
          <a:xfrm>
            <a:off x="685800" y="2286000"/>
            <a:ext cx="373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prstClr val="black"/>
              </a:solidFill>
              <a:cs typeface="Arial" pitchFamily="34" charset="0"/>
            </a:endParaRPr>
          </a:p>
        </p:txBody>
      </p:sp>
      <p:sp>
        <p:nvSpPr>
          <p:cNvPr id="612356" name="Rectangle 4"/>
          <p:cNvSpPr>
            <a:spLocks noChangeArrowheads="1"/>
          </p:cNvSpPr>
          <p:nvPr/>
        </p:nvSpPr>
        <p:spPr bwMode="auto">
          <a:xfrm>
            <a:off x="3048000" y="3386138"/>
            <a:ext cx="2895600" cy="1566862"/>
          </a:xfrm>
          <a:prstGeom prst="rect">
            <a:avLst/>
          </a:prstGeom>
          <a:noFill/>
          <a:ln w="38100">
            <a:solidFill>
              <a:srgbClr val="FF3300"/>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txBody>
          <a:bodyPr lIns="90488" tIns="44450" rIns="90488" bIns="44450">
            <a:spAutoFit/>
          </a:bodyPr>
          <a:lstStyle/>
          <a:p>
            <a:pPr>
              <a:defRPr/>
            </a:pPr>
            <a:r>
              <a:rPr lang="en-US" sz="3200" b="1">
                <a:solidFill>
                  <a:srgbClr val="00359E"/>
                </a:solidFill>
                <a:latin typeface="Stencil" charset="0"/>
                <a:ea typeface="ＭＳ Ｐゴシック" charset="0"/>
                <a:cs typeface="Arial" charset="0"/>
              </a:rPr>
              <a:t>Grants Management Specialist</a:t>
            </a:r>
            <a:endParaRPr lang="en-US" sz="3200" b="1">
              <a:solidFill>
                <a:prstClr val="black"/>
              </a:solidFill>
              <a:latin typeface="Stencil" charset="0"/>
              <a:ea typeface="ＭＳ Ｐゴシック" charset="0"/>
              <a:cs typeface="Arial" charset="0"/>
            </a:endParaRPr>
          </a:p>
        </p:txBody>
      </p:sp>
      <p:sp>
        <p:nvSpPr>
          <p:cNvPr id="612358" name="AutoShape 6"/>
          <p:cNvSpPr>
            <a:spLocks noChangeArrowheads="1"/>
          </p:cNvSpPr>
          <p:nvPr/>
        </p:nvSpPr>
        <p:spPr bwMode="auto">
          <a:xfrm>
            <a:off x="508000" y="1470025"/>
            <a:ext cx="1814513" cy="1714500"/>
          </a:xfrm>
          <a:prstGeom prst="wedgeRoundRectCallout">
            <a:avLst>
              <a:gd name="adj1" fmla="val 98500"/>
              <a:gd name="adj2" fmla="val 83431"/>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Provide business guidance to applicants and reviewers</a:t>
            </a:r>
          </a:p>
        </p:txBody>
      </p:sp>
      <p:sp>
        <p:nvSpPr>
          <p:cNvPr id="612359" name="AutoShape 7"/>
          <p:cNvSpPr>
            <a:spLocks noChangeArrowheads="1"/>
          </p:cNvSpPr>
          <p:nvPr/>
        </p:nvSpPr>
        <p:spPr bwMode="auto">
          <a:xfrm>
            <a:off x="0" y="3348038"/>
            <a:ext cx="1741488" cy="1387475"/>
          </a:xfrm>
          <a:prstGeom prst="wedgeRoundRectCallout">
            <a:avLst>
              <a:gd name="adj1" fmla="val 132292"/>
              <a:gd name="adj2" fmla="val -15440"/>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Coordinate with other ICs/Divisions/Groups</a:t>
            </a:r>
          </a:p>
        </p:txBody>
      </p:sp>
      <p:sp>
        <p:nvSpPr>
          <p:cNvPr id="612361" name="AutoShape 9"/>
          <p:cNvSpPr>
            <a:spLocks noChangeArrowheads="1"/>
          </p:cNvSpPr>
          <p:nvPr/>
        </p:nvSpPr>
        <p:spPr bwMode="auto">
          <a:xfrm>
            <a:off x="2032000" y="5634038"/>
            <a:ext cx="1233488" cy="1060450"/>
          </a:xfrm>
          <a:prstGeom prst="flowChartMultidocument">
            <a:avLst/>
          </a:prstGeom>
          <a:solidFill>
            <a:srgbClr val="FFC000"/>
          </a:solidFill>
          <a:ln w="12700">
            <a:solidFill>
              <a:schemeClr val="bg2"/>
            </a:solidFill>
            <a:miter lim="800000"/>
            <a:headEnd type="none" w="sm" len="sm"/>
            <a:tailEnd type="none" w="sm" len="sm"/>
          </a:ln>
        </p:spPr>
        <p:txBody>
          <a:bodyPr wrap="none" anchor="ctr"/>
          <a:lstStyle/>
          <a:p>
            <a:r>
              <a:rPr lang="en-US" b="1" dirty="0">
                <a:solidFill>
                  <a:prstClr val="black"/>
                </a:solidFill>
                <a:cs typeface="Arial" pitchFamily="34" charset="0"/>
              </a:rPr>
              <a:t>Produce</a:t>
            </a:r>
          </a:p>
          <a:p>
            <a:r>
              <a:rPr lang="en-US" b="1" dirty="0">
                <a:solidFill>
                  <a:prstClr val="black"/>
                </a:solidFill>
                <a:cs typeface="Arial" pitchFamily="34" charset="0"/>
              </a:rPr>
              <a:t>Reports</a:t>
            </a:r>
          </a:p>
        </p:txBody>
      </p:sp>
      <p:cxnSp>
        <p:nvCxnSpPr>
          <p:cNvPr id="612362" name="AutoShape 10"/>
          <p:cNvCxnSpPr>
            <a:cxnSpLocks noChangeShapeType="1"/>
            <a:stCxn id="612356" idx="2"/>
            <a:endCxn id="612361" idx="0"/>
          </p:cNvCxnSpPr>
          <p:nvPr/>
        </p:nvCxnSpPr>
        <p:spPr bwMode="auto">
          <a:xfrm rot="5400000">
            <a:off x="3274219" y="4412456"/>
            <a:ext cx="681038" cy="1762125"/>
          </a:xfrm>
          <a:prstGeom prst="curvedConnector3">
            <a:avLst>
              <a:gd name="adj1" fmla="val 50000"/>
            </a:avLst>
          </a:prstGeom>
          <a:noFill/>
          <a:ln w="76200">
            <a:solidFill>
              <a:schemeClr val="accent1"/>
            </a:solidFill>
            <a:round/>
            <a:headEnd type="none" w="sm" len="sm"/>
            <a:tailEnd type="triangle" w="sm" len="sm"/>
          </a:ln>
          <a:extLst>
            <a:ext uri="{909E8E84-426E-40DD-AFC4-6F175D3DCCD1}">
              <a14:hiddenFill xmlns:a14="http://schemas.microsoft.com/office/drawing/2010/main">
                <a:noFill/>
              </a14:hiddenFill>
            </a:ext>
          </a:extLst>
        </p:spPr>
      </p:cxnSp>
      <p:sp>
        <p:nvSpPr>
          <p:cNvPr id="612363" name="AutoShape 11"/>
          <p:cNvSpPr>
            <a:spLocks noChangeArrowheads="1"/>
          </p:cNvSpPr>
          <p:nvPr/>
        </p:nvSpPr>
        <p:spPr bwMode="auto">
          <a:xfrm>
            <a:off x="290513" y="4979988"/>
            <a:ext cx="1597025" cy="1062037"/>
          </a:xfrm>
          <a:prstGeom prst="wedgeRoundRectCallout">
            <a:avLst>
              <a:gd name="adj1" fmla="val 132481"/>
              <a:gd name="adj2" fmla="val -85736"/>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Attend SRG meetings as resource</a:t>
            </a:r>
          </a:p>
        </p:txBody>
      </p:sp>
      <p:sp>
        <p:nvSpPr>
          <p:cNvPr id="612364" name="AutoShape 12"/>
          <p:cNvSpPr>
            <a:spLocks noChangeArrowheads="1"/>
          </p:cNvSpPr>
          <p:nvPr/>
        </p:nvSpPr>
        <p:spPr bwMode="auto">
          <a:xfrm>
            <a:off x="2466975" y="1714500"/>
            <a:ext cx="1670050" cy="1306513"/>
          </a:xfrm>
          <a:prstGeom prst="wedgeRoundRectCallout">
            <a:avLst>
              <a:gd name="adj1" fmla="val 42537"/>
              <a:gd name="adj2" fmla="val 76926"/>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Assist in developing program policy</a:t>
            </a:r>
          </a:p>
        </p:txBody>
      </p:sp>
      <p:sp>
        <p:nvSpPr>
          <p:cNvPr id="612365" name="AutoShape 13"/>
          <p:cNvSpPr>
            <a:spLocks noChangeArrowheads="1"/>
          </p:cNvSpPr>
          <p:nvPr/>
        </p:nvSpPr>
        <p:spPr bwMode="auto">
          <a:xfrm>
            <a:off x="4354513" y="1795463"/>
            <a:ext cx="1741487" cy="981075"/>
          </a:xfrm>
          <a:prstGeom prst="wedgeRoundRectCallout">
            <a:avLst>
              <a:gd name="adj1" fmla="val -20833"/>
              <a:gd name="adj2" fmla="val 96181"/>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Interpret and apply grant policy</a:t>
            </a:r>
          </a:p>
        </p:txBody>
      </p:sp>
      <p:sp>
        <p:nvSpPr>
          <p:cNvPr id="612366" name="AutoShape 14"/>
          <p:cNvSpPr>
            <a:spLocks noChangeArrowheads="1"/>
          </p:cNvSpPr>
          <p:nvPr/>
        </p:nvSpPr>
        <p:spPr bwMode="auto">
          <a:xfrm>
            <a:off x="6604000" y="1958975"/>
            <a:ext cx="1379538" cy="1062038"/>
          </a:xfrm>
          <a:prstGeom prst="wedgeRoundRectCallout">
            <a:avLst>
              <a:gd name="adj1" fmla="val -120944"/>
              <a:gd name="adj2" fmla="val 74037"/>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Maintain official grant files</a:t>
            </a:r>
          </a:p>
        </p:txBody>
      </p:sp>
      <p:sp>
        <p:nvSpPr>
          <p:cNvPr id="612367" name="AutoShape 15"/>
          <p:cNvSpPr>
            <a:spLocks noChangeArrowheads="1"/>
          </p:cNvSpPr>
          <p:nvPr/>
        </p:nvSpPr>
        <p:spPr bwMode="auto">
          <a:xfrm>
            <a:off x="3338513" y="5470525"/>
            <a:ext cx="1233487" cy="1060450"/>
          </a:xfrm>
          <a:prstGeom prst="wedgeRoundRectCallout">
            <a:avLst>
              <a:gd name="adj1" fmla="val 1102"/>
              <a:gd name="adj2" fmla="val -94713"/>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Manage</a:t>
            </a:r>
          </a:p>
          <a:p>
            <a:r>
              <a:rPr lang="en-US" b="1" dirty="0">
                <a:solidFill>
                  <a:prstClr val="white"/>
                </a:solidFill>
                <a:cs typeface="Arial" pitchFamily="34" charset="0"/>
              </a:rPr>
              <a:t>Overall</a:t>
            </a:r>
          </a:p>
          <a:p>
            <a:r>
              <a:rPr lang="en-US" b="1" dirty="0">
                <a:solidFill>
                  <a:prstClr val="white"/>
                </a:solidFill>
                <a:cs typeface="Arial" pitchFamily="34" charset="0"/>
              </a:rPr>
              <a:t>budget</a:t>
            </a:r>
          </a:p>
        </p:txBody>
      </p:sp>
      <p:sp>
        <p:nvSpPr>
          <p:cNvPr id="612368" name="AutoShape 16"/>
          <p:cNvSpPr>
            <a:spLocks noChangeArrowheads="1"/>
          </p:cNvSpPr>
          <p:nvPr/>
        </p:nvSpPr>
        <p:spPr bwMode="auto">
          <a:xfrm>
            <a:off x="7112000" y="3184525"/>
            <a:ext cx="1668463" cy="1550988"/>
          </a:xfrm>
          <a:prstGeom prst="wedgeRoundRectCallout">
            <a:avLst>
              <a:gd name="adj1" fmla="val -125273"/>
              <a:gd name="adj2" fmla="val 4583"/>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Provide fiscal management of grants</a:t>
            </a:r>
          </a:p>
        </p:txBody>
      </p:sp>
      <p:sp>
        <p:nvSpPr>
          <p:cNvPr id="612369" name="AutoShape 17"/>
          <p:cNvSpPr>
            <a:spLocks noChangeArrowheads="1"/>
          </p:cNvSpPr>
          <p:nvPr/>
        </p:nvSpPr>
        <p:spPr bwMode="auto">
          <a:xfrm>
            <a:off x="6459538" y="4979988"/>
            <a:ext cx="2466975" cy="1797050"/>
          </a:xfrm>
          <a:prstGeom prst="wedgeRoundRectCallout">
            <a:avLst>
              <a:gd name="adj1" fmla="val -80944"/>
              <a:gd name="adj2" fmla="val -65153"/>
              <a:gd name="adj3" fmla="val 16667"/>
            </a:avLst>
          </a:prstGeom>
          <a:solidFill>
            <a:schemeClr val="accent1"/>
          </a:solidFill>
          <a:ln w="12700">
            <a:solidFill>
              <a:schemeClr val="tx1"/>
            </a:solidFill>
            <a:miter lim="800000"/>
            <a:headEnd type="none" w="sm" len="sm"/>
            <a:tailEnd type="none" w="sm" len="sm"/>
          </a:ln>
        </p:spPr>
        <p:txBody>
          <a:bodyPr/>
          <a:lstStyle/>
          <a:p>
            <a:r>
              <a:rPr lang="en-US" b="1" dirty="0">
                <a:solidFill>
                  <a:prstClr val="white"/>
                </a:solidFill>
                <a:cs typeface="Arial" pitchFamily="34" charset="0"/>
              </a:rPr>
              <a:t>Participate with program staff in budget negotiations prior to and following award</a:t>
            </a:r>
          </a:p>
        </p:txBody>
      </p:sp>
      <p:sp>
        <p:nvSpPr>
          <p:cNvPr id="612370" name="AutoShape 18"/>
          <p:cNvSpPr>
            <a:spLocks noChangeArrowheads="1"/>
          </p:cNvSpPr>
          <p:nvPr/>
        </p:nvSpPr>
        <p:spPr bwMode="auto">
          <a:xfrm>
            <a:off x="4789488" y="5715000"/>
            <a:ext cx="1306512" cy="898525"/>
          </a:xfrm>
          <a:prstGeom prst="wedgeRoundRectCallout">
            <a:avLst>
              <a:gd name="adj1" fmla="val -34954"/>
              <a:gd name="adj2" fmla="val -130870"/>
              <a:gd name="adj3" fmla="val 16667"/>
            </a:avLst>
          </a:prstGeom>
          <a:solidFill>
            <a:srgbClr val="F40029"/>
          </a:solidFill>
          <a:ln w="12700">
            <a:solidFill>
              <a:schemeClr val="tx1"/>
            </a:solidFill>
            <a:miter lim="800000"/>
            <a:headEnd type="none" w="sm" len="sm"/>
            <a:tailEnd type="none" w="sm" len="sm"/>
          </a:ln>
        </p:spPr>
        <p:txBody>
          <a:bodyPr/>
          <a:lstStyle/>
          <a:p>
            <a:r>
              <a:rPr lang="en-US" b="1">
                <a:solidFill>
                  <a:srgbClr val="00359E"/>
                </a:solidFill>
                <a:cs typeface="Arial" pitchFamily="34" charset="0"/>
              </a:rPr>
              <a:t>Award Grants</a:t>
            </a:r>
          </a:p>
        </p:txBody>
      </p:sp>
    </p:spTree>
    <p:extLst>
      <p:ext uri="{BB962C8B-B14F-4D97-AF65-F5344CB8AC3E}">
        <p14:creationId xmlns:p14="http://schemas.microsoft.com/office/powerpoint/2010/main" val="1374831980"/>
      </p:ext>
    </p:extLst>
  </p:cSld>
  <p:clrMapOvr>
    <a:masterClrMapping/>
  </p:clrMapOvr>
  <mc:AlternateContent xmlns:mc="http://schemas.openxmlformats.org/markup-compatibility/2006" xmlns:p14="http://schemas.microsoft.com/office/powerpoint/2010/main">
    <mc:Choice Requires="p14">
      <p:transition spd="slow" p14:dur="2000" advTm="6896"/>
    </mc:Choice>
    <mc:Fallback xmlns="">
      <p:transition spd="slow" advTm="689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2363"/>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612358"/>
                                        </p:tgtEl>
                                        <p:attrNameLst>
                                          <p:attrName>style.visibility</p:attrName>
                                        </p:attrNameLst>
                                      </p:cBhvr>
                                      <p:to>
                                        <p:strVal val="visible"/>
                                      </p:to>
                                    </p:set>
                                  </p:childTnLst>
                                </p:cTn>
                              </p:par>
                            </p:childTnLst>
                          </p:cTn>
                        </p:par>
                        <p:par>
                          <p:cTn id="14" fill="hold" nodeType="afterGroup">
                            <p:stCondLst>
                              <p:cond delay="500"/>
                            </p:stCondLst>
                            <p:childTnLst>
                              <p:par>
                                <p:cTn id="15" presetID="1" presetClass="entr" presetSubtype="0" fill="hold" grpId="0" nodeType="afterEffect">
                                  <p:stCondLst>
                                    <p:cond delay="500"/>
                                  </p:stCondLst>
                                  <p:childTnLst>
                                    <p:set>
                                      <p:cBhvr>
                                        <p:cTn id="16" dur="1" fill="hold">
                                          <p:stCondLst>
                                            <p:cond delay="0"/>
                                          </p:stCondLst>
                                        </p:cTn>
                                        <p:tgtEl>
                                          <p:spTgt spid="612359"/>
                                        </p:tgtEl>
                                        <p:attrNameLst>
                                          <p:attrName>style.visibility</p:attrName>
                                        </p:attrNameLst>
                                      </p:cBhvr>
                                      <p:to>
                                        <p:strVal val="visible"/>
                                      </p:to>
                                    </p:set>
                                  </p:childTnLst>
                                </p:cTn>
                              </p:par>
                            </p:childTnLst>
                          </p:cTn>
                        </p:par>
                        <p:par>
                          <p:cTn id="17" fill="hold" nodeType="afterGroup">
                            <p:stCondLst>
                              <p:cond delay="1000"/>
                            </p:stCondLst>
                            <p:childTnLst>
                              <p:par>
                                <p:cTn id="18" presetID="1" presetClass="entr" presetSubtype="0" fill="hold" grpId="0" nodeType="afterEffect">
                                  <p:stCondLst>
                                    <p:cond delay="500"/>
                                  </p:stCondLst>
                                  <p:childTnLst>
                                    <p:set>
                                      <p:cBhvr>
                                        <p:cTn id="19" dur="1" fill="hold">
                                          <p:stCondLst>
                                            <p:cond delay="0"/>
                                          </p:stCondLst>
                                        </p:cTn>
                                        <p:tgtEl>
                                          <p:spTgt spid="612365"/>
                                        </p:tgtEl>
                                        <p:attrNameLst>
                                          <p:attrName>style.visibility</p:attrName>
                                        </p:attrNameLst>
                                      </p:cBhvr>
                                      <p:to>
                                        <p:strVal val="visible"/>
                                      </p:to>
                                    </p:set>
                                  </p:childTnLst>
                                </p:cTn>
                              </p:par>
                            </p:childTnLst>
                          </p:cTn>
                        </p:par>
                        <p:par>
                          <p:cTn id="20" fill="hold" nodeType="afterGroup">
                            <p:stCondLst>
                              <p:cond delay="1500"/>
                            </p:stCondLst>
                            <p:childTnLst>
                              <p:par>
                                <p:cTn id="21" presetID="1" presetClass="entr" presetSubtype="0" fill="hold" grpId="0" nodeType="afterEffect">
                                  <p:stCondLst>
                                    <p:cond delay="500"/>
                                  </p:stCondLst>
                                  <p:childTnLst>
                                    <p:set>
                                      <p:cBhvr>
                                        <p:cTn id="22" dur="1" fill="hold">
                                          <p:stCondLst>
                                            <p:cond delay="0"/>
                                          </p:stCondLst>
                                        </p:cTn>
                                        <p:tgtEl>
                                          <p:spTgt spid="612364"/>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500"/>
                                  </p:stCondLst>
                                  <p:childTnLst>
                                    <p:set>
                                      <p:cBhvr>
                                        <p:cTn id="25" dur="1" fill="hold">
                                          <p:stCondLst>
                                            <p:cond delay="0"/>
                                          </p:stCondLst>
                                        </p:cTn>
                                        <p:tgtEl>
                                          <p:spTgt spid="612366"/>
                                        </p:tgtEl>
                                        <p:attrNameLst>
                                          <p:attrName>style.visibility</p:attrName>
                                        </p:attrNameLst>
                                      </p:cBhvr>
                                      <p:to>
                                        <p:strVal val="visible"/>
                                      </p:to>
                                    </p:set>
                                  </p:childTnLst>
                                </p:cTn>
                              </p:par>
                            </p:childTnLst>
                          </p:cTn>
                        </p:par>
                        <p:par>
                          <p:cTn id="26" fill="hold" nodeType="afterGroup">
                            <p:stCondLst>
                              <p:cond delay="2500"/>
                            </p:stCondLst>
                            <p:childTnLst>
                              <p:par>
                                <p:cTn id="27" presetID="1" presetClass="entr" presetSubtype="0" fill="hold" grpId="0" nodeType="afterEffect">
                                  <p:stCondLst>
                                    <p:cond delay="500"/>
                                  </p:stCondLst>
                                  <p:childTnLst>
                                    <p:set>
                                      <p:cBhvr>
                                        <p:cTn id="28" dur="1" fill="hold">
                                          <p:stCondLst>
                                            <p:cond delay="499"/>
                                          </p:stCondLst>
                                        </p:cTn>
                                        <p:tgtEl>
                                          <p:spTgt spid="612367"/>
                                        </p:tgtEl>
                                        <p:attrNameLst>
                                          <p:attrName>style.visibility</p:attrName>
                                        </p:attrNameLst>
                                      </p:cBhvr>
                                      <p:to>
                                        <p:strVal val="visible"/>
                                      </p:to>
                                    </p:set>
                                  </p:childTnLst>
                                </p:cTn>
                              </p:par>
                            </p:childTnLst>
                          </p:cTn>
                        </p:par>
                        <p:par>
                          <p:cTn id="29" fill="hold" nodeType="afterGroup">
                            <p:stCondLst>
                              <p:cond delay="3500"/>
                            </p:stCondLst>
                            <p:childTnLst>
                              <p:par>
                                <p:cTn id="30" presetID="1" presetClass="entr" presetSubtype="0" fill="hold" grpId="0" nodeType="afterEffect">
                                  <p:stCondLst>
                                    <p:cond delay="500"/>
                                  </p:stCondLst>
                                  <p:childTnLst>
                                    <p:set>
                                      <p:cBhvr>
                                        <p:cTn id="31" dur="1" fill="hold">
                                          <p:stCondLst>
                                            <p:cond delay="0"/>
                                          </p:stCondLst>
                                        </p:cTn>
                                        <p:tgtEl>
                                          <p:spTgt spid="612369"/>
                                        </p:tgtEl>
                                        <p:attrNameLst>
                                          <p:attrName>style.visibility</p:attrName>
                                        </p:attrNameLst>
                                      </p:cBhvr>
                                      <p:to>
                                        <p:strVal val="visible"/>
                                      </p:to>
                                    </p:set>
                                  </p:childTnLst>
                                </p:cTn>
                              </p:par>
                            </p:childTnLst>
                          </p:cTn>
                        </p:par>
                        <p:par>
                          <p:cTn id="32" fill="hold" nodeType="afterGroup">
                            <p:stCondLst>
                              <p:cond delay="4000"/>
                            </p:stCondLst>
                            <p:childTnLst>
                              <p:par>
                                <p:cTn id="33" presetID="1" presetClass="entr" presetSubtype="0" fill="hold" grpId="0" nodeType="afterEffect">
                                  <p:stCondLst>
                                    <p:cond delay="500"/>
                                  </p:stCondLst>
                                  <p:childTnLst>
                                    <p:set>
                                      <p:cBhvr>
                                        <p:cTn id="34" dur="1" fill="hold">
                                          <p:stCondLst>
                                            <p:cond delay="0"/>
                                          </p:stCondLst>
                                        </p:cTn>
                                        <p:tgtEl>
                                          <p:spTgt spid="612368"/>
                                        </p:tgtEl>
                                        <p:attrNameLst>
                                          <p:attrName>style.visibility</p:attrName>
                                        </p:attrNameLst>
                                      </p:cBhvr>
                                      <p:to>
                                        <p:strVal val="visible"/>
                                      </p:to>
                                    </p:set>
                                  </p:childTnLst>
                                </p:cTn>
                              </p:par>
                            </p:childTnLst>
                          </p:cTn>
                        </p:par>
                        <p:par>
                          <p:cTn id="35" fill="hold" nodeType="afterGroup">
                            <p:stCondLst>
                              <p:cond delay="4500"/>
                            </p:stCondLst>
                            <p:childTnLst>
                              <p:par>
                                <p:cTn id="36" presetID="1" presetClass="entr" presetSubtype="0" fill="hold" grpId="0" nodeType="afterEffect">
                                  <p:stCondLst>
                                    <p:cond delay="500"/>
                                  </p:stCondLst>
                                  <p:childTnLst>
                                    <p:set>
                                      <p:cBhvr>
                                        <p:cTn id="37" dur="1" fill="hold">
                                          <p:stCondLst>
                                            <p:cond delay="0"/>
                                          </p:stCondLst>
                                        </p:cTn>
                                        <p:tgtEl>
                                          <p:spTgt spid="61237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1236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12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nimBg="1"/>
      <p:bldP spid="612358" grpId="0" animBg="1"/>
      <p:bldP spid="612359" grpId="0" animBg="1"/>
      <p:bldP spid="612361" grpId="0" animBg="1"/>
      <p:bldP spid="612363" grpId="0" animBg="1"/>
      <p:bldP spid="612364" grpId="0" animBg="1"/>
      <p:bldP spid="612365" grpId="0" animBg="1"/>
      <p:bldP spid="612366" grpId="0" animBg="1"/>
      <p:bldP spid="612367" grpId="0" animBg="1" autoUpdateAnimBg="0"/>
      <p:bldP spid="612368" grpId="0" animBg="1"/>
      <p:bldP spid="612369" grpId="0" animBg="1"/>
      <p:bldP spid="61237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p:txBody>
          <a:bodyPr/>
          <a:lstStyle/>
          <a:p>
            <a:r>
              <a:rPr lang="en-US" dirty="0" smtClean="0">
                <a:ea typeface="ＭＳ Ｐゴシック" pitchFamily="34" charset="-128"/>
              </a:rPr>
              <a:t>Questions?</a:t>
            </a:r>
          </a:p>
        </p:txBody>
      </p:sp>
      <p:sp>
        <p:nvSpPr>
          <p:cNvPr id="5" name="Content Placeholder 4"/>
          <p:cNvSpPr>
            <a:spLocks noGrp="1"/>
          </p:cNvSpPr>
          <p:nvPr>
            <p:ph idx="1"/>
          </p:nvPr>
        </p:nvSpPr>
        <p:spPr>
          <a:xfrm>
            <a:off x="152400" y="1676400"/>
            <a:ext cx="8686800" cy="4876800"/>
          </a:xfrm>
        </p:spPr>
        <p:txBody>
          <a:bodyPr/>
          <a:lstStyle/>
          <a:p>
            <a:pPr>
              <a:defRPr/>
            </a:pPr>
            <a:endParaRPr lang="en-US" dirty="0" smtClean="0">
              <a:ea typeface="+mn-ea"/>
              <a:cs typeface="+mn-cs"/>
            </a:endParaRPr>
          </a:p>
          <a:p>
            <a:pPr>
              <a:defRPr/>
            </a:pPr>
            <a:endParaRPr lang="en-US" dirty="0">
              <a:ea typeface="+mn-ea"/>
              <a:cs typeface="+mn-cs"/>
            </a:endParaRPr>
          </a:p>
          <a:p>
            <a:pPr>
              <a:defRPr/>
            </a:pPr>
            <a:endParaRPr lang="en-US" dirty="0" smtClean="0">
              <a:ea typeface="+mn-ea"/>
              <a:cs typeface="+mn-cs"/>
            </a:endParaRPr>
          </a:p>
          <a:p>
            <a:pPr marL="0" indent="0" algn="ctr">
              <a:buFontTx/>
              <a:buNone/>
              <a:defRPr/>
            </a:pPr>
            <a:r>
              <a:rPr lang="en-US" dirty="0" smtClean="0">
                <a:ea typeface="+mn-ea"/>
                <a:cs typeface="+mn-cs"/>
              </a:rPr>
              <a:t>Q&amp;A period</a:t>
            </a:r>
          </a:p>
        </p:txBody>
      </p:sp>
    </p:spTree>
    <p:extLst>
      <p:ext uri="{BB962C8B-B14F-4D97-AF65-F5344CB8AC3E}">
        <p14:creationId xmlns:p14="http://schemas.microsoft.com/office/powerpoint/2010/main" val="1237540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ctrTitle"/>
          </p:nvPr>
        </p:nvSpPr>
        <p:spPr/>
        <p:txBody>
          <a:bodyPr/>
          <a:lstStyle/>
          <a:p>
            <a:pPr eaLnBrk="1" hangingPunct="1"/>
            <a:r>
              <a:rPr lang="en-US" dirty="0" smtClean="0">
                <a:ea typeface="ＭＳ Ｐゴシック" pitchFamily="34" charset="-128"/>
              </a:rPr>
              <a:t>Fundamentals of the NIH Grants Process</a:t>
            </a:r>
          </a:p>
        </p:txBody>
      </p:sp>
      <p:sp>
        <p:nvSpPr>
          <p:cNvPr id="100355" name="Rectangle 5"/>
          <p:cNvSpPr>
            <a:spLocks noGrp="1" noChangeArrowheads="1"/>
          </p:cNvSpPr>
          <p:nvPr>
            <p:ph type="subTitle" idx="1"/>
          </p:nvPr>
        </p:nvSpPr>
        <p:spPr/>
        <p:txBody>
          <a:bodyPr/>
          <a:lstStyle/>
          <a:p>
            <a:pPr eaLnBrk="1" hangingPunct="1"/>
            <a:r>
              <a:rPr lang="en-US" dirty="0" smtClean="0">
                <a:ea typeface="ＭＳ Ｐゴシック" pitchFamily="34" charset="-128"/>
              </a:rPr>
              <a:t>Scientific Review</a:t>
            </a:r>
          </a:p>
        </p:txBody>
      </p:sp>
    </p:spTree>
    <p:extLst>
      <p:ext uri="{BB962C8B-B14F-4D97-AF65-F5344CB8AC3E}">
        <p14:creationId xmlns:p14="http://schemas.microsoft.com/office/powerpoint/2010/main" val="1304562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lIns="90488" tIns="44450" rIns="90488" bIns="44450"/>
          <a:lstStyle/>
          <a:p>
            <a:pPr algn="r" eaLnBrk="1" hangingPunct="1"/>
            <a:r>
              <a:rPr lang="en-US" sz="4000" dirty="0" smtClean="0">
                <a:ea typeface="ＭＳ Ｐゴシック" pitchFamily="34" charset="-128"/>
              </a:rPr>
              <a:t>Center for Scientific Review (CSR)</a:t>
            </a:r>
            <a:endParaRPr lang="en-US" dirty="0" smtClean="0">
              <a:ea typeface="ＭＳ Ｐゴシック" pitchFamily="34" charset="-128"/>
            </a:endParaRPr>
          </a:p>
        </p:txBody>
      </p:sp>
      <p:sp>
        <p:nvSpPr>
          <p:cNvPr id="693251" name="Rectangle 3"/>
          <p:cNvSpPr>
            <a:spLocks noGrp="1" noChangeArrowheads="1"/>
          </p:cNvSpPr>
          <p:nvPr>
            <p:ph idx="1"/>
          </p:nvPr>
        </p:nvSpPr>
        <p:spPr>
          <a:xfrm>
            <a:off x="406400" y="1524000"/>
            <a:ext cx="8432800" cy="4800600"/>
          </a:xfrm>
        </p:spPr>
        <p:txBody>
          <a:bodyPr lIns="90488" tIns="44450" rIns="90488" bIns="44450"/>
          <a:lstStyle/>
          <a:p>
            <a:pPr marL="285750" indent="-285750" eaLnBrk="1" hangingPunct="1">
              <a:defRPr/>
            </a:pPr>
            <a:r>
              <a:rPr lang="en-US" sz="2800" dirty="0"/>
              <a:t>Central receipt point for most PHS applications</a:t>
            </a:r>
          </a:p>
          <a:p>
            <a:pPr marL="685800" lvl="1" indent="-228600" eaLnBrk="1" hangingPunct="1">
              <a:defRPr/>
            </a:pPr>
            <a:r>
              <a:rPr lang="en-US" sz="2400" i="1" dirty="0"/>
              <a:t>Electronic </a:t>
            </a:r>
            <a:r>
              <a:rPr lang="en-US" sz="2400" dirty="0"/>
              <a:t>via </a:t>
            </a:r>
            <a:r>
              <a:rPr lang="en-US" sz="2400" dirty="0" err="1"/>
              <a:t>Grants.gov</a:t>
            </a:r>
            <a:endParaRPr lang="en-US" sz="2400" dirty="0"/>
          </a:p>
          <a:p>
            <a:pPr marL="685800" lvl="1" indent="-228600" eaLnBrk="1" hangingPunct="1">
              <a:defRPr/>
            </a:pPr>
            <a:r>
              <a:rPr lang="en-US" sz="2400" i="1" dirty="0"/>
              <a:t>Paper </a:t>
            </a:r>
            <a:r>
              <a:rPr lang="en-US" sz="2400" dirty="0"/>
              <a:t> via delivery service</a:t>
            </a:r>
          </a:p>
          <a:p>
            <a:pPr marL="285750" indent="-285750" eaLnBrk="1" hangingPunct="1">
              <a:defRPr/>
            </a:pPr>
            <a:r>
              <a:rPr lang="en-US" sz="2800" dirty="0"/>
              <a:t>Assigns application to NIH Institute/Center </a:t>
            </a:r>
          </a:p>
          <a:p>
            <a:pPr marL="285750" indent="-285750" eaLnBrk="1" hangingPunct="1">
              <a:defRPr/>
            </a:pPr>
            <a:r>
              <a:rPr lang="en-US" sz="2800" dirty="0"/>
              <a:t>Assigns application to peer review group</a:t>
            </a:r>
          </a:p>
          <a:p>
            <a:pPr marL="685800" lvl="1" indent="-228600" eaLnBrk="1" hangingPunct="1">
              <a:defRPr/>
            </a:pPr>
            <a:r>
              <a:rPr lang="en-US" sz="2400" dirty="0"/>
              <a:t>CSR: 	Integrated Review </a:t>
            </a:r>
            <a:r>
              <a:rPr lang="en-US" sz="2400" dirty="0" smtClean="0"/>
              <a:t>Groups (IRGs)</a:t>
            </a:r>
          </a:p>
          <a:p>
            <a:pPr marL="457200" lvl="1" indent="0" eaLnBrk="1" hangingPunct="1">
              <a:buFontTx/>
              <a:buNone/>
              <a:defRPr/>
            </a:pPr>
            <a:r>
              <a:rPr lang="en-US" sz="2400" dirty="0"/>
              <a:t>	</a:t>
            </a:r>
            <a:r>
              <a:rPr lang="en-US" sz="2400" dirty="0" smtClean="0"/>
              <a:t>		Scientific Review Groups (SRGs)</a:t>
            </a:r>
            <a:endParaRPr lang="en-US" sz="2400" dirty="0"/>
          </a:p>
          <a:p>
            <a:pPr marL="685800" lvl="1" indent="-228600" eaLnBrk="1" hangingPunct="1">
              <a:defRPr/>
            </a:pPr>
            <a:r>
              <a:rPr lang="en-US" sz="2400" dirty="0"/>
              <a:t>IC: 	Scientific Review Group</a:t>
            </a:r>
          </a:p>
          <a:p>
            <a:pPr marL="285750" indent="-285750" eaLnBrk="1" hangingPunct="1">
              <a:defRPr/>
            </a:pPr>
            <a:r>
              <a:rPr lang="en-US" sz="2800" i="1" dirty="0"/>
              <a:t>CSR conducts initial scientific merit review of </a:t>
            </a:r>
            <a:r>
              <a:rPr lang="en-US" sz="2800" i="1" dirty="0" smtClean="0"/>
              <a:t>two thirds </a:t>
            </a:r>
            <a:r>
              <a:rPr lang="en-US" sz="2800" i="1" dirty="0"/>
              <a:t>of all NIH research applications</a:t>
            </a:r>
          </a:p>
        </p:txBody>
      </p:sp>
    </p:spTree>
    <p:extLst>
      <p:ext uri="{BB962C8B-B14F-4D97-AF65-F5344CB8AC3E}">
        <p14:creationId xmlns:p14="http://schemas.microsoft.com/office/powerpoint/2010/main" val="301149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3251">
                                            <p:txEl>
                                              <p:pRg st="0" end="0"/>
                                            </p:txEl>
                                          </p:spTgt>
                                        </p:tgtEl>
                                        <p:attrNameLst>
                                          <p:attrName>style.visibility</p:attrName>
                                        </p:attrNameLst>
                                      </p:cBhvr>
                                      <p:to>
                                        <p:strVal val="visible"/>
                                      </p:to>
                                    </p:set>
                                    <p:animEffect transition="in" filter="wipe(left)">
                                      <p:cBhvr>
                                        <p:cTn id="7" dur="1000"/>
                                        <p:tgtEl>
                                          <p:spTgt spid="6932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3251">
                                            <p:txEl>
                                              <p:pRg st="1" end="1"/>
                                            </p:txEl>
                                          </p:spTgt>
                                        </p:tgtEl>
                                        <p:attrNameLst>
                                          <p:attrName>style.visibility</p:attrName>
                                        </p:attrNameLst>
                                      </p:cBhvr>
                                      <p:to>
                                        <p:strVal val="visible"/>
                                      </p:to>
                                    </p:set>
                                    <p:animEffect transition="in" filter="wipe(left)">
                                      <p:cBhvr>
                                        <p:cTn id="10" dur="1000"/>
                                        <p:tgtEl>
                                          <p:spTgt spid="6932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93251">
                                            <p:txEl>
                                              <p:pRg st="2" end="2"/>
                                            </p:txEl>
                                          </p:spTgt>
                                        </p:tgtEl>
                                        <p:attrNameLst>
                                          <p:attrName>style.visibility</p:attrName>
                                        </p:attrNameLst>
                                      </p:cBhvr>
                                      <p:to>
                                        <p:strVal val="visible"/>
                                      </p:to>
                                    </p:set>
                                    <p:animEffect transition="in" filter="wipe(left)">
                                      <p:cBhvr>
                                        <p:cTn id="13" dur="1000"/>
                                        <p:tgtEl>
                                          <p:spTgt spid="69325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93251">
                                            <p:txEl>
                                              <p:pRg st="3" end="3"/>
                                            </p:txEl>
                                          </p:spTgt>
                                        </p:tgtEl>
                                        <p:attrNameLst>
                                          <p:attrName>style.visibility</p:attrName>
                                        </p:attrNameLst>
                                      </p:cBhvr>
                                      <p:to>
                                        <p:strVal val="visible"/>
                                      </p:to>
                                    </p:set>
                                    <p:animEffect transition="in" filter="wipe(left)">
                                      <p:cBhvr>
                                        <p:cTn id="18" dur="1000"/>
                                        <p:tgtEl>
                                          <p:spTgt spid="693251">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93251">
                                            <p:txEl>
                                              <p:pRg st="4" end="4"/>
                                            </p:txEl>
                                          </p:spTgt>
                                        </p:tgtEl>
                                        <p:attrNameLst>
                                          <p:attrName>style.visibility</p:attrName>
                                        </p:attrNameLst>
                                      </p:cBhvr>
                                      <p:to>
                                        <p:strVal val="visible"/>
                                      </p:to>
                                    </p:set>
                                    <p:animEffect transition="in" filter="wipe(left)">
                                      <p:cBhvr>
                                        <p:cTn id="23" dur="1000"/>
                                        <p:tgtEl>
                                          <p:spTgt spid="69325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93251">
                                            <p:txEl>
                                              <p:pRg st="5" end="5"/>
                                            </p:txEl>
                                          </p:spTgt>
                                        </p:tgtEl>
                                        <p:attrNameLst>
                                          <p:attrName>style.visibility</p:attrName>
                                        </p:attrNameLst>
                                      </p:cBhvr>
                                      <p:to>
                                        <p:strVal val="visible"/>
                                      </p:to>
                                    </p:set>
                                    <p:animEffect transition="in" filter="wipe(left)">
                                      <p:cBhvr>
                                        <p:cTn id="26" dur="1000"/>
                                        <p:tgtEl>
                                          <p:spTgt spid="693251">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93251">
                                            <p:txEl>
                                              <p:pRg st="6" end="6"/>
                                            </p:txEl>
                                          </p:spTgt>
                                        </p:tgtEl>
                                        <p:attrNameLst>
                                          <p:attrName>style.visibility</p:attrName>
                                        </p:attrNameLst>
                                      </p:cBhvr>
                                      <p:to>
                                        <p:strVal val="visible"/>
                                      </p:to>
                                    </p:set>
                                    <p:animEffect transition="in" filter="wipe(left)">
                                      <p:cBhvr>
                                        <p:cTn id="29" dur="1000"/>
                                        <p:tgtEl>
                                          <p:spTgt spid="693251">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93251">
                                            <p:txEl>
                                              <p:pRg st="7" end="7"/>
                                            </p:txEl>
                                          </p:spTgt>
                                        </p:tgtEl>
                                        <p:attrNameLst>
                                          <p:attrName>style.visibility</p:attrName>
                                        </p:attrNameLst>
                                      </p:cBhvr>
                                      <p:to>
                                        <p:strVal val="visible"/>
                                      </p:to>
                                    </p:set>
                                    <p:animEffect transition="in" filter="wipe(left)">
                                      <p:cBhvr>
                                        <p:cTn id="32" dur="1000"/>
                                        <p:tgtEl>
                                          <p:spTgt spid="69325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93251">
                                            <p:txEl>
                                              <p:pRg st="8" end="8"/>
                                            </p:txEl>
                                          </p:spTgt>
                                        </p:tgtEl>
                                        <p:attrNameLst>
                                          <p:attrName>style.visibility</p:attrName>
                                        </p:attrNameLst>
                                      </p:cBhvr>
                                      <p:to>
                                        <p:strVal val="visible"/>
                                      </p:to>
                                    </p:set>
                                    <p:animEffect transition="in" filter="wipe(left)">
                                      <p:cBhvr>
                                        <p:cTn id="37" dur="1000"/>
                                        <p:tgtEl>
                                          <p:spTgt spid="6932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2"/>
          <p:cNvSpPr>
            <a:spLocks noChangeAspect="1" noChangeArrowheads="1"/>
          </p:cNvSpPr>
          <p:nvPr/>
        </p:nvSpPr>
        <p:spPr bwMode="auto">
          <a:xfrm>
            <a:off x="4267200" y="3962400"/>
            <a:ext cx="4419600" cy="2438400"/>
          </a:xfrm>
          <a:prstGeom prst="rect">
            <a:avLst/>
          </a:prstGeom>
          <a:solidFill>
            <a:schemeClr val="bg1"/>
          </a:solidFill>
          <a:ln w="25400">
            <a:solidFill>
              <a:schemeClr val="tx1"/>
            </a:solidFill>
            <a:miter lim="800000"/>
            <a:headEnd/>
            <a:tailEnd/>
          </a:ln>
        </p:spPr>
        <p:txBody>
          <a:bodyPr wrap="none" anchor="ctr"/>
          <a:lstStyle/>
          <a:p>
            <a:pPr algn="ctr"/>
            <a:endParaRPr lang="en-US">
              <a:solidFill>
                <a:srgbClr val="000000"/>
              </a:solidFill>
              <a:cs typeface="Arial" pitchFamily="34" charset="0"/>
            </a:endParaRPr>
          </a:p>
        </p:txBody>
      </p:sp>
      <p:sp>
        <p:nvSpPr>
          <p:cNvPr id="695299" name="Rectangle 3"/>
          <p:cNvSpPr>
            <a:spLocks noChangeAspect="1" noChangeArrowheads="1"/>
          </p:cNvSpPr>
          <p:nvPr/>
        </p:nvSpPr>
        <p:spPr bwMode="auto">
          <a:xfrm>
            <a:off x="228600" y="1828800"/>
            <a:ext cx="5029200" cy="1752600"/>
          </a:xfrm>
          <a:prstGeom prst="rect">
            <a:avLst/>
          </a:prstGeom>
          <a:solidFill>
            <a:schemeClr val="bg1"/>
          </a:solidFill>
          <a:ln w="25400">
            <a:solidFill>
              <a:schemeClr val="tx1"/>
            </a:solidFill>
            <a:miter lim="800000"/>
            <a:headEnd/>
            <a:tailEnd/>
          </a:ln>
        </p:spPr>
        <p:txBody>
          <a:bodyPr wrap="none" anchor="ctr"/>
          <a:lstStyle/>
          <a:p>
            <a:pPr algn="ctr"/>
            <a:endParaRPr lang="en-US">
              <a:solidFill>
                <a:srgbClr val="000000"/>
              </a:solidFill>
              <a:cs typeface="Arial" pitchFamily="34" charset="0"/>
            </a:endParaRPr>
          </a:p>
        </p:txBody>
      </p:sp>
      <p:sp>
        <p:nvSpPr>
          <p:cNvPr id="102404" name="Rectangle 4"/>
          <p:cNvSpPr>
            <a:spLocks noGrp="1" noChangeArrowheads="1"/>
          </p:cNvSpPr>
          <p:nvPr>
            <p:ph type="title"/>
          </p:nvPr>
        </p:nvSpPr>
        <p:spPr>
          <a:xfrm>
            <a:off x="228600" y="152400"/>
            <a:ext cx="8839200" cy="838200"/>
          </a:xfrm>
        </p:spPr>
        <p:txBody>
          <a:bodyPr lIns="90488" tIns="44450" rIns="90488" bIns="44450"/>
          <a:lstStyle/>
          <a:p>
            <a:pPr algn="r" eaLnBrk="1" hangingPunct="1"/>
            <a:r>
              <a:rPr lang="en-US" sz="3600" dirty="0">
                <a:ea typeface="ＭＳ Ｐゴシック" pitchFamily="34" charset="-128"/>
              </a:rPr>
              <a:t>Application </a:t>
            </a:r>
            <a:r>
              <a:rPr lang="en-US" sz="3600" dirty="0" smtClean="0">
                <a:ea typeface="ＭＳ Ｐゴシック" pitchFamily="34" charset="-128"/>
              </a:rPr>
              <a:t>Review: </a:t>
            </a:r>
            <a:r>
              <a:rPr lang="en-US" sz="3600" dirty="0">
                <a:ea typeface="ＭＳ Ｐゴシック" pitchFamily="34" charset="-128"/>
              </a:rPr>
              <a:t>2 </a:t>
            </a:r>
            <a:r>
              <a:rPr lang="en-US" sz="3600" dirty="0" smtClean="0">
                <a:ea typeface="ＭＳ Ｐゴシック" pitchFamily="34" charset="-128"/>
              </a:rPr>
              <a:t>Levels</a:t>
            </a:r>
          </a:p>
        </p:txBody>
      </p:sp>
      <p:sp>
        <p:nvSpPr>
          <p:cNvPr id="695301" name="Rectangle 5"/>
          <p:cNvSpPr>
            <a:spLocks noGrp="1" noChangeArrowheads="1"/>
          </p:cNvSpPr>
          <p:nvPr>
            <p:ph idx="1"/>
          </p:nvPr>
        </p:nvSpPr>
        <p:spPr>
          <a:xfrm>
            <a:off x="4495800" y="4038600"/>
            <a:ext cx="4419600" cy="2514600"/>
          </a:xfrm>
        </p:spPr>
        <p:txBody>
          <a:bodyPr lIns="90488" tIns="44450" rIns="90488" bIns="44450"/>
          <a:lstStyle/>
          <a:p>
            <a:pPr eaLnBrk="1" hangingPunct="1">
              <a:lnSpc>
                <a:spcPct val="80000"/>
              </a:lnSpc>
              <a:buFontTx/>
              <a:buNone/>
            </a:pPr>
            <a:r>
              <a:rPr lang="en-US" sz="2400" b="1" dirty="0" smtClean="0">
                <a:solidFill>
                  <a:srgbClr val="FF9966"/>
                </a:solidFill>
                <a:ea typeface="ＭＳ Ｐゴシック" pitchFamily="34" charset="-128"/>
              </a:rPr>
              <a:t>National Advisory Council</a:t>
            </a:r>
          </a:p>
          <a:p>
            <a:pPr eaLnBrk="1" hangingPunct="1">
              <a:lnSpc>
                <a:spcPct val="80000"/>
              </a:lnSpc>
              <a:buClr>
                <a:schemeClr val="tx2"/>
              </a:buClr>
              <a:buFont typeface="Symbol" pitchFamily="18" charset="2"/>
              <a:buChar char="·"/>
            </a:pPr>
            <a:r>
              <a:rPr lang="en-US" sz="1800" b="1" dirty="0" smtClean="0">
                <a:ea typeface="ＭＳ Ｐゴシック" pitchFamily="34" charset="-128"/>
              </a:rPr>
              <a:t>Assesses Quality of SRG Review</a:t>
            </a:r>
          </a:p>
          <a:p>
            <a:pPr eaLnBrk="1" hangingPunct="1">
              <a:lnSpc>
                <a:spcPct val="80000"/>
              </a:lnSpc>
              <a:buClr>
                <a:schemeClr val="tx2"/>
              </a:buClr>
              <a:buFont typeface="Symbol" pitchFamily="18" charset="2"/>
              <a:buChar char="·"/>
            </a:pPr>
            <a:r>
              <a:rPr lang="en-US" sz="1800" b="1" dirty="0" smtClean="0">
                <a:ea typeface="ＭＳ Ｐゴシック" pitchFamily="34" charset="-128"/>
              </a:rPr>
              <a:t>Makes Recommendation to</a:t>
            </a:r>
          </a:p>
          <a:p>
            <a:pPr eaLnBrk="1" hangingPunct="1">
              <a:lnSpc>
                <a:spcPct val="80000"/>
              </a:lnSpc>
              <a:spcBef>
                <a:spcPct val="0"/>
              </a:spcBef>
              <a:buClr>
                <a:schemeClr val="tx2"/>
              </a:buClr>
              <a:buFont typeface="Symbol" pitchFamily="18" charset="2"/>
              <a:buChar char=" "/>
            </a:pPr>
            <a:r>
              <a:rPr lang="en-US" sz="1800" b="1" dirty="0" smtClean="0">
                <a:ea typeface="ＭＳ Ｐゴシック" pitchFamily="34" charset="-128"/>
              </a:rPr>
              <a:t>Institute Staff on Funding</a:t>
            </a:r>
          </a:p>
          <a:p>
            <a:pPr eaLnBrk="1" hangingPunct="1">
              <a:lnSpc>
                <a:spcPct val="80000"/>
              </a:lnSpc>
              <a:spcBef>
                <a:spcPct val="0"/>
              </a:spcBef>
              <a:buClr>
                <a:schemeClr val="tx2"/>
              </a:buClr>
              <a:buFont typeface="Symbol" pitchFamily="18" charset="2"/>
              <a:buChar char=" "/>
            </a:pPr>
            <a:endParaRPr lang="en-US" sz="1800" b="1" dirty="0" smtClean="0">
              <a:ea typeface="ＭＳ Ｐゴシック" pitchFamily="34" charset="-128"/>
            </a:endParaRPr>
          </a:p>
          <a:p>
            <a:pPr eaLnBrk="1" hangingPunct="1">
              <a:lnSpc>
                <a:spcPct val="80000"/>
              </a:lnSpc>
              <a:buClr>
                <a:schemeClr val="tx2"/>
              </a:buClr>
              <a:buFont typeface="Symbol" pitchFamily="18" charset="2"/>
              <a:buChar char="·"/>
            </a:pPr>
            <a:r>
              <a:rPr lang="en-US" sz="1800" b="1" i="1" dirty="0" smtClean="0">
                <a:solidFill>
                  <a:srgbClr val="008000"/>
                </a:solidFill>
                <a:ea typeface="ＭＳ Ｐゴシック" pitchFamily="34" charset="-128"/>
              </a:rPr>
              <a:t>Evaluates Program Priorities and Relevance</a:t>
            </a:r>
          </a:p>
          <a:p>
            <a:pPr eaLnBrk="1" hangingPunct="1">
              <a:lnSpc>
                <a:spcPct val="80000"/>
              </a:lnSpc>
              <a:buClr>
                <a:schemeClr val="tx2"/>
              </a:buClr>
              <a:buFont typeface="Symbol" pitchFamily="18" charset="2"/>
              <a:buChar char="·"/>
            </a:pPr>
            <a:r>
              <a:rPr lang="en-US" sz="1800" b="1" i="1" dirty="0" smtClean="0">
                <a:solidFill>
                  <a:srgbClr val="008000"/>
                </a:solidFill>
                <a:ea typeface="ＭＳ Ｐゴシック" pitchFamily="34" charset="-128"/>
              </a:rPr>
              <a:t>Advises on Policy</a:t>
            </a:r>
          </a:p>
        </p:txBody>
      </p:sp>
      <p:sp>
        <p:nvSpPr>
          <p:cNvPr id="695302" name="Freeform 6"/>
          <p:cNvSpPr>
            <a:spLocks/>
          </p:cNvSpPr>
          <p:nvPr/>
        </p:nvSpPr>
        <p:spPr bwMode="auto">
          <a:xfrm>
            <a:off x="1143000" y="3581400"/>
            <a:ext cx="3049588" cy="2635250"/>
          </a:xfrm>
          <a:custGeom>
            <a:avLst/>
            <a:gdLst>
              <a:gd name="T0" fmla="*/ 2147483647 w 1921"/>
              <a:gd name="T1" fmla="*/ 2147483647 h 1516"/>
              <a:gd name="T2" fmla="*/ 2147483647 w 1921"/>
              <a:gd name="T3" fmla="*/ 2147483647 h 1516"/>
              <a:gd name="T4" fmla="*/ 2147483647 w 1921"/>
              <a:gd name="T5" fmla="*/ 2147483647 h 1516"/>
              <a:gd name="T6" fmla="*/ 2147483647 w 1921"/>
              <a:gd name="T7" fmla="*/ 2147483647 h 1516"/>
              <a:gd name="T8" fmla="*/ 2147483647 w 1921"/>
              <a:gd name="T9" fmla="*/ 2147483647 h 1516"/>
              <a:gd name="T10" fmla="*/ 2147483647 w 1921"/>
              <a:gd name="T11" fmla="*/ 2147483647 h 1516"/>
              <a:gd name="T12" fmla="*/ 2147483647 w 1921"/>
              <a:gd name="T13" fmla="*/ 2147483647 h 1516"/>
              <a:gd name="T14" fmla="*/ 2147483647 w 1921"/>
              <a:gd name="T15" fmla="*/ 2147483647 h 1516"/>
              <a:gd name="T16" fmla="*/ 2147483647 w 1921"/>
              <a:gd name="T17" fmla="*/ 2147483647 h 1516"/>
              <a:gd name="T18" fmla="*/ 2147483647 w 1921"/>
              <a:gd name="T19" fmla="*/ 2147483647 h 1516"/>
              <a:gd name="T20" fmla="*/ 2147483647 w 1921"/>
              <a:gd name="T21" fmla="*/ 2147483647 h 1516"/>
              <a:gd name="T22" fmla="*/ 2147483647 w 1921"/>
              <a:gd name="T23" fmla="*/ 2147483647 h 1516"/>
              <a:gd name="T24" fmla="*/ 0 w 1921"/>
              <a:gd name="T25" fmla="*/ 2147483647 h 1516"/>
              <a:gd name="T26" fmla="*/ 2147483647 w 1921"/>
              <a:gd name="T27" fmla="*/ 2147483647 h 1516"/>
              <a:gd name="T28" fmla="*/ 2147483647 w 1921"/>
              <a:gd name="T29" fmla="*/ 2147483647 h 1516"/>
              <a:gd name="T30" fmla="*/ 2147483647 w 1921"/>
              <a:gd name="T31" fmla="*/ 2147483647 h 1516"/>
              <a:gd name="T32" fmla="*/ 2147483647 w 1921"/>
              <a:gd name="T33" fmla="*/ 2147483647 h 1516"/>
              <a:gd name="T34" fmla="*/ 2147483647 w 1921"/>
              <a:gd name="T35" fmla="*/ 2147483647 h 1516"/>
              <a:gd name="T36" fmla="*/ 2147483647 w 1921"/>
              <a:gd name="T37" fmla="*/ 2147483647 h 1516"/>
              <a:gd name="T38" fmla="*/ 2147483647 w 1921"/>
              <a:gd name="T39" fmla="*/ 2147483647 h 1516"/>
              <a:gd name="T40" fmla="*/ 2147483647 w 1921"/>
              <a:gd name="T41" fmla="*/ 2147483647 h 1516"/>
              <a:gd name="T42" fmla="*/ 2147483647 w 1921"/>
              <a:gd name="T43" fmla="*/ 2147483647 h 1516"/>
              <a:gd name="T44" fmla="*/ 2147483647 w 1921"/>
              <a:gd name="T45" fmla="*/ 2147483647 h 1516"/>
              <a:gd name="T46" fmla="*/ 2147483647 w 1921"/>
              <a:gd name="T47" fmla="*/ 2147483647 h 1516"/>
              <a:gd name="T48" fmla="*/ 2147483647 w 1921"/>
              <a:gd name="T49" fmla="*/ 2147483647 h 1516"/>
              <a:gd name="T50" fmla="*/ 2147483647 w 1921"/>
              <a:gd name="T51" fmla="*/ 2147483647 h 1516"/>
              <a:gd name="T52" fmla="*/ 2147483647 w 1921"/>
              <a:gd name="T53" fmla="*/ 2147483647 h 1516"/>
              <a:gd name="T54" fmla="*/ 2147483647 w 1921"/>
              <a:gd name="T55" fmla="*/ 2147483647 h 1516"/>
              <a:gd name="T56" fmla="*/ 2147483647 w 1921"/>
              <a:gd name="T57" fmla="*/ 2147483647 h 1516"/>
              <a:gd name="T58" fmla="*/ 2147483647 w 1921"/>
              <a:gd name="T59" fmla="*/ 2147483647 h 1516"/>
              <a:gd name="T60" fmla="*/ 2147483647 w 1921"/>
              <a:gd name="T61" fmla="*/ 2147483647 h 1516"/>
              <a:gd name="T62" fmla="*/ 2147483647 w 1921"/>
              <a:gd name="T63" fmla="*/ 2147483647 h 1516"/>
              <a:gd name="T64" fmla="*/ 2147483647 w 1921"/>
              <a:gd name="T65" fmla="*/ 2147483647 h 1516"/>
              <a:gd name="T66" fmla="*/ 2147483647 w 1921"/>
              <a:gd name="T67" fmla="*/ 2147483647 h 1516"/>
              <a:gd name="T68" fmla="*/ 2147483647 w 1921"/>
              <a:gd name="T69" fmla="*/ 2147483647 h 1516"/>
              <a:gd name="T70" fmla="*/ 2147483647 w 1921"/>
              <a:gd name="T71" fmla="*/ 2147483647 h 1516"/>
              <a:gd name="T72" fmla="*/ 2147483647 w 1921"/>
              <a:gd name="T73" fmla="*/ 2147483647 h 1516"/>
              <a:gd name="T74" fmla="*/ 2147483647 w 1921"/>
              <a:gd name="T75" fmla="*/ 2147483647 h 1516"/>
              <a:gd name="T76" fmla="*/ 2147483647 w 1921"/>
              <a:gd name="T77" fmla="*/ 2147483647 h 1516"/>
              <a:gd name="T78" fmla="*/ 2147483647 w 1921"/>
              <a:gd name="T79" fmla="*/ 2147483647 h 1516"/>
              <a:gd name="T80" fmla="*/ 2147483647 w 1921"/>
              <a:gd name="T81" fmla="*/ 2147483647 h 1516"/>
              <a:gd name="T82" fmla="*/ 2147483647 w 1921"/>
              <a:gd name="T83" fmla="*/ 2147483647 h 1516"/>
              <a:gd name="T84" fmla="*/ 2147483647 w 1921"/>
              <a:gd name="T85" fmla="*/ 0 h 15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1"/>
              <a:gd name="T130" fmla="*/ 0 h 1516"/>
              <a:gd name="T131" fmla="*/ 1921 w 1921"/>
              <a:gd name="T132" fmla="*/ 1516 h 15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1" h="1516">
                <a:moveTo>
                  <a:pt x="1446" y="0"/>
                </a:moveTo>
                <a:lnTo>
                  <a:pt x="1219" y="3"/>
                </a:lnTo>
                <a:lnTo>
                  <a:pt x="1142" y="9"/>
                </a:lnTo>
                <a:lnTo>
                  <a:pt x="1047" y="20"/>
                </a:lnTo>
                <a:lnTo>
                  <a:pt x="974" y="29"/>
                </a:lnTo>
                <a:lnTo>
                  <a:pt x="900" y="43"/>
                </a:lnTo>
                <a:lnTo>
                  <a:pt x="828" y="59"/>
                </a:lnTo>
                <a:lnTo>
                  <a:pt x="763" y="76"/>
                </a:lnTo>
                <a:lnTo>
                  <a:pt x="686" y="97"/>
                </a:lnTo>
                <a:lnTo>
                  <a:pt x="593" y="128"/>
                </a:lnTo>
                <a:lnTo>
                  <a:pt x="520" y="156"/>
                </a:lnTo>
                <a:lnTo>
                  <a:pt x="449" y="187"/>
                </a:lnTo>
                <a:lnTo>
                  <a:pt x="401" y="213"/>
                </a:lnTo>
                <a:lnTo>
                  <a:pt x="345" y="244"/>
                </a:lnTo>
                <a:lnTo>
                  <a:pt x="304" y="268"/>
                </a:lnTo>
                <a:lnTo>
                  <a:pt x="261" y="301"/>
                </a:lnTo>
                <a:lnTo>
                  <a:pt x="222" y="332"/>
                </a:lnTo>
                <a:lnTo>
                  <a:pt x="184" y="366"/>
                </a:lnTo>
                <a:lnTo>
                  <a:pt x="155" y="393"/>
                </a:lnTo>
                <a:lnTo>
                  <a:pt x="118" y="431"/>
                </a:lnTo>
                <a:lnTo>
                  <a:pt x="82" y="474"/>
                </a:lnTo>
                <a:lnTo>
                  <a:pt x="58" y="516"/>
                </a:lnTo>
                <a:lnTo>
                  <a:pt x="39" y="552"/>
                </a:lnTo>
                <a:lnTo>
                  <a:pt x="21" y="594"/>
                </a:lnTo>
                <a:lnTo>
                  <a:pt x="6" y="638"/>
                </a:lnTo>
                <a:lnTo>
                  <a:pt x="0" y="695"/>
                </a:lnTo>
                <a:lnTo>
                  <a:pt x="5" y="744"/>
                </a:lnTo>
                <a:lnTo>
                  <a:pt x="14" y="785"/>
                </a:lnTo>
                <a:lnTo>
                  <a:pt x="26" y="826"/>
                </a:lnTo>
                <a:lnTo>
                  <a:pt x="47" y="872"/>
                </a:lnTo>
                <a:lnTo>
                  <a:pt x="66" y="911"/>
                </a:lnTo>
                <a:lnTo>
                  <a:pt x="92" y="946"/>
                </a:lnTo>
                <a:lnTo>
                  <a:pt x="130" y="991"/>
                </a:lnTo>
                <a:lnTo>
                  <a:pt x="179" y="1041"/>
                </a:lnTo>
                <a:lnTo>
                  <a:pt x="229" y="1081"/>
                </a:lnTo>
                <a:lnTo>
                  <a:pt x="271" y="1115"/>
                </a:lnTo>
                <a:lnTo>
                  <a:pt x="325" y="1149"/>
                </a:lnTo>
                <a:lnTo>
                  <a:pt x="377" y="1176"/>
                </a:lnTo>
                <a:lnTo>
                  <a:pt x="437" y="1207"/>
                </a:lnTo>
                <a:lnTo>
                  <a:pt x="512" y="1244"/>
                </a:lnTo>
                <a:lnTo>
                  <a:pt x="585" y="1271"/>
                </a:lnTo>
                <a:lnTo>
                  <a:pt x="667" y="1302"/>
                </a:lnTo>
                <a:lnTo>
                  <a:pt x="836" y="1346"/>
                </a:lnTo>
                <a:lnTo>
                  <a:pt x="978" y="1373"/>
                </a:lnTo>
                <a:lnTo>
                  <a:pt x="1128" y="1393"/>
                </a:lnTo>
                <a:lnTo>
                  <a:pt x="1248" y="1403"/>
                </a:lnTo>
                <a:lnTo>
                  <a:pt x="1403" y="1410"/>
                </a:lnTo>
                <a:lnTo>
                  <a:pt x="1403" y="1515"/>
                </a:lnTo>
                <a:lnTo>
                  <a:pt x="1920" y="1275"/>
                </a:lnTo>
                <a:lnTo>
                  <a:pt x="1397" y="1031"/>
                </a:lnTo>
                <a:lnTo>
                  <a:pt x="1398" y="1139"/>
                </a:lnTo>
                <a:lnTo>
                  <a:pt x="1243" y="1132"/>
                </a:lnTo>
                <a:lnTo>
                  <a:pt x="1128" y="1119"/>
                </a:lnTo>
                <a:lnTo>
                  <a:pt x="1007" y="1098"/>
                </a:lnTo>
                <a:lnTo>
                  <a:pt x="836" y="1054"/>
                </a:lnTo>
                <a:lnTo>
                  <a:pt x="757" y="1025"/>
                </a:lnTo>
                <a:lnTo>
                  <a:pt x="681" y="993"/>
                </a:lnTo>
                <a:lnTo>
                  <a:pt x="619" y="957"/>
                </a:lnTo>
                <a:lnTo>
                  <a:pt x="556" y="922"/>
                </a:lnTo>
                <a:lnTo>
                  <a:pt x="506" y="888"/>
                </a:lnTo>
                <a:lnTo>
                  <a:pt x="464" y="850"/>
                </a:lnTo>
                <a:lnTo>
                  <a:pt x="417" y="806"/>
                </a:lnTo>
                <a:lnTo>
                  <a:pt x="377" y="755"/>
                </a:lnTo>
                <a:lnTo>
                  <a:pt x="348" y="708"/>
                </a:lnTo>
                <a:lnTo>
                  <a:pt x="333" y="664"/>
                </a:lnTo>
                <a:lnTo>
                  <a:pt x="319" y="610"/>
                </a:lnTo>
                <a:lnTo>
                  <a:pt x="317" y="558"/>
                </a:lnTo>
                <a:lnTo>
                  <a:pt x="321" y="522"/>
                </a:lnTo>
                <a:lnTo>
                  <a:pt x="329" y="483"/>
                </a:lnTo>
                <a:lnTo>
                  <a:pt x="348" y="437"/>
                </a:lnTo>
                <a:lnTo>
                  <a:pt x="372" y="393"/>
                </a:lnTo>
                <a:lnTo>
                  <a:pt x="401" y="351"/>
                </a:lnTo>
                <a:lnTo>
                  <a:pt x="440" y="310"/>
                </a:lnTo>
                <a:lnTo>
                  <a:pt x="509" y="251"/>
                </a:lnTo>
                <a:lnTo>
                  <a:pt x="567" y="211"/>
                </a:lnTo>
                <a:lnTo>
                  <a:pt x="643" y="169"/>
                </a:lnTo>
                <a:lnTo>
                  <a:pt x="720" y="133"/>
                </a:lnTo>
                <a:lnTo>
                  <a:pt x="778" y="110"/>
                </a:lnTo>
                <a:lnTo>
                  <a:pt x="847" y="86"/>
                </a:lnTo>
                <a:lnTo>
                  <a:pt x="913" y="68"/>
                </a:lnTo>
                <a:lnTo>
                  <a:pt x="966" y="54"/>
                </a:lnTo>
                <a:lnTo>
                  <a:pt x="1021" y="42"/>
                </a:lnTo>
                <a:lnTo>
                  <a:pt x="1089" y="32"/>
                </a:lnTo>
                <a:lnTo>
                  <a:pt x="1150" y="25"/>
                </a:lnTo>
                <a:lnTo>
                  <a:pt x="1234" y="15"/>
                </a:lnTo>
                <a:lnTo>
                  <a:pt x="1446" y="0"/>
                </a:lnTo>
              </a:path>
            </a:pathLst>
          </a:custGeom>
          <a:solidFill>
            <a:srgbClr val="FF9966"/>
          </a:solidFill>
          <a:ln w="12700" cap="rnd">
            <a:solidFill>
              <a:srgbClr val="00DFCA"/>
            </a:solidFill>
            <a:round/>
            <a:headEnd/>
            <a:tailEnd/>
          </a:ln>
        </p:spPr>
        <p:txBody>
          <a:bodyPr/>
          <a:lstStyle/>
          <a:p>
            <a:endParaRPr lang="en-US">
              <a:solidFill>
                <a:prstClr val="black"/>
              </a:solidFill>
              <a:cs typeface="Arial" pitchFamily="34" charset="0"/>
            </a:endParaRPr>
          </a:p>
        </p:txBody>
      </p:sp>
      <p:sp>
        <p:nvSpPr>
          <p:cNvPr id="695303" name="Rectangle 7"/>
          <p:cNvSpPr>
            <a:spLocks noChangeArrowheads="1"/>
          </p:cNvSpPr>
          <p:nvPr/>
        </p:nvSpPr>
        <p:spPr bwMode="auto">
          <a:xfrm>
            <a:off x="0" y="1905000"/>
            <a:ext cx="525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168275" indent="-168275" algn="ctr" eaLnBrk="0" hangingPunct="0">
              <a:lnSpc>
                <a:spcPct val="90000"/>
              </a:lnSpc>
              <a:spcBef>
                <a:spcPct val="30000"/>
              </a:spcBef>
            </a:pPr>
            <a:r>
              <a:rPr lang="en-US" sz="2100" b="1">
                <a:solidFill>
                  <a:srgbClr val="FF9966"/>
                </a:solidFill>
                <a:cs typeface="Arial" pitchFamily="34" charset="0"/>
              </a:rPr>
              <a:t>	</a:t>
            </a:r>
            <a:r>
              <a:rPr lang="en-US" sz="2400" b="1">
                <a:solidFill>
                  <a:srgbClr val="FF9966"/>
                </a:solidFill>
                <a:cs typeface="Arial" pitchFamily="34" charset="0"/>
              </a:rPr>
              <a:t>Scientific Review Group (SRG)</a:t>
            </a:r>
          </a:p>
          <a:p>
            <a:pPr marL="625475" lvl="2" indent="-168275" eaLnBrk="0" hangingPunct="0">
              <a:lnSpc>
                <a:spcPct val="90000"/>
              </a:lnSpc>
              <a:spcBef>
                <a:spcPct val="20000"/>
              </a:spcBef>
              <a:buClr>
                <a:srgbClr val="333399"/>
              </a:buClr>
              <a:buFont typeface="Symbol" pitchFamily="18" charset="2"/>
              <a:buChar char="·"/>
            </a:pPr>
            <a:r>
              <a:rPr lang="en-US" b="1">
                <a:solidFill>
                  <a:srgbClr val="000000"/>
                </a:solidFill>
                <a:cs typeface="Arial" pitchFamily="34" charset="0"/>
              </a:rPr>
              <a:t> </a:t>
            </a:r>
            <a:r>
              <a:rPr lang="en-US" b="1">
                <a:solidFill>
                  <a:srgbClr val="333399"/>
                </a:solidFill>
                <a:cs typeface="Arial" pitchFamily="34" charset="0"/>
              </a:rPr>
              <a:t>Independent outside reviewers</a:t>
            </a:r>
          </a:p>
          <a:p>
            <a:pPr marL="625475" lvl="2" indent="-168275" eaLnBrk="0" hangingPunct="0">
              <a:lnSpc>
                <a:spcPct val="90000"/>
              </a:lnSpc>
              <a:spcBef>
                <a:spcPct val="30000"/>
              </a:spcBef>
              <a:buClr>
                <a:srgbClr val="333399"/>
              </a:buClr>
              <a:buFont typeface="Symbol" pitchFamily="18" charset="2"/>
              <a:buChar char="·"/>
            </a:pPr>
            <a:r>
              <a:rPr lang="en-US" b="1">
                <a:solidFill>
                  <a:srgbClr val="333399"/>
                </a:solidFill>
                <a:cs typeface="Arial" pitchFamily="34" charset="0"/>
              </a:rPr>
              <a:t> Evaluate scientific merit &amp; significance</a:t>
            </a:r>
          </a:p>
          <a:p>
            <a:pPr marL="625475" lvl="2" indent="-168275" eaLnBrk="0" hangingPunct="0">
              <a:lnSpc>
                <a:spcPct val="90000"/>
              </a:lnSpc>
              <a:spcBef>
                <a:spcPct val="30000"/>
              </a:spcBef>
              <a:buClr>
                <a:srgbClr val="333399"/>
              </a:buClr>
              <a:buFont typeface="Symbol" pitchFamily="18" charset="2"/>
              <a:buChar char="·"/>
            </a:pPr>
            <a:r>
              <a:rPr lang="en-US" b="1">
                <a:solidFill>
                  <a:srgbClr val="333399"/>
                </a:solidFill>
                <a:cs typeface="Arial" pitchFamily="34" charset="0"/>
              </a:rPr>
              <a:t> Recommend length and level of funding</a:t>
            </a:r>
          </a:p>
          <a:p>
            <a:pPr marL="625475" lvl="2" indent="-168275">
              <a:lnSpc>
                <a:spcPct val="90000"/>
              </a:lnSpc>
            </a:pPr>
            <a:endParaRPr lang="en-US" b="1">
              <a:solidFill>
                <a:srgbClr val="000000"/>
              </a:solidFill>
              <a:cs typeface="Arial" pitchFamily="34" charset="0"/>
            </a:endParaRPr>
          </a:p>
        </p:txBody>
      </p:sp>
      <p:sp>
        <p:nvSpPr>
          <p:cNvPr id="695304" name="Rectangle 8"/>
          <p:cNvSpPr>
            <a:spLocks noChangeArrowheads="1"/>
          </p:cNvSpPr>
          <p:nvPr/>
        </p:nvSpPr>
        <p:spPr bwMode="auto">
          <a:xfrm>
            <a:off x="1676400" y="1371600"/>
            <a:ext cx="1398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rgbClr val="A50021"/>
                </a:solidFill>
                <a:cs typeface="Arial" pitchFamily="34" charset="0"/>
              </a:rPr>
              <a:t>1</a:t>
            </a:r>
            <a:r>
              <a:rPr lang="en-US" sz="2400" b="1" baseline="30000">
                <a:solidFill>
                  <a:srgbClr val="A50021"/>
                </a:solidFill>
                <a:cs typeface="Arial" pitchFamily="34" charset="0"/>
              </a:rPr>
              <a:t>st</a:t>
            </a:r>
            <a:r>
              <a:rPr lang="en-US" sz="2400" b="1">
                <a:solidFill>
                  <a:srgbClr val="A50021"/>
                </a:solidFill>
                <a:cs typeface="Arial" pitchFamily="34" charset="0"/>
              </a:rPr>
              <a:t> Level</a:t>
            </a:r>
          </a:p>
        </p:txBody>
      </p:sp>
      <p:sp>
        <p:nvSpPr>
          <p:cNvPr id="695305" name="Rectangle 9"/>
          <p:cNvSpPr>
            <a:spLocks noChangeArrowheads="1"/>
          </p:cNvSpPr>
          <p:nvPr/>
        </p:nvSpPr>
        <p:spPr bwMode="auto">
          <a:xfrm>
            <a:off x="5867400" y="3429000"/>
            <a:ext cx="1438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buClr>
                <a:srgbClr val="009999"/>
              </a:buClr>
              <a:buSzPct val="70000"/>
              <a:buFont typeface="Wingdings" pitchFamily="2" charset="2"/>
              <a:buNone/>
            </a:pPr>
            <a:r>
              <a:rPr lang="en-US" sz="2400" b="1">
                <a:solidFill>
                  <a:srgbClr val="A50021"/>
                </a:solidFill>
                <a:cs typeface="Arial" pitchFamily="34" charset="0"/>
              </a:rPr>
              <a:t>2</a:t>
            </a:r>
            <a:r>
              <a:rPr lang="en-US" sz="2400" b="1" baseline="30000">
                <a:solidFill>
                  <a:srgbClr val="A50021"/>
                </a:solidFill>
                <a:cs typeface="Arial" pitchFamily="34" charset="0"/>
              </a:rPr>
              <a:t>nd </a:t>
            </a:r>
            <a:r>
              <a:rPr lang="en-US" sz="2400" b="1">
                <a:solidFill>
                  <a:srgbClr val="A50021"/>
                </a:solidFill>
                <a:cs typeface="Arial" pitchFamily="34" charset="0"/>
              </a:rPr>
              <a:t>Level</a:t>
            </a:r>
          </a:p>
        </p:txBody>
      </p:sp>
      <p:sp>
        <p:nvSpPr>
          <p:cNvPr id="695306" name="Line 10"/>
          <p:cNvSpPr>
            <a:spLocks noChangeShapeType="1"/>
          </p:cNvSpPr>
          <p:nvPr/>
        </p:nvSpPr>
        <p:spPr bwMode="auto">
          <a:xfrm>
            <a:off x="5257800" y="5334000"/>
            <a:ext cx="2438400" cy="0"/>
          </a:xfrm>
          <a:prstGeom prst="line">
            <a:avLst/>
          </a:prstGeom>
          <a:noFill/>
          <a:ln w="317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Tree>
    <p:extLst>
      <p:ext uri="{BB962C8B-B14F-4D97-AF65-F5344CB8AC3E}">
        <p14:creationId xmlns:p14="http://schemas.microsoft.com/office/powerpoint/2010/main" val="263928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95304"/>
                                        </p:tgtEl>
                                        <p:attrNameLst>
                                          <p:attrName>style.visibility</p:attrName>
                                        </p:attrNameLst>
                                      </p:cBhvr>
                                      <p:to>
                                        <p:strVal val="visible"/>
                                      </p:to>
                                    </p:set>
                                    <p:animEffect transition="in" filter="wipe(up)">
                                      <p:cBhvr>
                                        <p:cTn id="7" dur="500"/>
                                        <p:tgtEl>
                                          <p:spTgt spid="6953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95299"/>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695303">
                                            <p:txEl>
                                              <p:pRg st="0" end="0"/>
                                            </p:txEl>
                                          </p:spTgt>
                                        </p:tgtEl>
                                        <p:attrNameLst>
                                          <p:attrName>style.visibility</p:attrName>
                                        </p:attrNameLst>
                                      </p:cBhvr>
                                      <p:to>
                                        <p:strVal val="visible"/>
                                      </p:to>
                                    </p:set>
                                    <p:animEffect transition="in" filter="wipe(left)">
                                      <p:cBhvr>
                                        <p:cTn id="14" dur="1000"/>
                                        <p:tgtEl>
                                          <p:spTgt spid="69530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95303">
                                            <p:txEl>
                                              <p:pRg st="1" end="1"/>
                                            </p:txEl>
                                          </p:spTgt>
                                        </p:tgtEl>
                                        <p:attrNameLst>
                                          <p:attrName>style.visibility</p:attrName>
                                        </p:attrNameLst>
                                      </p:cBhvr>
                                      <p:to>
                                        <p:strVal val="visible"/>
                                      </p:to>
                                    </p:set>
                                    <p:animEffect transition="in" filter="wipe(left)">
                                      <p:cBhvr>
                                        <p:cTn id="17" dur="1000"/>
                                        <p:tgtEl>
                                          <p:spTgt spid="695303">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5303">
                                            <p:txEl>
                                              <p:pRg st="2" end="2"/>
                                            </p:txEl>
                                          </p:spTgt>
                                        </p:tgtEl>
                                        <p:attrNameLst>
                                          <p:attrName>style.visibility</p:attrName>
                                        </p:attrNameLst>
                                      </p:cBhvr>
                                      <p:to>
                                        <p:strVal val="visible"/>
                                      </p:to>
                                    </p:set>
                                    <p:animEffect transition="in" filter="wipe(left)">
                                      <p:cBhvr>
                                        <p:cTn id="20" dur="1000"/>
                                        <p:tgtEl>
                                          <p:spTgt spid="695303">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95303">
                                            <p:txEl>
                                              <p:pRg st="3" end="3"/>
                                            </p:txEl>
                                          </p:spTgt>
                                        </p:tgtEl>
                                        <p:attrNameLst>
                                          <p:attrName>style.visibility</p:attrName>
                                        </p:attrNameLst>
                                      </p:cBhvr>
                                      <p:to>
                                        <p:strVal val="visible"/>
                                      </p:to>
                                    </p:set>
                                    <p:animEffect transition="in" filter="wipe(left)">
                                      <p:cBhvr>
                                        <p:cTn id="23" dur="1000"/>
                                        <p:tgtEl>
                                          <p:spTgt spid="695303">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695302"/>
                                        </p:tgtEl>
                                        <p:attrNameLst>
                                          <p:attrName>style.visibility</p:attrName>
                                        </p:attrNameLst>
                                      </p:cBhvr>
                                      <p:to>
                                        <p:strVal val="visible"/>
                                      </p:to>
                                    </p:set>
                                    <p:animEffect transition="in" filter="strips(downLeft)">
                                      <p:cBhvr>
                                        <p:cTn id="28" dur="1000"/>
                                        <p:tgtEl>
                                          <p:spTgt spid="6953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95305"/>
                                        </p:tgtEl>
                                        <p:attrNameLst>
                                          <p:attrName>style.visibility</p:attrName>
                                        </p:attrNameLst>
                                      </p:cBhvr>
                                      <p:to>
                                        <p:strVal val="visible"/>
                                      </p:to>
                                    </p:set>
                                    <p:animEffect transition="in" filter="wipe(up)">
                                      <p:cBhvr>
                                        <p:cTn id="33" dur="500"/>
                                        <p:tgtEl>
                                          <p:spTgt spid="69530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95298"/>
                                        </p:tgtEl>
                                        <p:attrNameLst>
                                          <p:attrName>style.visibility</p:attrName>
                                        </p:attrNameLst>
                                      </p:cBhvr>
                                      <p:to>
                                        <p:strVal val="visible"/>
                                      </p:to>
                                    </p:set>
                                  </p:childTnLst>
                                </p:cTn>
                              </p:par>
                              <p:par>
                                <p:cTn id="38" presetID="22" presetClass="entr" presetSubtype="8" fill="hold" grpId="0" nodeType="withEffect">
                                  <p:stCondLst>
                                    <p:cond delay="0"/>
                                  </p:stCondLst>
                                  <p:childTnLst>
                                    <p:set>
                                      <p:cBhvr>
                                        <p:cTn id="39" dur="1" fill="hold">
                                          <p:stCondLst>
                                            <p:cond delay="0"/>
                                          </p:stCondLst>
                                        </p:cTn>
                                        <p:tgtEl>
                                          <p:spTgt spid="695301">
                                            <p:txEl>
                                              <p:pRg st="0" end="0"/>
                                            </p:txEl>
                                          </p:spTgt>
                                        </p:tgtEl>
                                        <p:attrNameLst>
                                          <p:attrName>style.visibility</p:attrName>
                                        </p:attrNameLst>
                                      </p:cBhvr>
                                      <p:to>
                                        <p:strVal val="visible"/>
                                      </p:to>
                                    </p:set>
                                    <p:animEffect transition="in" filter="wipe(left)">
                                      <p:cBhvr>
                                        <p:cTn id="40" dur="1000"/>
                                        <p:tgtEl>
                                          <p:spTgt spid="695301">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95301">
                                            <p:txEl>
                                              <p:pRg st="1" end="1"/>
                                            </p:txEl>
                                          </p:spTgt>
                                        </p:tgtEl>
                                        <p:attrNameLst>
                                          <p:attrName>style.visibility</p:attrName>
                                        </p:attrNameLst>
                                      </p:cBhvr>
                                      <p:to>
                                        <p:strVal val="visible"/>
                                      </p:to>
                                    </p:set>
                                    <p:animEffect transition="in" filter="wipe(left)">
                                      <p:cBhvr>
                                        <p:cTn id="43" dur="1000"/>
                                        <p:tgtEl>
                                          <p:spTgt spid="695301">
                                            <p:txEl>
                                              <p:pRg st="1" end="1"/>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95301">
                                            <p:txEl>
                                              <p:pRg st="2" end="2"/>
                                            </p:txEl>
                                          </p:spTgt>
                                        </p:tgtEl>
                                        <p:attrNameLst>
                                          <p:attrName>style.visibility</p:attrName>
                                        </p:attrNameLst>
                                      </p:cBhvr>
                                      <p:to>
                                        <p:strVal val="visible"/>
                                      </p:to>
                                    </p:set>
                                    <p:animEffect transition="in" filter="wipe(left)">
                                      <p:cBhvr>
                                        <p:cTn id="46" dur="1000"/>
                                        <p:tgtEl>
                                          <p:spTgt spid="695301">
                                            <p:txEl>
                                              <p:pRg st="2" end="2"/>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95301">
                                            <p:txEl>
                                              <p:pRg st="3" end="3"/>
                                            </p:txEl>
                                          </p:spTgt>
                                        </p:tgtEl>
                                        <p:attrNameLst>
                                          <p:attrName>style.visibility</p:attrName>
                                        </p:attrNameLst>
                                      </p:cBhvr>
                                      <p:to>
                                        <p:strVal val="visible"/>
                                      </p:to>
                                    </p:set>
                                    <p:animEffect transition="in" filter="wipe(left)">
                                      <p:cBhvr>
                                        <p:cTn id="49" dur="1000"/>
                                        <p:tgtEl>
                                          <p:spTgt spid="695301">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95306"/>
                                        </p:tgtEl>
                                        <p:attrNameLst>
                                          <p:attrName>style.visibility</p:attrName>
                                        </p:attrNameLst>
                                      </p:cBhvr>
                                      <p:to>
                                        <p:strVal val="visible"/>
                                      </p:to>
                                    </p:set>
                                  </p:childTnLst>
                                </p:cTn>
                              </p:par>
                              <p:par>
                                <p:cTn id="54" presetID="22" presetClass="entr" presetSubtype="8" fill="hold" grpId="0" nodeType="withEffect">
                                  <p:stCondLst>
                                    <p:cond delay="0"/>
                                  </p:stCondLst>
                                  <p:childTnLst>
                                    <p:set>
                                      <p:cBhvr>
                                        <p:cTn id="55" dur="1" fill="hold">
                                          <p:stCondLst>
                                            <p:cond delay="0"/>
                                          </p:stCondLst>
                                        </p:cTn>
                                        <p:tgtEl>
                                          <p:spTgt spid="695301">
                                            <p:txEl>
                                              <p:pRg st="5" end="5"/>
                                            </p:txEl>
                                          </p:spTgt>
                                        </p:tgtEl>
                                        <p:attrNameLst>
                                          <p:attrName>style.visibility</p:attrName>
                                        </p:attrNameLst>
                                      </p:cBhvr>
                                      <p:to>
                                        <p:strVal val="visible"/>
                                      </p:to>
                                    </p:set>
                                    <p:animEffect transition="in" filter="wipe(left)">
                                      <p:cBhvr>
                                        <p:cTn id="56" dur="1000"/>
                                        <p:tgtEl>
                                          <p:spTgt spid="695301">
                                            <p:txEl>
                                              <p:pRg st="5" end="5"/>
                                            </p:tx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695301">
                                            <p:txEl>
                                              <p:pRg st="6" end="6"/>
                                            </p:txEl>
                                          </p:spTgt>
                                        </p:tgtEl>
                                        <p:attrNameLst>
                                          <p:attrName>style.visibility</p:attrName>
                                        </p:attrNameLst>
                                      </p:cBhvr>
                                      <p:to>
                                        <p:strVal val="visible"/>
                                      </p:to>
                                    </p:set>
                                    <p:animEffect transition="in" filter="wipe(left)">
                                      <p:cBhvr>
                                        <p:cTn id="59" dur="1000"/>
                                        <p:tgtEl>
                                          <p:spTgt spid="6953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8" grpId="0" animBg="1"/>
      <p:bldP spid="695299" grpId="0" animBg="1"/>
      <p:bldP spid="695301" grpId="0" build="p"/>
      <p:bldP spid="695302" grpId="0" animBg="1"/>
      <p:bldP spid="695303" grpId="0" build="allAtOnce"/>
      <p:bldP spid="695304" grpId="0"/>
      <p:bldP spid="695305" grpId="0"/>
      <p:bldP spid="69530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Line 2"/>
          <p:cNvSpPr>
            <a:spLocks noChangeShapeType="1"/>
          </p:cNvSpPr>
          <p:nvPr/>
        </p:nvSpPr>
        <p:spPr bwMode="auto">
          <a:xfrm>
            <a:off x="3276600" y="2057400"/>
            <a:ext cx="6858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3427" name="Rectangle 3"/>
          <p:cNvSpPr>
            <a:spLocks noGrp="1" noChangeArrowheads="1"/>
          </p:cNvSpPr>
          <p:nvPr>
            <p:ph type="title"/>
          </p:nvPr>
        </p:nvSpPr>
        <p:spPr>
          <a:xfrm>
            <a:off x="152400" y="152400"/>
            <a:ext cx="8839200" cy="914400"/>
          </a:xfrm>
        </p:spPr>
        <p:txBody>
          <a:bodyPr/>
          <a:lstStyle/>
          <a:p>
            <a:pPr algn="r" eaLnBrk="1" hangingPunct="1"/>
            <a:r>
              <a:rPr lang="en-US" sz="3600" b="1" dirty="0" smtClean="0">
                <a:ea typeface="ＭＳ Ｐゴシック" pitchFamily="34" charset="-128"/>
              </a:rPr>
              <a:t>Receipt and Referral of Applications</a:t>
            </a:r>
          </a:p>
        </p:txBody>
      </p:sp>
      <p:sp>
        <p:nvSpPr>
          <p:cNvPr id="697348" name="Text Box 4"/>
          <p:cNvSpPr txBox="1">
            <a:spLocks noChangeArrowheads="1"/>
          </p:cNvSpPr>
          <p:nvPr/>
        </p:nvSpPr>
        <p:spPr bwMode="auto">
          <a:xfrm>
            <a:off x="6858000" y="4114800"/>
            <a:ext cx="1524000" cy="13144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b="1">
                <a:solidFill>
                  <a:srgbClr val="0000CC"/>
                </a:solidFill>
                <a:cs typeface="Arial" pitchFamily="34" charset="0"/>
              </a:rPr>
              <a:t>CSR assigns application to Integrated Review Group</a:t>
            </a:r>
          </a:p>
        </p:txBody>
      </p:sp>
      <p:sp>
        <p:nvSpPr>
          <p:cNvPr id="697349" name="Text Box 5"/>
          <p:cNvSpPr txBox="1">
            <a:spLocks noChangeArrowheads="1"/>
          </p:cNvSpPr>
          <p:nvPr/>
        </p:nvSpPr>
        <p:spPr bwMode="auto">
          <a:xfrm>
            <a:off x="609600" y="2895600"/>
            <a:ext cx="1752600" cy="8255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b="1">
                <a:solidFill>
                  <a:srgbClr val="0000CC"/>
                </a:solidFill>
                <a:cs typeface="Arial" pitchFamily="34" charset="0"/>
              </a:rPr>
              <a:t>Paper PHS 398 delivered to CSR</a:t>
            </a:r>
          </a:p>
        </p:txBody>
      </p:sp>
      <p:sp>
        <p:nvSpPr>
          <p:cNvPr id="697350" name="Text Box 6"/>
          <p:cNvSpPr txBox="1">
            <a:spLocks noChangeArrowheads="1"/>
          </p:cNvSpPr>
          <p:nvPr/>
        </p:nvSpPr>
        <p:spPr bwMode="auto">
          <a:xfrm>
            <a:off x="3200400" y="3048000"/>
            <a:ext cx="1676400" cy="5810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b="1">
                <a:solidFill>
                  <a:srgbClr val="0000CC"/>
                </a:solidFill>
                <a:cs typeface="Arial" pitchFamily="34" charset="0"/>
              </a:rPr>
              <a:t>CSR Referral Office</a:t>
            </a:r>
          </a:p>
        </p:txBody>
      </p:sp>
      <p:sp>
        <p:nvSpPr>
          <p:cNvPr id="697351" name="Text Box 7"/>
          <p:cNvSpPr txBox="1">
            <a:spLocks noChangeArrowheads="1"/>
          </p:cNvSpPr>
          <p:nvPr/>
        </p:nvSpPr>
        <p:spPr bwMode="auto">
          <a:xfrm>
            <a:off x="6858000" y="1600200"/>
            <a:ext cx="1371600" cy="13144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b="1">
                <a:solidFill>
                  <a:srgbClr val="0000CC"/>
                </a:solidFill>
                <a:cs typeface="Arial" pitchFamily="34" charset="0"/>
              </a:rPr>
              <a:t>CSR assigns application to NIH Institute</a:t>
            </a:r>
          </a:p>
        </p:txBody>
      </p:sp>
      <p:sp>
        <p:nvSpPr>
          <p:cNvPr id="697352" name="Line 8"/>
          <p:cNvSpPr>
            <a:spLocks noChangeShapeType="1"/>
          </p:cNvSpPr>
          <p:nvPr/>
        </p:nvSpPr>
        <p:spPr bwMode="auto">
          <a:xfrm>
            <a:off x="2514600" y="3352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cxnSp>
        <p:nvCxnSpPr>
          <p:cNvPr id="697353" name="AutoShape 9"/>
          <p:cNvCxnSpPr>
            <a:cxnSpLocks noChangeShapeType="1"/>
          </p:cNvCxnSpPr>
          <p:nvPr/>
        </p:nvCxnSpPr>
        <p:spPr bwMode="auto">
          <a:xfrm rot="-5400000">
            <a:off x="5687219" y="2313781"/>
            <a:ext cx="1095375" cy="887413"/>
          </a:xfrm>
          <a:prstGeom prst="bentConnector2">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97354" name="AutoShape 10"/>
          <p:cNvCxnSpPr>
            <a:cxnSpLocks noChangeShapeType="1"/>
          </p:cNvCxnSpPr>
          <p:nvPr/>
        </p:nvCxnSpPr>
        <p:spPr bwMode="auto">
          <a:xfrm rot="16200000" flipH="1">
            <a:off x="5562600" y="3581400"/>
            <a:ext cx="1371600" cy="914400"/>
          </a:xfrm>
          <a:prstGeom prst="bentConnector3">
            <a:avLst>
              <a:gd name="adj1" fmla="val 99653"/>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697355" name="Text Box 11"/>
          <p:cNvSpPr txBox="1">
            <a:spLocks noChangeArrowheads="1"/>
          </p:cNvSpPr>
          <p:nvPr/>
        </p:nvSpPr>
        <p:spPr bwMode="auto">
          <a:xfrm>
            <a:off x="6858000" y="2971800"/>
            <a:ext cx="1295400" cy="10699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b="1">
                <a:solidFill>
                  <a:srgbClr val="0000CC"/>
                </a:solidFill>
                <a:cs typeface="Arial" pitchFamily="34" charset="0"/>
              </a:rPr>
              <a:t>CSR assigns application number</a:t>
            </a:r>
          </a:p>
        </p:txBody>
      </p:sp>
      <p:sp>
        <p:nvSpPr>
          <p:cNvPr id="697356" name="Line 12"/>
          <p:cNvSpPr>
            <a:spLocks noChangeShapeType="1"/>
          </p:cNvSpPr>
          <p:nvPr/>
        </p:nvSpPr>
        <p:spPr bwMode="auto">
          <a:xfrm>
            <a:off x="4876800" y="3352800"/>
            <a:ext cx="1905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3437" name="Line 13"/>
          <p:cNvSpPr>
            <a:spLocks noChangeShapeType="1"/>
          </p:cNvSpPr>
          <p:nvPr/>
        </p:nvSpPr>
        <p:spPr bwMode="auto">
          <a:xfrm>
            <a:off x="457200" y="5867400"/>
            <a:ext cx="4495800" cy="0"/>
          </a:xfrm>
          <a:prstGeom prst="line">
            <a:avLst/>
          </a:prstGeom>
          <a:noFill/>
          <a:ln w="38100">
            <a:solidFill>
              <a:schemeClr val="tx1"/>
            </a:solidFill>
            <a:prstDash val="dash"/>
            <a:round/>
            <a:headEnd type="oval" w="med" len="me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3438" name="Text Box 14"/>
          <p:cNvSpPr txBox="1">
            <a:spLocks noChangeArrowheads="1"/>
          </p:cNvSpPr>
          <p:nvPr/>
        </p:nvSpPr>
        <p:spPr bwMode="auto">
          <a:xfrm>
            <a:off x="1905000" y="6019800"/>
            <a:ext cx="1447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Tahoma" pitchFamily="34" charset="0"/>
                <a:cs typeface="Arial" pitchFamily="34" charset="0"/>
              </a:rPr>
              <a:t>1</a:t>
            </a:r>
            <a:r>
              <a:rPr lang="en-US" sz="2000" b="1" baseline="30000">
                <a:solidFill>
                  <a:srgbClr val="000000"/>
                </a:solidFill>
                <a:latin typeface="Tahoma" pitchFamily="34" charset="0"/>
                <a:cs typeface="Arial" pitchFamily="34" charset="0"/>
              </a:rPr>
              <a:t>st</a:t>
            </a:r>
            <a:r>
              <a:rPr lang="en-US" sz="2000" b="1">
                <a:solidFill>
                  <a:srgbClr val="000000"/>
                </a:solidFill>
                <a:latin typeface="Tahoma" pitchFamily="34" charset="0"/>
                <a:cs typeface="Arial" pitchFamily="34" charset="0"/>
              </a:rPr>
              <a:t> Month</a:t>
            </a:r>
          </a:p>
        </p:txBody>
      </p:sp>
      <p:sp>
        <p:nvSpPr>
          <p:cNvPr id="103439" name="Line 15"/>
          <p:cNvSpPr>
            <a:spLocks noChangeShapeType="1"/>
          </p:cNvSpPr>
          <p:nvPr/>
        </p:nvSpPr>
        <p:spPr bwMode="auto">
          <a:xfrm>
            <a:off x="5181600" y="5867400"/>
            <a:ext cx="33528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3440" name="Line 16"/>
          <p:cNvSpPr>
            <a:spLocks noChangeShapeType="1"/>
          </p:cNvSpPr>
          <p:nvPr/>
        </p:nvSpPr>
        <p:spPr bwMode="auto">
          <a:xfrm>
            <a:off x="5029200" y="5638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3441" name="Text Box 17"/>
          <p:cNvSpPr txBox="1">
            <a:spLocks noChangeArrowheads="1"/>
          </p:cNvSpPr>
          <p:nvPr/>
        </p:nvSpPr>
        <p:spPr bwMode="auto">
          <a:xfrm>
            <a:off x="5867400" y="6019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Tahoma" pitchFamily="34" charset="0"/>
                <a:cs typeface="Arial" pitchFamily="34" charset="0"/>
              </a:rPr>
              <a:t>2</a:t>
            </a:r>
            <a:r>
              <a:rPr lang="en-US" sz="2000" b="1" baseline="30000">
                <a:solidFill>
                  <a:srgbClr val="000000"/>
                </a:solidFill>
                <a:latin typeface="Tahoma" pitchFamily="34" charset="0"/>
                <a:cs typeface="Arial" pitchFamily="34" charset="0"/>
              </a:rPr>
              <a:t>nd</a:t>
            </a:r>
            <a:r>
              <a:rPr lang="en-US" sz="2000" b="1">
                <a:solidFill>
                  <a:srgbClr val="000000"/>
                </a:solidFill>
                <a:latin typeface="Tahoma" pitchFamily="34" charset="0"/>
                <a:cs typeface="Arial" pitchFamily="34" charset="0"/>
              </a:rPr>
              <a:t> Month</a:t>
            </a:r>
          </a:p>
        </p:txBody>
      </p:sp>
      <p:sp>
        <p:nvSpPr>
          <p:cNvPr id="697362" name="Text Box 18"/>
          <p:cNvSpPr txBox="1">
            <a:spLocks noChangeArrowheads="1"/>
          </p:cNvSpPr>
          <p:nvPr/>
        </p:nvSpPr>
        <p:spPr bwMode="auto">
          <a:xfrm>
            <a:off x="1752600" y="4495800"/>
            <a:ext cx="14478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a:solidFill>
                  <a:srgbClr val="000000"/>
                </a:solidFill>
                <a:cs typeface="Arial" pitchFamily="34" charset="0"/>
              </a:rPr>
              <a:t>Application assessed for completeness &amp; eligibility</a:t>
            </a:r>
          </a:p>
        </p:txBody>
      </p:sp>
      <p:sp>
        <p:nvSpPr>
          <p:cNvPr id="697363" name="Text Box 19"/>
          <p:cNvSpPr txBox="1">
            <a:spLocks noChangeArrowheads="1"/>
          </p:cNvSpPr>
          <p:nvPr/>
        </p:nvSpPr>
        <p:spPr bwMode="auto">
          <a:xfrm>
            <a:off x="3886200" y="4343400"/>
            <a:ext cx="1600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1600">
                <a:solidFill>
                  <a:srgbClr val="000000"/>
                </a:solidFill>
                <a:cs typeface="Arial" pitchFamily="34" charset="0"/>
              </a:rPr>
              <a:t>Notice of assignment available in eRA Commons in 4 weeks.  </a:t>
            </a:r>
          </a:p>
        </p:txBody>
      </p:sp>
      <p:sp>
        <p:nvSpPr>
          <p:cNvPr id="697364" name="Text Box 20"/>
          <p:cNvSpPr txBox="1">
            <a:spLocks noChangeArrowheads="1"/>
          </p:cNvSpPr>
          <p:nvPr/>
        </p:nvSpPr>
        <p:spPr bwMode="auto">
          <a:xfrm>
            <a:off x="304800" y="1600200"/>
            <a:ext cx="5264150" cy="336550"/>
          </a:xfrm>
          <a:prstGeom prst="rect">
            <a:avLst/>
          </a:prstGeom>
          <a:solidFill>
            <a:srgbClr val="FFCC99"/>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1600" b="1">
                <a:solidFill>
                  <a:srgbClr val="000099"/>
                </a:solidFill>
                <a:cs typeface="Arial" pitchFamily="34" charset="0"/>
              </a:rPr>
              <a:t>Electronic SF424 R&amp;R submitted through </a:t>
            </a:r>
            <a:r>
              <a:rPr lang="en-US" sz="1600" b="1" u="sng">
                <a:solidFill>
                  <a:srgbClr val="000099"/>
                </a:solidFill>
                <a:cs typeface="Arial" pitchFamily="34" charset="0"/>
              </a:rPr>
              <a:t>grants.gov</a:t>
            </a:r>
          </a:p>
        </p:txBody>
      </p:sp>
      <p:pic>
        <p:nvPicPr>
          <p:cNvPr id="8195" name="Picture 3" descr="C:\Users\seldenc\AppData\Local\Microsoft\Windows\Temporary Internet Files\Content.IE5\GGJILVMV\MC90043253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89200"/>
            <a:ext cx="1663492" cy="166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65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97364"/>
                                        </p:tgtEl>
                                        <p:attrNameLst>
                                          <p:attrName>style.visibility</p:attrName>
                                        </p:attrNameLst>
                                      </p:cBhvr>
                                      <p:to>
                                        <p:strVal val="visible"/>
                                      </p:to>
                                    </p:set>
                                    <p:animEffect transition="in" filter="fade">
                                      <p:cBhvr>
                                        <p:cTn id="7" dur="1000"/>
                                        <p:tgtEl>
                                          <p:spTgt spid="697364"/>
                                        </p:tgtEl>
                                      </p:cBhvr>
                                    </p:animEffect>
                                    <p:anim calcmode="lin" valueType="num">
                                      <p:cBhvr>
                                        <p:cTn id="8" dur="1000" fill="hold"/>
                                        <p:tgtEl>
                                          <p:spTgt spid="697364"/>
                                        </p:tgtEl>
                                        <p:attrNameLst>
                                          <p:attrName>style.rotation</p:attrName>
                                        </p:attrNameLst>
                                      </p:cBhvr>
                                      <p:tavLst>
                                        <p:tav tm="0">
                                          <p:val>
                                            <p:fltVal val="720"/>
                                          </p:val>
                                        </p:tav>
                                        <p:tav tm="100000">
                                          <p:val>
                                            <p:fltVal val="0"/>
                                          </p:val>
                                        </p:tav>
                                      </p:tavLst>
                                    </p:anim>
                                    <p:anim calcmode="lin" valueType="num">
                                      <p:cBhvr>
                                        <p:cTn id="9" dur="1000" fill="hold"/>
                                        <p:tgtEl>
                                          <p:spTgt spid="697364"/>
                                        </p:tgtEl>
                                        <p:attrNameLst>
                                          <p:attrName>ppt_h</p:attrName>
                                        </p:attrNameLst>
                                      </p:cBhvr>
                                      <p:tavLst>
                                        <p:tav tm="0">
                                          <p:val>
                                            <p:fltVal val="0"/>
                                          </p:val>
                                        </p:tav>
                                        <p:tav tm="100000">
                                          <p:val>
                                            <p:strVal val="#ppt_h"/>
                                          </p:val>
                                        </p:tav>
                                      </p:tavLst>
                                    </p:anim>
                                    <p:anim calcmode="lin" valueType="num">
                                      <p:cBhvr>
                                        <p:cTn id="10" dur="1000" fill="hold"/>
                                        <p:tgtEl>
                                          <p:spTgt spid="697364"/>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69734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9735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97350"/>
                                        </p:tgtEl>
                                        <p:attrNameLst>
                                          <p:attrName>style.visibility</p:attrName>
                                        </p:attrNameLst>
                                      </p:cBhvr>
                                      <p:to>
                                        <p:strVal val="visible"/>
                                      </p:to>
                                    </p:set>
                                  </p:childTnLst>
                                </p:cTn>
                              </p:par>
                              <p:par>
                                <p:cTn id="20" presetID="2" presetClass="entr" presetSubtype="8" fill="hold" grpId="0" nodeType="withEffect">
                                  <p:stCondLst>
                                    <p:cond delay="0"/>
                                  </p:stCondLst>
                                  <p:childTnLst>
                                    <p:set>
                                      <p:cBhvr>
                                        <p:cTn id="21" dur="1" fill="hold">
                                          <p:stCondLst>
                                            <p:cond delay="0"/>
                                          </p:stCondLst>
                                        </p:cTn>
                                        <p:tgtEl>
                                          <p:spTgt spid="697349"/>
                                        </p:tgtEl>
                                        <p:attrNameLst>
                                          <p:attrName>style.visibility</p:attrName>
                                        </p:attrNameLst>
                                      </p:cBhvr>
                                      <p:to>
                                        <p:strVal val="visible"/>
                                      </p:to>
                                    </p:set>
                                    <p:anim calcmode="lin" valueType="num">
                                      <p:cBhvr additive="base">
                                        <p:cTn id="22" dur="500" fill="hold"/>
                                        <p:tgtEl>
                                          <p:spTgt spid="697349"/>
                                        </p:tgtEl>
                                        <p:attrNameLst>
                                          <p:attrName>ppt_x</p:attrName>
                                        </p:attrNameLst>
                                      </p:cBhvr>
                                      <p:tavLst>
                                        <p:tav tm="0">
                                          <p:val>
                                            <p:strVal val="0-#ppt_w/2"/>
                                          </p:val>
                                        </p:tav>
                                        <p:tav tm="100000">
                                          <p:val>
                                            <p:strVal val="#ppt_x"/>
                                          </p:val>
                                        </p:tav>
                                      </p:tavLst>
                                    </p:anim>
                                    <p:anim calcmode="lin" valueType="num">
                                      <p:cBhvr additive="base">
                                        <p:cTn id="23" dur="500" fill="hold"/>
                                        <p:tgtEl>
                                          <p:spTgt spid="6973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97362"/>
                                        </p:tgtEl>
                                        <p:attrNameLst>
                                          <p:attrName>style.visibility</p:attrName>
                                        </p:attrNameLst>
                                      </p:cBhvr>
                                      <p:to>
                                        <p:strVal val="visible"/>
                                      </p:to>
                                    </p:set>
                                    <p:animEffect transition="in" filter="dissolve">
                                      <p:cBhvr>
                                        <p:cTn id="28" dur="500"/>
                                        <p:tgtEl>
                                          <p:spTgt spid="69736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97363"/>
                                        </p:tgtEl>
                                        <p:attrNameLst>
                                          <p:attrName>style.visibility</p:attrName>
                                        </p:attrNameLst>
                                      </p:cBhvr>
                                      <p:to>
                                        <p:strVal val="visible"/>
                                      </p:to>
                                    </p:set>
                                    <p:animEffect transition="in" filter="dissolve">
                                      <p:cBhvr>
                                        <p:cTn id="31" dur="500"/>
                                        <p:tgtEl>
                                          <p:spTgt spid="6973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9735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9735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69735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697351"/>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nodeType="clickEffect">
                                  <p:stCondLst>
                                    <p:cond delay="0"/>
                                  </p:stCondLst>
                                  <p:childTnLst>
                                    <p:set>
                                      <p:cBhvr>
                                        <p:cTn id="47" dur="1" fill="hold">
                                          <p:stCondLst>
                                            <p:cond delay="0"/>
                                          </p:stCondLst>
                                        </p:cTn>
                                        <p:tgtEl>
                                          <p:spTgt spid="69735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69734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8195"/>
                                        </p:tgtEl>
                                        <p:attrNameLst>
                                          <p:attrName>style.visibility</p:attrName>
                                        </p:attrNameLst>
                                      </p:cBhvr>
                                      <p:to>
                                        <p:strVal val="visible"/>
                                      </p:to>
                                    </p:set>
                                    <p:anim calcmode="lin" valueType="num">
                                      <p:cBhvr additive="base">
                                        <p:cTn id="54" dur="500" fill="hold"/>
                                        <p:tgtEl>
                                          <p:spTgt spid="8195"/>
                                        </p:tgtEl>
                                        <p:attrNameLst>
                                          <p:attrName>ppt_x</p:attrName>
                                        </p:attrNameLst>
                                      </p:cBhvr>
                                      <p:tavLst>
                                        <p:tav tm="0">
                                          <p:val>
                                            <p:strVal val="#ppt_x"/>
                                          </p:val>
                                        </p:tav>
                                        <p:tav tm="100000">
                                          <p:val>
                                            <p:strVal val="#ppt_x"/>
                                          </p:val>
                                        </p:tav>
                                      </p:tavLst>
                                    </p:anim>
                                    <p:anim calcmode="lin" valueType="num">
                                      <p:cBhvr additive="base">
                                        <p:cTn id="55"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6" grpId="0" animBg="1"/>
      <p:bldP spid="697348" grpId="0" animBg="1"/>
      <p:bldP spid="697349" grpId="0" animBg="1"/>
      <p:bldP spid="697350" grpId="0" animBg="1"/>
      <p:bldP spid="697351" grpId="0" animBg="1"/>
      <p:bldP spid="697352" grpId="0" animBg="1"/>
      <p:bldP spid="697355" grpId="0" animBg="1"/>
      <p:bldP spid="697356" grpId="0" animBg="1"/>
      <p:bldP spid="697362" grpId="0"/>
      <p:bldP spid="697363" grpId="0"/>
      <p:bldP spid="69736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52400" y="152400"/>
            <a:ext cx="8839200" cy="990600"/>
          </a:xfrm>
        </p:spPr>
        <p:txBody>
          <a:bodyPr/>
          <a:lstStyle/>
          <a:p>
            <a:pPr algn="r" eaLnBrk="1" hangingPunct="1"/>
            <a:r>
              <a:rPr lang="en-US" b="1" dirty="0" smtClean="0">
                <a:ea typeface="ＭＳ Ｐゴシック" pitchFamily="34" charset="-128"/>
              </a:rPr>
              <a:t>Review of Applications</a:t>
            </a:r>
          </a:p>
        </p:txBody>
      </p:sp>
      <p:sp>
        <p:nvSpPr>
          <p:cNvPr id="699395" name="Text Box 3"/>
          <p:cNvSpPr txBox="1">
            <a:spLocks noChangeArrowheads="1"/>
          </p:cNvSpPr>
          <p:nvPr/>
        </p:nvSpPr>
        <p:spPr bwMode="auto">
          <a:xfrm>
            <a:off x="533400" y="1752600"/>
            <a:ext cx="8305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20000"/>
              </a:spcBef>
              <a:buClr>
                <a:srgbClr val="333399"/>
              </a:buClr>
              <a:buFontTx/>
              <a:buChar char="•"/>
            </a:pPr>
            <a:r>
              <a:rPr lang="en-US" sz="3200" b="1">
                <a:solidFill>
                  <a:srgbClr val="333399"/>
                </a:solidFill>
                <a:cs typeface="Arial" pitchFamily="34" charset="0"/>
              </a:rPr>
              <a:t>24 CSR Integrated Review Groups </a:t>
            </a:r>
          </a:p>
          <a:p>
            <a:pPr lvl="1" eaLnBrk="1" hangingPunct="1">
              <a:spcBef>
                <a:spcPct val="20000"/>
              </a:spcBef>
              <a:buClr>
                <a:srgbClr val="333399"/>
              </a:buClr>
              <a:buFontTx/>
              <a:buChar char="•"/>
            </a:pPr>
            <a:r>
              <a:rPr lang="en-US" sz="2800" b="1">
                <a:solidFill>
                  <a:srgbClr val="333399"/>
                </a:solidFill>
                <a:cs typeface="Arial" pitchFamily="34" charset="0"/>
              </a:rPr>
              <a:t> 165 standing Study Sections</a:t>
            </a:r>
          </a:p>
          <a:p>
            <a:pPr lvl="1" eaLnBrk="1" hangingPunct="1">
              <a:spcBef>
                <a:spcPct val="20000"/>
              </a:spcBef>
              <a:buClr>
                <a:srgbClr val="333399"/>
              </a:buClr>
              <a:buFontTx/>
              <a:buChar char="•"/>
            </a:pPr>
            <a:r>
              <a:rPr lang="en-US" sz="2800" b="1">
                <a:solidFill>
                  <a:srgbClr val="333399"/>
                </a:solidFill>
                <a:cs typeface="Arial" pitchFamily="34" charset="0"/>
              </a:rPr>
              <a:t> 71 + Special Emphasis Panels </a:t>
            </a:r>
            <a:r>
              <a:rPr lang="en-US" sz="2800" b="1" i="1">
                <a:solidFill>
                  <a:srgbClr val="4597A0"/>
                </a:solidFill>
                <a:cs typeface="Arial" pitchFamily="34" charset="0"/>
              </a:rPr>
              <a:t>per cycle</a:t>
            </a:r>
          </a:p>
          <a:p>
            <a:pPr eaLnBrk="1" hangingPunct="1">
              <a:spcBef>
                <a:spcPct val="20000"/>
              </a:spcBef>
              <a:buClr>
                <a:srgbClr val="333399"/>
              </a:buClr>
              <a:buFontTx/>
              <a:buChar char="•"/>
            </a:pPr>
            <a:r>
              <a:rPr lang="en-US" sz="3200" b="1">
                <a:solidFill>
                  <a:srgbClr val="333399"/>
                </a:solidFill>
                <a:cs typeface="Arial" pitchFamily="34" charset="0"/>
              </a:rPr>
              <a:t> Review groups at each IC</a:t>
            </a:r>
          </a:p>
          <a:p>
            <a:pPr lvl="1" eaLnBrk="1" hangingPunct="1">
              <a:spcBef>
                <a:spcPct val="20000"/>
              </a:spcBef>
              <a:buClr>
                <a:srgbClr val="333399"/>
              </a:buClr>
              <a:buFontTx/>
              <a:buChar char="•"/>
            </a:pPr>
            <a:r>
              <a:rPr lang="en-US" sz="2800" b="1">
                <a:solidFill>
                  <a:srgbClr val="333399"/>
                </a:solidFill>
                <a:cs typeface="Arial" pitchFamily="34" charset="0"/>
              </a:rPr>
              <a:t> 66 standing Study Sections</a:t>
            </a:r>
            <a:r>
              <a:rPr lang="en-US" sz="3200" b="1">
                <a:solidFill>
                  <a:srgbClr val="333399"/>
                </a:solidFill>
                <a:latin typeface="Tahoma" pitchFamily="34" charset="0"/>
                <a:cs typeface="Arial" pitchFamily="34" charset="0"/>
              </a:rPr>
              <a:t> </a:t>
            </a:r>
            <a:r>
              <a:rPr lang="en-US" sz="2800" b="1">
                <a:solidFill>
                  <a:srgbClr val="333399"/>
                </a:solidFill>
                <a:latin typeface="Tahoma" pitchFamily="34" charset="0"/>
                <a:cs typeface="Arial" pitchFamily="34" charset="0"/>
              </a:rPr>
              <a:t>	</a:t>
            </a:r>
          </a:p>
          <a:p>
            <a:pPr lvl="1" eaLnBrk="1" hangingPunct="1">
              <a:spcBef>
                <a:spcPct val="20000"/>
              </a:spcBef>
              <a:buClr>
                <a:srgbClr val="333399"/>
              </a:buClr>
              <a:buFontTx/>
              <a:buChar char="•"/>
            </a:pPr>
            <a:r>
              <a:rPr lang="en-US" sz="2800" b="1">
                <a:solidFill>
                  <a:srgbClr val="333399"/>
                </a:solidFill>
                <a:cs typeface="Arial" pitchFamily="34" charset="0"/>
              </a:rPr>
              <a:t> Several hundred SEP meetings </a:t>
            </a:r>
            <a:r>
              <a:rPr lang="en-US" sz="2800" b="1" i="1">
                <a:solidFill>
                  <a:srgbClr val="4597A0"/>
                </a:solidFill>
                <a:cs typeface="Arial" pitchFamily="34" charset="0"/>
              </a:rPr>
              <a:t>per year</a:t>
            </a:r>
          </a:p>
        </p:txBody>
      </p:sp>
      <p:sp>
        <p:nvSpPr>
          <p:cNvPr id="104452" name="Line 4"/>
          <p:cNvSpPr>
            <a:spLocks noChangeShapeType="1"/>
          </p:cNvSpPr>
          <p:nvPr/>
        </p:nvSpPr>
        <p:spPr bwMode="auto">
          <a:xfrm>
            <a:off x="762000" y="5334000"/>
            <a:ext cx="3124200" cy="0"/>
          </a:xfrm>
          <a:prstGeom prst="line">
            <a:avLst/>
          </a:prstGeom>
          <a:noFill/>
          <a:ln w="38100">
            <a:solidFill>
              <a:schemeClr val="tx1"/>
            </a:solidFill>
            <a:prstDash val="dash"/>
            <a:round/>
            <a:headEnd type="oval" w="med" len="me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4453" name="Text Box 5"/>
          <p:cNvSpPr txBox="1">
            <a:spLocks noChangeArrowheads="1"/>
          </p:cNvSpPr>
          <p:nvPr/>
        </p:nvSpPr>
        <p:spPr bwMode="auto">
          <a:xfrm>
            <a:off x="1447800" y="54864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Tahoma" pitchFamily="34" charset="0"/>
                <a:cs typeface="Arial" pitchFamily="34" charset="0"/>
              </a:rPr>
              <a:t>3</a:t>
            </a:r>
            <a:r>
              <a:rPr lang="en-US" sz="2000" b="1" baseline="30000">
                <a:solidFill>
                  <a:srgbClr val="000000"/>
                </a:solidFill>
                <a:latin typeface="Tahoma" pitchFamily="34" charset="0"/>
                <a:cs typeface="Arial" pitchFamily="34" charset="0"/>
              </a:rPr>
              <a:t>rd</a:t>
            </a:r>
            <a:r>
              <a:rPr lang="en-US" sz="2000" b="1">
                <a:solidFill>
                  <a:srgbClr val="000000"/>
                </a:solidFill>
                <a:latin typeface="Tahoma" pitchFamily="34" charset="0"/>
                <a:cs typeface="Arial" pitchFamily="34" charset="0"/>
              </a:rPr>
              <a:t> Month</a:t>
            </a:r>
          </a:p>
        </p:txBody>
      </p:sp>
      <p:sp>
        <p:nvSpPr>
          <p:cNvPr id="104454" name="Line 6"/>
          <p:cNvSpPr>
            <a:spLocks noChangeShapeType="1"/>
          </p:cNvSpPr>
          <p:nvPr/>
        </p:nvSpPr>
        <p:spPr bwMode="auto">
          <a:xfrm>
            <a:off x="3962400" y="51816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4455" name="Line 7"/>
          <p:cNvSpPr>
            <a:spLocks noChangeShapeType="1"/>
          </p:cNvSpPr>
          <p:nvPr/>
        </p:nvSpPr>
        <p:spPr bwMode="auto">
          <a:xfrm>
            <a:off x="4114800" y="5334000"/>
            <a:ext cx="39624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a:solidFill>
                <a:prstClr val="black"/>
              </a:solidFill>
              <a:cs typeface="Arial" pitchFamily="34" charset="0"/>
            </a:endParaRPr>
          </a:p>
        </p:txBody>
      </p:sp>
      <p:sp>
        <p:nvSpPr>
          <p:cNvPr id="104456" name="Text Box 8"/>
          <p:cNvSpPr txBox="1">
            <a:spLocks noChangeArrowheads="1"/>
          </p:cNvSpPr>
          <p:nvPr/>
        </p:nvSpPr>
        <p:spPr bwMode="auto">
          <a:xfrm>
            <a:off x="5181600" y="5486400"/>
            <a:ext cx="182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Tahoma" pitchFamily="34" charset="0"/>
                <a:cs typeface="Arial" pitchFamily="34" charset="0"/>
              </a:rPr>
              <a:t>4</a:t>
            </a:r>
            <a:r>
              <a:rPr lang="en-US" sz="2000" b="1" baseline="30000">
                <a:solidFill>
                  <a:srgbClr val="000000"/>
                </a:solidFill>
                <a:latin typeface="Tahoma" pitchFamily="34" charset="0"/>
                <a:cs typeface="Arial" pitchFamily="34" charset="0"/>
              </a:rPr>
              <a:t>th</a:t>
            </a:r>
            <a:r>
              <a:rPr lang="en-US" sz="2000" b="1">
                <a:solidFill>
                  <a:srgbClr val="000000"/>
                </a:solidFill>
                <a:latin typeface="Tahoma" pitchFamily="34" charset="0"/>
                <a:cs typeface="Arial" pitchFamily="34" charset="0"/>
              </a:rPr>
              <a:t> Month</a:t>
            </a:r>
          </a:p>
        </p:txBody>
      </p:sp>
    </p:spTree>
    <p:extLst>
      <p:ext uri="{BB962C8B-B14F-4D97-AF65-F5344CB8AC3E}">
        <p14:creationId xmlns:p14="http://schemas.microsoft.com/office/powerpoint/2010/main" val="33501463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99395">
                                            <p:txEl>
                                              <p:pRg st="0" end="0"/>
                                            </p:txEl>
                                          </p:spTgt>
                                        </p:tgtEl>
                                        <p:attrNameLst>
                                          <p:attrName>style.visibility</p:attrName>
                                        </p:attrNameLst>
                                      </p:cBhvr>
                                      <p:to>
                                        <p:strVal val="visible"/>
                                      </p:to>
                                    </p:set>
                                    <p:anim calcmode="lin" valueType="num">
                                      <p:cBhvr additive="base">
                                        <p:cTn id="7" dur="500" fill="hold"/>
                                        <p:tgtEl>
                                          <p:spTgt spid="6993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99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9939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93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699395">
                                            <p:txEl>
                                              <p:pRg st="3" end="3"/>
                                            </p:txEl>
                                          </p:spTgt>
                                        </p:tgtEl>
                                        <p:attrNameLst>
                                          <p:attrName>style.visibility</p:attrName>
                                        </p:attrNameLst>
                                      </p:cBhvr>
                                      <p:to>
                                        <p:strVal val="visible"/>
                                      </p:to>
                                    </p:set>
                                    <p:animEffect transition="in" filter="wipe(left)">
                                      <p:cBhvr>
                                        <p:cTn id="19" dur="1000"/>
                                        <p:tgtEl>
                                          <p:spTgt spid="699395">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699395">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993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395" grpId="0" build="allAtOnce"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a:xfrm>
            <a:off x="152400" y="228600"/>
            <a:ext cx="8839200" cy="890588"/>
          </a:xfrm>
        </p:spPr>
        <p:txBody>
          <a:bodyPr/>
          <a:lstStyle/>
          <a:p>
            <a:pPr algn="r"/>
            <a:r>
              <a:rPr lang="en-US" sz="3600" dirty="0" smtClean="0">
                <a:ea typeface="ＭＳ Ｐゴシック" pitchFamily="34" charset="-128"/>
              </a:rPr>
              <a:t>Where are Applications Reviewed?</a:t>
            </a:r>
          </a:p>
        </p:txBody>
      </p:sp>
      <p:sp>
        <p:nvSpPr>
          <p:cNvPr id="105475" name="Rectangle 3"/>
          <p:cNvSpPr>
            <a:spLocks noGrp="1" noChangeArrowheads="1"/>
          </p:cNvSpPr>
          <p:nvPr>
            <p:ph idx="1"/>
          </p:nvPr>
        </p:nvSpPr>
        <p:spPr>
          <a:xfrm>
            <a:off x="360363" y="1752600"/>
            <a:ext cx="8610600" cy="4953000"/>
          </a:xfrm>
        </p:spPr>
        <p:txBody>
          <a:bodyPr/>
          <a:lstStyle/>
          <a:p>
            <a:pPr>
              <a:lnSpc>
                <a:spcPct val="80000"/>
              </a:lnSpc>
              <a:buFont typeface="Wingdings" pitchFamily="2" charset="2"/>
              <a:buNone/>
            </a:pPr>
            <a:r>
              <a:rPr lang="en-US" sz="1600" b="1" dirty="0" smtClean="0">
                <a:ea typeface="ＭＳ Ｐゴシック" pitchFamily="34" charset="-128"/>
              </a:rPr>
              <a:t>					</a:t>
            </a:r>
            <a:r>
              <a:rPr lang="en-US" sz="1600" b="1" u="sng" dirty="0" smtClean="0">
                <a:ea typeface="ＭＳ Ｐゴシック" pitchFamily="34" charset="-128"/>
              </a:rPr>
              <a:t>APPLICATIONS REVIEWED</a:t>
            </a:r>
          </a:p>
          <a:p>
            <a:pPr>
              <a:lnSpc>
                <a:spcPct val="80000"/>
              </a:lnSpc>
              <a:buFont typeface="Wingdings" pitchFamily="2" charset="2"/>
              <a:buNone/>
            </a:pPr>
            <a:r>
              <a:rPr lang="en-US" sz="2400" b="1" dirty="0" smtClean="0">
                <a:solidFill>
                  <a:srgbClr val="008000"/>
                </a:solidFill>
                <a:ea typeface="ＭＳ Ｐゴシック" pitchFamily="34" charset="-128"/>
              </a:rPr>
              <a:t>  </a:t>
            </a:r>
            <a:r>
              <a:rPr lang="en-US" sz="3200" b="1" dirty="0" smtClean="0">
                <a:solidFill>
                  <a:srgbClr val="008000"/>
                </a:solidFill>
                <a:ea typeface="ＭＳ Ｐゴシック" pitchFamily="34" charset="-128"/>
              </a:rPr>
              <a:t>CSR</a:t>
            </a:r>
            <a:r>
              <a:rPr lang="en-US" sz="1600" b="1" dirty="0" smtClean="0">
                <a:ea typeface="ＭＳ Ｐゴシック" pitchFamily="34" charset="-128"/>
              </a:rPr>
              <a:t>			Research projects</a:t>
            </a:r>
          </a:p>
          <a:p>
            <a:pPr>
              <a:lnSpc>
                <a:spcPct val="80000"/>
              </a:lnSpc>
              <a:buFont typeface="Wingdings" pitchFamily="2" charset="2"/>
              <a:buNone/>
            </a:pPr>
            <a:r>
              <a:rPr lang="en-US" sz="1600" b="1" dirty="0" smtClean="0">
                <a:ea typeface="ＭＳ Ｐゴシック" pitchFamily="34" charset="-128"/>
              </a:rPr>
              <a:t>      Standing Study Sections      	Academic Research Enhancement Awards</a:t>
            </a:r>
          </a:p>
          <a:p>
            <a:pPr>
              <a:lnSpc>
                <a:spcPct val="80000"/>
              </a:lnSpc>
              <a:buFont typeface="Wingdings" pitchFamily="2" charset="2"/>
              <a:buNone/>
            </a:pPr>
            <a:r>
              <a:rPr lang="en-US" sz="1600" b="1" dirty="0" smtClean="0">
                <a:ea typeface="ＭＳ Ｐゴシック" pitchFamily="34" charset="-128"/>
              </a:rPr>
              <a:t>		        or			Postdoctoral Fellowships</a:t>
            </a:r>
          </a:p>
          <a:p>
            <a:pPr>
              <a:lnSpc>
                <a:spcPct val="80000"/>
              </a:lnSpc>
              <a:buFont typeface="Wingdings" pitchFamily="2" charset="2"/>
              <a:buNone/>
            </a:pPr>
            <a:r>
              <a:rPr lang="en-US" sz="1600" b="1" dirty="0" smtClean="0">
                <a:ea typeface="ＭＳ Ｐゴシック" pitchFamily="34" charset="-128"/>
              </a:rPr>
              <a:t>	Special Emphasis Panels	Small Grants</a:t>
            </a:r>
          </a:p>
          <a:p>
            <a:pPr>
              <a:lnSpc>
                <a:spcPct val="80000"/>
              </a:lnSpc>
              <a:buFont typeface="Wingdings" pitchFamily="2" charset="2"/>
              <a:buNone/>
            </a:pPr>
            <a:r>
              <a:rPr lang="en-US" sz="1600" b="1" dirty="0" smtClean="0">
                <a:ea typeface="ＭＳ Ｐゴシック" pitchFamily="34" charset="-128"/>
              </a:rPr>
              <a:t>					Small Business Innovation Research</a:t>
            </a:r>
          </a:p>
          <a:p>
            <a:pPr>
              <a:lnSpc>
                <a:spcPct val="80000"/>
              </a:lnSpc>
              <a:buFont typeface="Wingdings" pitchFamily="2" charset="2"/>
              <a:buNone/>
            </a:pPr>
            <a:r>
              <a:rPr lang="en-US" sz="900" b="1" dirty="0" smtClean="0">
                <a:solidFill>
                  <a:srgbClr val="FFFF00"/>
                </a:solidFill>
                <a:ea typeface="ＭＳ Ｐゴシック" pitchFamily="34" charset="-128"/>
              </a:rPr>
              <a:t>					</a:t>
            </a:r>
            <a:r>
              <a:rPr lang="en-US" sz="1600" b="1" dirty="0" smtClean="0">
                <a:ea typeface="ＭＳ Ｐゴシック" pitchFamily="34" charset="-128"/>
              </a:rPr>
              <a:t>RFAs </a:t>
            </a:r>
          </a:p>
          <a:p>
            <a:pPr>
              <a:lnSpc>
                <a:spcPct val="80000"/>
              </a:lnSpc>
              <a:buFont typeface="Wingdings" pitchFamily="2" charset="2"/>
              <a:buNone/>
            </a:pPr>
            <a:r>
              <a:rPr lang="en-US" sz="1600" b="1" dirty="0" smtClean="0">
                <a:ea typeface="ＭＳ Ｐゴシック" pitchFamily="34" charset="-128"/>
              </a:rPr>
              <a:t>					Shared Instrumentation</a:t>
            </a:r>
          </a:p>
          <a:p>
            <a:pPr>
              <a:lnSpc>
                <a:spcPct val="80000"/>
              </a:lnSpc>
              <a:buFont typeface="Wingdings" pitchFamily="2" charset="2"/>
              <a:buNone/>
            </a:pPr>
            <a:r>
              <a:rPr lang="en-US" sz="2000" b="1" dirty="0" smtClean="0">
                <a:ea typeface="ＭＳ Ｐゴシック" pitchFamily="34" charset="-128"/>
              </a:rPr>
              <a:t> </a:t>
            </a:r>
          </a:p>
          <a:p>
            <a:pPr>
              <a:lnSpc>
                <a:spcPct val="80000"/>
              </a:lnSpc>
              <a:buFont typeface="Wingdings" pitchFamily="2" charset="2"/>
              <a:buNone/>
            </a:pPr>
            <a:r>
              <a:rPr lang="en-US" sz="3200" b="1" dirty="0" smtClean="0">
                <a:solidFill>
                  <a:srgbClr val="008000"/>
                </a:solidFill>
                <a:ea typeface="ＭＳ Ｐゴシック" pitchFamily="34" charset="-128"/>
              </a:rPr>
              <a:t>Institutes</a:t>
            </a:r>
            <a:r>
              <a:rPr lang="en-US" sz="1600" b="1" dirty="0" smtClean="0">
                <a:ea typeface="ＭＳ Ｐゴシック" pitchFamily="34" charset="-128"/>
              </a:rPr>
              <a:t>			</a:t>
            </a:r>
          </a:p>
          <a:p>
            <a:pPr>
              <a:lnSpc>
                <a:spcPct val="80000"/>
              </a:lnSpc>
              <a:buFont typeface="Wingdings" pitchFamily="2" charset="2"/>
              <a:buNone/>
            </a:pPr>
            <a:r>
              <a:rPr lang="en-US" sz="1600" b="1" dirty="0" smtClean="0">
                <a:ea typeface="ＭＳ Ｐゴシック" pitchFamily="34" charset="-128"/>
              </a:rPr>
              <a:t>	Special Emphasis Panels 	Program Projects</a:t>
            </a:r>
          </a:p>
          <a:p>
            <a:pPr>
              <a:lnSpc>
                <a:spcPct val="80000"/>
              </a:lnSpc>
              <a:buFont typeface="Wingdings" pitchFamily="2" charset="2"/>
              <a:buNone/>
            </a:pPr>
            <a:r>
              <a:rPr lang="en-US" sz="1600" b="1" dirty="0" smtClean="0">
                <a:ea typeface="ＭＳ Ｐゴシック" pitchFamily="34" charset="-128"/>
              </a:rPr>
              <a:t>		       or			Centers</a:t>
            </a:r>
          </a:p>
          <a:p>
            <a:pPr>
              <a:lnSpc>
                <a:spcPct val="80000"/>
              </a:lnSpc>
              <a:buFont typeface="Wingdings" pitchFamily="2" charset="2"/>
              <a:buNone/>
            </a:pPr>
            <a:r>
              <a:rPr lang="en-US" sz="1600" b="1" dirty="0" smtClean="0">
                <a:ea typeface="ＭＳ Ｐゴシック" pitchFamily="34" charset="-128"/>
              </a:rPr>
              <a:t>	Standing Study Sections 	Institutional Training Grants</a:t>
            </a:r>
          </a:p>
          <a:p>
            <a:pPr>
              <a:lnSpc>
                <a:spcPct val="80000"/>
              </a:lnSpc>
              <a:buFont typeface="Wingdings" pitchFamily="2" charset="2"/>
              <a:buNone/>
            </a:pPr>
            <a:r>
              <a:rPr lang="en-US" sz="1600" dirty="0" smtClean="0">
                <a:ea typeface="ＭＳ Ｐゴシック" pitchFamily="34" charset="-128"/>
              </a:rPr>
              <a:t>					</a:t>
            </a:r>
            <a:r>
              <a:rPr lang="en-US" sz="1600" b="1" dirty="0" smtClean="0">
                <a:ea typeface="ＭＳ Ｐゴシック" pitchFamily="34" charset="-128"/>
              </a:rPr>
              <a:t>Conference Grants</a:t>
            </a:r>
          </a:p>
          <a:p>
            <a:pPr>
              <a:lnSpc>
                <a:spcPct val="80000"/>
              </a:lnSpc>
              <a:buFont typeface="Wingdings" pitchFamily="2" charset="2"/>
              <a:buNone/>
            </a:pPr>
            <a:r>
              <a:rPr lang="en-US" sz="1600" b="1" dirty="0" smtClean="0">
                <a:ea typeface="ＭＳ Ｐゴシック" pitchFamily="34" charset="-128"/>
              </a:rPr>
              <a:t>					Career Awards </a:t>
            </a:r>
          </a:p>
          <a:p>
            <a:pPr>
              <a:lnSpc>
                <a:spcPct val="80000"/>
              </a:lnSpc>
              <a:buFont typeface="Wingdings" pitchFamily="2" charset="2"/>
              <a:buNone/>
            </a:pPr>
            <a:r>
              <a:rPr lang="en-US" sz="1600" b="1" dirty="0" smtClean="0">
                <a:ea typeface="ＭＳ Ｐゴシック" pitchFamily="34" charset="-128"/>
              </a:rPr>
              <a:t>					Small Grants</a:t>
            </a:r>
          </a:p>
          <a:p>
            <a:pPr>
              <a:lnSpc>
                <a:spcPct val="80000"/>
              </a:lnSpc>
              <a:buFont typeface="Wingdings" pitchFamily="2" charset="2"/>
              <a:buNone/>
            </a:pPr>
            <a:r>
              <a:rPr lang="en-US" sz="1600" b="1" dirty="0" smtClean="0">
                <a:ea typeface="ＭＳ Ｐゴシック" pitchFamily="34" charset="-128"/>
              </a:rPr>
              <a:t>					RFAs</a:t>
            </a:r>
          </a:p>
          <a:p>
            <a:pPr>
              <a:lnSpc>
                <a:spcPct val="80000"/>
              </a:lnSpc>
              <a:buFont typeface="Wingdings" pitchFamily="2" charset="2"/>
              <a:buNone/>
            </a:pPr>
            <a:r>
              <a:rPr lang="en-US" sz="1600" b="1" dirty="0" smtClean="0">
                <a:ea typeface="ＭＳ Ｐゴシック" pitchFamily="34" charset="-128"/>
              </a:rPr>
              <a:t>	Technical Evaluation Panels	Contracts</a:t>
            </a:r>
          </a:p>
        </p:txBody>
      </p:sp>
      <p:sp>
        <p:nvSpPr>
          <p:cNvPr id="106500" name="Line 4"/>
          <p:cNvSpPr>
            <a:spLocks noChangeShapeType="1"/>
          </p:cNvSpPr>
          <p:nvPr/>
        </p:nvSpPr>
        <p:spPr bwMode="auto">
          <a:xfrm>
            <a:off x="762000" y="6851650"/>
            <a:ext cx="693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latin typeface="Arial" charset="0"/>
              <a:ea typeface="ＭＳ Ｐゴシック" charset="0"/>
              <a:cs typeface="Arial" charset="0"/>
            </a:endParaRPr>
          </a:p>
        </p:txBody>
      </p:sp>
      <p:sp>
        <p:nvSpPr>
          <p:cNvPr id="106501" name="Line 5"/>
          <p:cNvSpPr>
            <a:spLocks noChangeShapeType="1"/>
          </p:cNvSpPr>
          <p:nvPr/>
        </p:nvSpPr>
        <p:spPr bwMode="auto">
          <a:xfrm>
            <a:off x="762000" y="3886200"/>
            <a:ext cx="6934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47171685"/>
      </p:ext>
    </p:extLst>
  </p:cSld>
  <p:clrMapOvr>
    <a:masterClrMapping/>
  </p:clrMapOvr>
  <p:transition advTm="135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 y="152400"/>
            <a:ext cx="8839200" cy="1219200"/>
          </a:xfrm>
        </p:spPr>
        <p:txBody>
          <a:bodyPr/>
          <a:lstStyle/>
          <a:p>
            <a:pPr algn="r" eaLnBrk="1" hangingPunct="1"/>
            <a:r>
              <a:rPr lang="en-US" sz="3600" b="1" dirty="0" smtClean="0">
                <a:ea typeface="ＭＳ Ｐゴシック" pitchFamily="34" charset="-128"/>
              </a:rPr>
              <a:t>1</a:t>
            </a:r>
            <a:r>
              <a:rPr lang="en-US" sz="3600" b="1" baseline="30000" dirty="0" smtClean="0">
                <a:ea typeface="ＭＳ Ｐゴシック" pitchFamily="34" charset="-128"/>
              </a:rPr>
              <a:t>st</a:t>
            </a:r>
            <a:r>
              <a:rPr lang="en-US" sz="3600" b="1" dirty="0" smtClean="0">
                <a:ea typeface="ＭＳ Ｐゴシック" pitchFamily="34" charset="-128"/>
              </a:rPr>
              <a:t> Level Review</a:t>
            </a:r>
          </a:p>
        </p:txBody>
      </p:sp>
      <p:pic>
        <p:nvPicPr>
          <p:cNvPr id="117764" name="Picture 4" descr="Revised"/>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0" y="1828800"/>
            <a:ext cx="4419600" cy="3962400"/>
          </a:xfrm>
          <a:ln>
            <a:solidFill>
              <a:schemeClr val="accent2"/>
            </a:solidFill>
            <a:miter lim="800000"/>
            <a:headEnd/>
            <a:tailEnd/>
          </a:ln>
        </p:spPr>
      </p:pic>
      <p:sp>
        <p:nvSpPr>
          <p:cNvPr id="703491" name="Rectangle 3"/>
          <p:cNvSpPr>
            <a:spLocks noGrp="1" noChangeArrowheads="1"/>
          </p:cNvSpPr>
          <p:nvPr>
            <p:ph type="body" sz="half" idx="2"/>
          </p:nvPr>
        </p:nvSpPr>
        <p:spPr>
          <a:xfrm>
            <a:off x="4953000" y="1828800"/>
            <a:ext cx="4038600" cy="4114800"/>
          </a:xfrm>
        </p:spPr>
        <p:txBody>
          <a:bodyPr/>
          <a:lstStyle/>
          <a:p>
            <a:pPr eaLnBrk="1" hangingPunct="1"/>
            <a:r>
              <a:rPr lang="en-US" sz="2800" dirty="0" smtClean="0">
                <a:ea typeface="ＭＳ Ｐゴシック" pitchFamily="34" charset="-128"/>
              </a:rPr>
              <a:t>Standing study section typically has 12-24 members</a:t>
            </a:r>
          </a:p>
          <a:p>
            <a:pPr eaLnBrk="1" hangingPunct="1"/>
            <a:endParaRPr lang="en-US" sz="900" dirty="0" smtClean="0">
              <a:ea typeface="ＭＳ Ｐゴシック" pitchFamily="34" charset="-128"/>
            </a:endParaRPr>
          </a:p>
          <a:p>
            <a:pPr eaLnBrk="1" hangingPunct="1"/>
            <a:r>
              <a:rPr lang="en-US" sz="2800" dirty="0" smtClean="0">
                <a:ea typeface="ＭＳ Ｐゴシック" pitchFamily="34" charset="-128"/>
              </a:rPr>
              <a:t>3 face-to-face meetings each year</a:t>
            </a:r>
          </a:p>
          <a:p>
            <a:pPr eaLnBrk="1" hangingPunct="1"/>
            <a:endParaRPr lang="en-US" sz="900" dirty="0" smtClean="0">
              <a:ea typeface="ＭＳ Ｐゴシック" pitchFamily="34" charset="-128"/>
            </a:endParaRPr>
          </a:p>
          <a:p>
            <a:pPr eaLnBrk="1" hangingPunct="1"/>
            <a:r>
              <a:rPr lang="en-US" sz="2800" dirty="0" smtClean="0">
                <a:ea typeface="ＭＳ Ｐゴシック" pitchFamily="34" charset="-128"/>
              </a:rPr>
              <a:t>Review 60 - 100 applications at each meeting</a:t>
            </a:r>
          </a:p>
          <a:p>
            <a:pPr eaLnBrk="1" hangingPunct="1">
              <a:buFontTx/>
              <a:buNone/>
            </a:pPr>
            <a:endParaRPr lang="en-US" sz="2800" dirty="0" smtClean="0">
              <a:ea typeface="ＭＳ Ｐゴシック" pitchFamily="34" charset="-128"/>
            </a:endParaRPr>
          </a:p>
        </p:txBody>
      </p:sp>
      <p:sp>
        <p:nvSpPr>
          <p:cNvPr id="117765" name="Rectangle 5"/>
          <p:cNvSpPr>
            <a:spLocks noChangeArrowheads="1"/>
          </p:cNvSpPr>
          <p:nvPr/>
        </p:nvSpPr>
        <p:spPr bwMode="auto">
          <a:xfrm>
            <a:off x="572135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endParaRPr lang="en-US" b="1">
              <a:solidFill>
                <a:srgbClr val="000000"/>
              </a:solidFill>
              <a:cs typeface="Arial" pitchFamily="34" charset="0"/>
            </a:endParaRPr>
          </a:p>
        </p:txBody>
      </p:sp>
    </p:spTree>
    <p:extLst>
      <p:ext uri="{BB962C8B-B14F-4D97-AF65-F5344CB8AC3E}">
        <p14:creationId xmlns:p14="http://schemas.microsoft.com/office/powerpoint/2010/main" val="21531040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3491">
                                            <p:txEl>
                                              <p:pRg st="0" end="0"/>
                                            </p:txEl>
                                          </p:spTgt>
                                        </p:tgtEl>
                                        <p:attrNameLst>
                                          <p:attrName>style.visibility</p:attrName>
                                        </p:attrNameLst>
                                      </p:cBhvr>
                                      <p:to>
                                        <p:strVal val="visible"/>
                                      </p:to>
                                    </p:set>
                                    <p:animEffect transition="in" filter="checkerboard(across)">
                                      <p:cBhvr>
                                        <p:cTn id="7" dur="500"/>
                                        <p:tgtEl>
                                          <p:spTgt spid="70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3491">
                                            <p:txEl>
                                              <p:pRg st="2" end="2"/>
                                            </p:txEl>
                                          </p:spTgt>
                                        </p:tgtEl>
                                        <p:attrNameLst>
                                          <p:attrName>style.visibility</p:attrName>
                                        </p:attrNameLst>
                                      </p:cBhvr>
                                      <p:to>
                                        <p:strVal val="visible"/>
                                      </p:to>
                                    </p:set>
                                    <p:animEffect transition="in" filter="checkerboard(across)">
                                      <p:cBhvr>
                                        <p:cTn id="12" dur="500"/>
                                        <p:tgtEl>
                                          <p:spTgt spid="7034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3491">
                                            <p:txEl>
                                              <p:pRg st="4" end="4"/>
                                            </p:txEl>
                                          </p:spTgt>
                                        </p:tgtEl>
                                        <p:attrNameLst>
                                          <p:attrName>style.visibility</p:attrName>
                                        </p:attrNameLst>
                                      </p:cBhvr>
                                      <p:to>
                                        <p:strVal val="visible"/>
                                      </p:to>
                                    </p:set>
                                    <p:animEffect transition="in" filter="checkerboard(across)">
                                      <p:cBhvr>
                                        <p:cTn id="17" dur="500"/>
                                        <p:tgtEl>
                                          <p:spTgt spid="7034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retri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4953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title"/>
          </p:nvPr>
        </p:nvSpPr>
        <p:spPr>
          <a:xfrm>
            <a:off x="533400" y="152400"/>
            <a:ext cx="8458200" cy="914400"/>
          </a:xfrm>
        </p:spPr>
        <p:txBody>
          <a:bodyPr/>
          <a:lstStyle/>
          <a:p>
            <a:pPr algn="r" eaLnBrk="1" hangingPunct="1"/>
            <a:r>
              <a:rPr lang="en-US" b="1" dirty="0" smtClean="0">
                <a:ea typeface="ＭＳ Ｐゴシック" pitchFamily="34" charset="-128"/>
              </a:rPr>
              <a:t>NIH in 2015</a:t>
            </a:r>
          </a:p>
        </p:txBody>
      </p:sp>
      <p:sp>
        <p:nvSpPr>
          <p:cNvPr id="45060" name="Text Box 4"/>
          <p:cNvSpPr txBox="1">
            <a:spLocks noChangeArrowheads="1"/>
          </p:cNvSpPr>
          <p:nvPr/>
        </p:nvSpPr>
        <p:spPr bwMode="auto">
          <a:xfrm>
            <a:off x="381000" y="1676400"/>
            <a:ext cx="3352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800" b="1" dirty="0">
                <a:solidFill>
                  <a:prstClr val="black"/>
                </a:solidFill>
                <a:latin typeface="Tahoma" pitchFamily="34" charset="0"/>
                <a:cs typeface="Arial" pitchFamily="34" charset="0"/>
              </a:rPr>
              <a:t>One agency of 11 within U.S. Department of Health and Human Services (HHS)</a:t>
            </a:r>
          </a:p>
          <a:p>
            <a:pPr eaLnBrk="1" hangingPunct="1"/>
            <a:endParaRPr lang="en-US" sz="2800" b="1" dirty="0">
              <a:solidFill>
                <a:prstClr val="black"/>
              </a:solidFill>
              <a:latin typeface="Tahoma" pitchFamily="34" charset="0"/>
              <a:cs typeface="Arial" pitchFamily="34" charset="0"/>
            </a:endParaRPr>
          </a:p>
          <a:p>
            <a:pPr eaLnBrk="1" hangingPunct="1"/>
            <a:r>
              <a:rPr lang="en-US" sz="2800" b="1" dirty="0">
                <a:solidFill>
                  <a:prstClr val="black"/>
                </a:solidFill>
                <a:latin typeface="Tahoma" pitchFamily="34" charset="0"/>
                <a:cs typeface="Arial" pitchFamily="34" charset="0"/>
              </a:rPr>
              <a:t>Comprises 27 Institutes and Centers (IC)</a:t>
            </a:r>
          </a:p>
        </p:txBody>
      </p:sp>
    </p:spTree>
    <p:extLst>
      <p:ext uri="{BB962C8B-B14F-4D97-AF65-F5344CB8AC3E}">
        <p14:creationId xmlns:p14="http://schemas.microsoft.com/office/powerpoint/2010/main" val="185315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xfrm>
            <a:off x="152400" y="152400"/>
            <a:ext cx="8839200" cy="1066800"/>
          </a:xfrm>
        </p:spPr>
        <p:txBody>
          <a:bodyPr/>
          <a:lstStyle/>
          <a:p>
            <a:pPr algn="r"/>
            <a:r>
              <a:rPr lang="en-US" sz="3600" dirty="0" smtClean="0">
                <a:ea typeface="ＭＳ Ｐゴシック" pitchFamily="34" charset="-128"/>
              </a:rPr>
              <a:t>Scientific Review Officer:  Responsibilities</a:t>
            </a:r>
          </a:p>
        </p:txBody>
      </p:sp>
      <p:sp>
        <p:nvSpPr>
          <p:cNvPr id="106499" name="Rectangle 3"/>
          <p:cNvSpPr>
            <a:spLocks noGrp="1" noChangeArrowheads="1"/>
          </p:cNvSpPr>
          <p:nvPr>
            <p:ph idx="1"/>
          </p:nvPr>
        </p:nvSpPr>
        <p:spPr>
          <a:xfrm>
            <a:off x="152400" y="1295400"/>
            <a:ext cx="8839200" cy="4953000"/>
          </a:xfrm>
        </p:spPr>
        <p:txBody>
          <a:bodyPr/>
          <a:lstStyle/>
          <a:p>
            <a:pPr marL="109537" indent="0">
              <a:buNone/>
            </a:pPr>
            <a:r>
              <a:rPr lang="en-US" b="1" dirty="0" smtClean="0">
                <a:ea typeface="ＭＳ Ｐゴシック" pitchFamily="34" charset="-128"/>
              </a:rPr>
              <a:t>For a Review Meeting, </a:t>
            </a:r>
          </a:p>
          <a:p>
            <a:endParaRPr lang="en-US" b="1" dirty="0" smtClean="0">
              <a:ea typeface="ＭＳ Ｐゴシック" pitchFamily="34" charset="-128"/>
            </a:endParaRPr>
          </a:p>
          <a:p>
            <a:pPr lvl="1"/>
            <a:r>
              <a:rPr lang="en-US" b="1" dirty="0" smtClean="0">
                <a:ea typeface="ＭＳ Ｐゴシック" pitchFamily="34" charset="-128"/>
              </a:rPr>
              <a:t>The SRO is the Designated Federal Official (DFO),</a:t>
            </a:r>
          </a:p>
          <a:p>
            <a:pPr lvl="1"/>
            <a:endParaRPr lang="en-US" b="1" dirty="0" smtClean="0">
              <a:ea typeface="ＭＳ Ｐゴシック" pitchFamily="34" charset="-128"/>
            </a:endParaRPr>
          </a:p>
          <a:p>
            <a:pPr lvl="1"/>
            <a:r>
              <a:rPr lang="en-US" b="1" dirty="0" smtClean="0">
                <a:ea typeface="ＭＳ Ｐゴシック" pitchFamily="34" charset="-128"/>
              </a:rPr>
              <a:t>The SRO is responsible for enforcing the PHS-level and NIH policies and regulations, many of which have a basis in law. </a:t>
            </a:r>
          </a:p>
          <a:p>
            <a:pPr lvl="1"/>
            <a:endParaRPr lang="en-US" b="1" dirty="0" smtClean="0">
              <a:ea typeface="ＭＳ Ｐゴシック" pitchFamily="34" charset="-128"/>
            </a:endParaRPr>
          </a:p>
          <a:p>
            <a:pPr lvl="1"/>
            <a:r>
              <a:rPr lang="en-US" b="1" dirty="0" smtClean="0">
                <a:ea typeface="ＭＳ Ｐゴシック" pitchFamily="34" charset="-128"/>
              </a:rPr>
              <a:t>It is the SRO</a:t>
            </a:r>
            <a:r>
              <a:rPr lang="ja-JP" altLang="en-US" b="1" dirty="0" smtClean="0">
                <a:ea typeface="ＭＳ Ｐゴシック" pitchFamily="34" charset="-128"/>
              </a:rPr>
              <a:t>’</a:t>
            </a:r>
            <a:r>
              <a:rPr lang="en-US" altLang="ja-JP" b="1" dirty="0" smtClean="0">
                <a:ea typeface="ＭＳ Ｐゴシック" pitchFamily="34" charset="-128"/>
              </a:rPr>
              <a:t>s name that is identified on the final work product, the summary statement, indicating that the meeting was the SRO</a:t>
            </a:r>
            <a:r>
              <a:rPr lang="ja-JP" altLang="en-US" b="1" dirty="0" smtClean="0">
                <a:ea typeface="ＭＳ Ｐゴシック" pitchFamily="34" charset="-128"/>
              </a:rPr>
              <a:t>’</a:t>
            </a:r>
            <a:r>
              <a:rPr lang="en-US" altLang="ja-JP" b="1" dirty="0" smtClean="0">
                <a:ea typeface="ＭＳ Ｐゴシック" pitchFamily="34" charset="-128"/>
              </a:rPr>
              <a:t>s responsibility.</a:t>
            </a:r>
            <a:r>
              <a:rPr lang="en-US" altLang="ja-JP" dirty="0" smtClean="0">
                <a:ea typeface="ＭＳ Ｐゴシック" pitchFamily="34" charset="-128"/>
              </a:rPr>
              <a:t> </a:t>
            </a:r>
            <a:endParaRPr lang="en-US" dirty="0" smtClean="0">
              <a:ea typeface="ＭＳ Ｐゴシック" pitchFamily="34" charset="-128"/>
            </a:endParaRPr>
          </a:p>
        </p:txBody>
      </p:sp>
    </p:spTree>
    <p:extLst>
      <p:ext uri="{BB962C8B-B14F-4D97-AF65-F5344CB8AC3E}">
        <p14:creationId xmlns:p14="http://schemas.microsoft.com/office/powerpoint/2010/main" val="91015015"/>
      </p:ext>
    </p:extLst>
  </p:cSld>
  <p:clrMapOvr>
    <a:masterClrMapping/>
  </p:clrMapOvr>
  <p:transition advTm="109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a:xfrm>
            <a:off x="152400" y="152400"/>
            <a:ext cx="8839200" cy="914400"/>
          </a:xfrm>
        </p:spPr>
        <p:txBody>
          <a:bodyPr/>
          <a:lstStyle/>
          <a:p>
            <a:pPr algn="r"/>
            <a:r>
              <a:rPr lang="en-US" sz="3600" dirty="0" smtClean="0">
                <a:ea typeface="ＭＳ Ｐゴシック" pitchFamily="34" charset="-128"/>
              </a:rPr>
              <a:t>Scientific Review Officer</a:t>
            </a:r>
          </a:p>
        </p:txBody>
      </p:sp>
      <p:sp>
        <p:nvSpPr>
          <p:cNvPr id="107523" name="Rectangle 3"/>
          <p:cNvSpPr>
            <a:spLocks noGrp="1" noChangeArrowheads="1"/>
          </p:cNvSpPr>
          <p:nvPr>
            <p:ph idx="1"/>
          </p:nvPr>
        </p:nvSpPr>
        <p:spPr>
          <a:xfrm>
            <a:off x="152400" y="1371600"/>
            <a:ext cx="8839200" cy="4648200"/>
          </a:xfrm>
        </p:spPr>
        <p:txBody>
          <a:bodyPr/>
          <a:lstStyle/>
          <a:p>
            <a:pPr marL="285750" indent="-285750"/>
            <a:r>
              <a:rPr lang="en-US" sz="2800" b="1" dirty="0" smtClean="0">
                <a:ea typeface="ＭＳ Ｐゴシック" pitchFamily="34" charset="-128"/>
              </a:rPr>
              <a:t>Performs administrative and technical review of applications to ensure completeness and accuracy</a:t>
            </a:r>
          </a:p>
          <a:p>
            <a:pPr marL="285750" indent="-285750"/>
            <a:r>
              <a:rPr lang="en-US" sz="2800" b="1" dirty="0" smtClean="0">
                <a:ea typeface="ＭＳ Ｐゴシック" pitchFamily="34" charset="-128"/>
              </a:rPr>
              <a:t>Selects reviewers based on broad input, for scientific and technical expertise</a:t>
            </a:r>
          </a:p>
          <a:p>
            <a:pPr marL="285750" indent="-285750"/>
            <a:r>
              <a:rPr lang="en-US" sz="2800" b="1" dirty="0" smtClean="0">
                <a:ea typeface="ＭＳ Ｐゴシック" pitchFamily="34" charset="-128"/>
              </a:rPr>
              <a:t>Manages study sections</a:t>
            </a:r>
          </a:p>
          <a:p>
            <a:pPr marL="285750" indent="-285750"/>
            <a:r>
              <a:rPr lang="en-US" sz="2800" b="1" dirty="0" smtClean="0">
                <a:ea typeface="ＭＳ Ｐゴシック" pitchFamily="34" charset="-128"/>
              </a:rPr>
              <a:t>Prepares summary statements</a:t>
            </a:r>
          </a:p>
          <a:p>
            <a:pPr marL="285750" indent="-285750"/>
            <a:r>
              <a:rPr lang="en-US" sz="2800" b="1" dirty="0" smtClean="0">
                <a:ea typeface="ＭＳ Ｐゴシック" pitchFamily="34" charset="-128"/>
              </a:rPr>
              <a:t>Provides requested information about study section recommendations to Institutes/Centers and National Advisory Councils/Boards</a:t>
            </a:r>
          </a:p>
        </p:txBody>
      </p:sp>
    </p:spTree>
    <p:extLst>
      <p:ext uri="{BB962C8B-B14F-4D97-AF65-F5344CB8AC3E}">
        <p14:creationId xmlns:p14="http://schemas.microsoft.com/office/powerpoint/2010/main" val="502859893"/>
      </p:ext>
    </p:extLst>
  </p:cSld>
  <p:clrMapOvr>
    <a:masterClrMapping/>
  </p:clrMapOvr>
  <p:transition advTm="157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152400"/>
            <a:ext cx="9144000" cy="838200"/>
          </a:xfrm>
        </p:spPr>
        <p:txBody>
          <a:bodyPr/>
          <a:lstStyle/>
          <a:p>
            <a:pPr algn="r" eaLnBrk="1" hangingPunct="1"/>
            <a:r>
              <a:rPr lang="en-US" sz="3600" dirty="0" smtClean="0">
                <a:ea typeface="ＭＳ Ｐゴシック" pitchFamily="34" charset="-128"/>
              </a:rPr>
              <a:t>Who Reviews Grant Applications?</a:t>
            </a:r>
          </a:p>
        </p:txBody>
      </p:sp>
      <p:sp>
        <p:nvSpPr>
          <p:cNvPr id="701443" name="Text Box 3"/>
          <p:cNvSpPr>
            <a:spLocks noGrp="1" noChangeArrowheads="1"/>
          </p:cNvSpPr>
          <p:nvPr>
            <p:ph idx="1"/>
          </p:nvPr>
        </p:nvSpPr>
        <p:spPr>
          <a:xfrm>
            <a:off x="609600" y="1371600"/>
            <a:ext cx="8229600" cy="4724400"/>
          </a:xfrm>
        </p:spPr>
        <p:txBody>
          <a:bodyPr/>
          <a:lstStyle/>
          <a:p>
            <a:pPr eaLnBrk="1" hangingPunct="1"/>
            <a:r>
              <a:rPr lang="en-US" b="1" dirty="0" smtClean="0">
                <a:ea typeface="ＭＳ Ｐゴシック" pitchFamily="34" charset="-128"/>
              </a:rPr>
              <a:t>Scientist peers with appropriate expertise -- recruited by the SRO</a:t>
            </a:r>
          </a:p>
          <a:p>
            <a:pPr eaLnBrk="1" hangingPunct="1"/>
            <a:r>
              <a:rPr lang="en-US" b="1" dirty="0" smtClean="0">
                <a:ea typeface="ＭＳ Ｐゴシック" pitchFamily="34" charset="-128"/>
              </a:rPr>
              <a:t>Assigned to specific applications based on content</a:t>
            </a:r>
          </a:p>
          <a:p>
            <a:pPr eaLnBrk="1" hangingPunct="1"/>
            <a:r>
              <a:rPr lang="en-US" b="1" dirty="0" smtClean="0">
                <a:ea typeface="ＭＳ Ｐゴシック" pitchFamily="34" charset="-128"/>
              </a:rPr>
              <a:t>4 year term typical </a:t>
            </a:r>
            <a:r>
              <a:rPr lang="en-US" b="1" i="1" dirty="0" smtClean="0">
                <a:solidFill>
                  <a:srgbClr val="008000"/>
                </a:solidFill>
                <a:ea typeface="ＭＳ Ｐゴシック" pitchFamily="34" charset="-128"/>
              </a:rPr>
              <a:t>(CSR and IC standing study sections)</a:t>
            </a:r>
          </a:p>
          <a:p>
            <a:pPr eaLnBrk="1" hangingPunct="1"/>
            <a:r>
              <a:rPr lang="en-US" b="1" dirty="0" smtClean="0">
                <a:ea typeface="ＭＳ Ｐゴシック" pitchFamily="34" charset="-128"/>
              </a:rPr>
              <a:t>Temporary </a:t>
            </a:r>
            <a:r>
              <a:rPr lang="en-US" b="1" i="1" dirty="0" smtClean="0">
                <a:solidFill>
                  <a:srgbClr val="008000"/>
                </a:solidFill>
                <a:ea typeface="ＭＳ Ｐゴシック" pitchFamily="34" charset="-128"/>
              </a:rPr>
              <a:t>(ad hoc) </a:t>
            </a:r>
            <a:r>
              <a:rPr lang="en-US" b="1" dirty="0" smtClean="0">
                <a:ea typeface="ＭＳ Ｐゴシック" pitchFamily="34" charset="-128"/>
              </a:rPr>
              <a:t>reviewers sought as needed</a:t>
            </a:r>
          </a:p>
          <a:p>
            <a:pPr eaLnBrk="1" hangingPunct="1"/>
            <a:r>
              <a:rPr lang="en-US" b="1" dirty="0" smtClean="0">
                <a:ea typeface="ＭＳ Ｐゴシック" pitchFamily="34" charset="-128"/>
              </a:rPr>
              <a:t>Early Career Reviewer Program</a:t>
            </a:r>
          </a:p>
          <a:p>
            <a:pPr eaLnBrk="1" hangingPunct="1"/>
            <a:endParaRPr lang="en-US" b="1" dirty="0" smtClean="0">
              <a:ea typeface="ＭＳ Ｐゴシック" pitchFamily="34" charset="-128"/>
            </a:endParaRPr>
          </a:p>
        </p:txBody>
      </p:sp>
    </p:spTree>
    <p:extLst>
      <p:ext uri="{BB962C8B-B14F-4D97-AF65-F5344CB8AC3E}">
        <p14:creationId xmlns:p14="http://schemas.microsoft.com/office/powerpoint/2010/main" val="400159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1443">
                                            <p:txEl>
                                              <p:pRg st="0" end="0"/>
                                            </p:txEl>
                                          </p:spTgt>
                                        </p:tgtEl>
                                        <p:attrNameLst>
                                          <p:attrName>style.visibility</p:attrName>
                                        </p:attrNameLst>
                                      </p:cBhvr>
                                      <p:to>
                                        <p:strVal val="visible"/>
                                      </p:to>
                                    </p:set>
                                    <p:anim calcmode="lin" valueType="num">
                                      <p:cBhvr>
                                        <p:cTn id="7" dur="1000" fill="hold"/>
                                        <p:tgtEl>
                                          <p:spTgt spid="7014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014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0144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01443">
                                            <p:txEl>
                                              <p:pRg st="1" end="1"/>
                                            </p:txEl>
                                          </p:spTgt>
                                        </p:tgtEl>
                                        <p:attrNameLst>
                                          <p:attrName>style.visibility</p:attrName>
                                        </p:attrNameLst>
                                      </p:cBhvr>
                                      <p:to>
                                        <p:strVal val="visible"/>
                                      </p:to>
                                    </p:set>
                                    <p:anim calcmode="lin" valueType="num">
                                      <p:cBhvr>
                                        <p:cTn id="12" dur="1000" fill="hold"/>
                                        <p:tgtEl>
                                          <p:spTgt spid="70144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70144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701443">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01443">
                                            <p:txEl>
                                              <p:pRg st="2" end="2"/>
                                            </p:txEl>
                                          </p:spTgt>
                                        </p:tgtEl>
                                        <p:attrNameLst>
                                          <p:attrName>style.visibility</p:attrName>
                                        </p:attrNameLst>
                                      </p:cBhvr>
                                      <p:to>
                                        <p:strVal val="visible"/>
                                      </p:to>
                                    </p:set>
                                    <p:anim calcmode="lin" valueType="num">
                                      <p:cBhvr>
                                        <p:cTn id="19" dur="1000" fill="hold"/>
                                        <p:tgtEl>
                                          <p:spTgt spid="70144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70144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701443">
                                            <p:txEl>
                                              <p:pRg st="2" end="2"/>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01443">
                                            <p:txEl>
                                              <p:pRg st="3" end="3"/>
                                            </p:txEl>
                                          </p:spTgt>
                                        </p:tgtEl>
                                        <p:attrNameLst>
                                          <p:attrName>style.visibility</p:attrName>
                                        </p:attrNameLst>
                                      </p:cBhvr>
                                      <p:to>
                                        <p:strVal val="visible"/>
                                      </p:to>
                                    </p:set>
                                    <p:anim calcmode="lin" valueType="num">
                                      <p:cBhvr>
                                        <p:cTn id="24" dur="1000" fill="hold"/>
                                        <p:tgtEl>
                                          <p:spTgt spid="70144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70144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701443">
                                            <p:txEl>
                                              <p:pRg st="3" end="3"/>
                                            </p:txEl>
                                          </p:spTgt>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01443">
                                            <p:txEl>
                                              <p:pRg st="4" end="4"/>
                                            </p:txEl>
                                          </p:spTgt>
                                        </p:tgtEl>
                                        <p:attrNameLst>
                                          <p:attrName>style.visibility</p:attrName>
                                        </p:attrNameLst>
                                      </p:cBhvr>
                                      <p:to>
                                        <p:strVal val="visible"/>
                                      </p:to>
                                    </p:set>
                                    <p:anim calcmode="lin" valueType="num">
                                      <p:cBhvr>
                                        <p:cTn id="29" dur="1000" fill="hold"/>
                                        <p:tgtEl>
                                          <p:spTgt spid="70144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70144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701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3" grpId="0" build="allAtOnce"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a:xfrm>
            <a:off x="76200" y="76200"/>
            <a:ext cx="8915400" cy="114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r"/>
            <a:r>
              <a:rPr lang="en-US" sz="3600" dirty="0" smtClean="0">
                <a:ea typeface="ＭＳ Ｐゴシック" pitchFamily="34" charset="-128"/>
              </a:rPr>
              <a:t>Criteria For Selection of Peer Reviewers</a:t>
            </a:r>
            <a:endParaRPr lang="en-US" sz="4800" dirty="0" smtClean="0">
              <a:ea typeface="ＭＳ Ｐゴシック" pitchFamily="34" charset="-128"/>
            </a:endParaRPr>
          </a:p>
        </p:txBody>
      </p:sp>
      <p:sp>
        <p:nvSpPr>
          <p:cNvPr id="109571" name="Rectangle 3"/>
          <p:cNvSpPr>
            <a:spLocks noGrp="1" noChangeArrowheads="1"/>
          </p:cNvSpPr>
          <p:nvPr>
            <p:ph idx="1"/>
          </p:nvPr>
        </p:nvSpPr>
        <p:spPr>
          <a:xfrm>
            <a:off x="533400" y="1447800"/>
            <a:ext cx="8077200" cy="43434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dirty="0" smtClean="0">
                <a:ea typeface="ＭＳ Ｐゴシック" pitchFamily="34" charset="-128"/>
              </a:rPr>
              <a:t>Demonstrated Scientific Expertise</a:t>
            </a:r>
          </a:p>
          <a:p>
            <a:r>
              <a:rPr lang="en-US" dirty="0" smtClean="0">
                <a:ea typeface="ＭＳ Ｐゴシック" pitchFamily="34" charset="-128"/>
              </a:rPr>
              <a:t>Doctoral Degree or Equivalent</a:t>
            </a:r>
          </a:p>
          <a:p>
            <a:r>
              <a:rPr lang="en-US" dirty="0" smtClean="0">
                <a:ea typeface="ＭＳ Ｐゴシック" pitchFamily="34" charset="-128"/>
              </a:rPr>
              <a:t>Mature Judgment </a:t>
            </a:r>
          </a:p>
          <a:p>
            <a:r>
              <a:rPr lang="en-US" dirty="0" smtClean="0">
                <a:ea typeface="ＭＳ Ｐゴシック" pitchFamily="34" charset="-128"/>
              </a:rPr>
              <a:t>Work Effectively in a Group Context</a:t>
            </a:r>
          </a:p>
          <a:p>
            <a:r>
              <a:rPr lang="en-US" dirty="0" smtClean="0">
                <a:ea typeface="ＭＳ Ｐゴシック" pitchFamily="34" charset="-128"/>
              </a:rPr>
              <a:t>Breadth of Perspective</a:t>
            </a:r>
          </a:p>
          <a:p>
            <a:r>
              <a:rPr lang="en-US" dirty="0" smtClean="0">
                <a:ea typeface="ＭＳ Ｐゴシック" pitchFamily="34" charset="-128"/>
              </a:rPr>
              <a:t>Impartiality</a:t>
            </a:r>
          </a:p>
          <a:p>
            <a:r>
              <a:rPr lang="en-US" dirty="0" smtClean="0">
                <a:ea typeface="ＭＳ Ｐゴシック" pitchFamily="34" charset="-128"/>
              </a:rPr>
              <a:t>Interest in Serving</a:t>
            </a:r>
          </a:p>
          <a:p>
            <a:r>
              <a:rPr lang="en-US" dirty="0" smtClean="0">
                <a:ea typeface="ＭＳ Ｐゴシック" pitchFamily="34" charset="-128"/>
              </a:rPr>
              <a:t>Adequate Representation of Women and Minority Scientists</a:t>
            </a:r>
          </a:p>
        </p:txBody>
      </p:sp>
    </p:spTree>
    <p:extLst>
      <p:ext uri="{BB962C8B-B14F-4D97-AF65-F5344CB8AC3E}">
        <p14:creationId xmlns:p14="http://schemas.microsoft.com/office/powerpoint/2010/main" val="4060628780"/>
      </p:ext>
    </p:extLst>
  </p:cSld>
  <p:clrMapOvr>
    <a:masterClrMapping/>
  </p:clrMapOvr>
  <p:transition advTm="80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152400" y="152400"/>
            <a:ext cx="8839200" cy="1447800"/>
          </a:xfrm>
        </p:spPr>
        <p:txBody>
          <a:bodyPr/>
          <a:lstStyle/>
          <a:p>
            <a:pPr algn="r"/>
            <a:r>
              <a:rPr lang="en-US" sz="3600" dirty="0" smtClean="0">
                <a:ea typeface="ＭＳ Ｐゴシック" pitchFamily="34" charset="-128"/>
              </a:rPr>
              <a:t>Review Ethics, Policies &amp; Regulations (1)</a:t>
            </a:r>
          </a:p>
        </p:txBody>
      </p:sp>
      <p:sp>
        <p:nvSpPr>
          <p:cNvPr id="110595" name="Rectangle 3"/>
          <p:cNvSpPr>
            <a:spLocks noGrp="1" noChangeArrowheads="1"/>
          </p:cNvSpPr>
          <p:nvPr>
            <p:ph idx="1"/>
          </p:nvPr>
        </p:nvSpPr>
        <p:spPr>
          <a:xfrm>
            <a:off x="457200" y="2057400"/>
            <a:ext cx="8229600" cy="4324350"/>
          </a:xfrm>
        </p:spPr>
        <p:txBody>
          <a:bodyPr/>
          <a:lstStyle/>
          <a:p>
            <a:r>
              <a:rPr lang="en-US" dirty="0" smtClean="0">
                <a:solidFill>
                  <a:schemeClr val="tx1"/>
                </a:solidFill>
                <a:ea typeface="ＭＳ Ｐゴシック" pitchFamily="34" charset="-128"/>
              </a:rPr>
              <a:t>Reviewer Conflict of Interest</a:t>
            </a:r>
          </a:p>
          <a:p>
            <a:pPr lvl="1"/>
            <a:r>
              <a:rPr lang="en-US" dirty="0" smtClean="0">
                <a:ea typeface="ＭＳ Ｐゴシック" pitchFamily="34" charset="-128"/>
              </a:rPr>
              <a:t>Institutional</a:t>
            </a:r>
          </a:p>
          <a:p>
            <a:pPr lvl="1"/>
            <a:r>
              <a:rPr lang="en-US" dirty="0" smtClean="0">
                <a:ea typeface="ＭＳ Ｐゴシック" pitchFamily="34" charset="-128"/>
              </a:rPr>
              <a:t>Relatives</a:t>
            </a:r>
          </a:p>
          <a:p>
            <a:pPr lvl="1"/>
            <a:r>
              <a:rPr lang="en-US" dirty="0" smtClean="0">
                <a:ea typeface="ＭＳ Ｐゴシック" pitchFamily="34" charset="-128"/>
              </a:rPr>
              <a:t>Associates (3 year publication rule)</a:t>
            </a:r>
          </a:p>
          <a:p>
            <a:pPr lvl="1"/>
            <a:r>
              <a:rPr lang="en-US" dirty="0" smtClean="0">
                <a:ea typeface="ＭＳ Ｐゴシック" pitchFamily="34" charset="-128"/>
              </a:rPr>
              <a:t>Rivals</a:t>
            </a:r>
          </a:p>
          <a:p>
            <a:pPr lvl="1"/>
            <a:r>
              <a:rPr lang="en-US" dirty="0" smtClean="0">
                <a:ea typeface="ＭＳ Ｐゴシック" pitchFamily="34" charset="-128"/>
              </a:rPr>
              <a:t>Committee Member Conflict</a:t>
            </a:r>
          </a:p>
          <a:p>
            <a:pPr>
              <a:buFont typeface="Symbol" pitchFamily="18" charset="2"/>
              <a:buNone/>
            </a:pPr>
            <a:endParaRPr lang="en-US" sz="1800" dirty="0" smtClean="0">
              <a:ea typeface="ＭＳ Ｐゴシック" pitchFamily="34" charset="-128"/>
            </a:endParaRPr>
          </a:p>
        </p:txBody>
      </p:sp>
    </p:spTree>
    <p:extLst>
      <p:ext uri="{BB962C8B-B14F-4D97-AF65-F5344CB8AC3E}">
        <p14:creationId xmlns:p14="http://schemas.microsoft.com/office/powerpoint/2010/main" val="1778601693"/>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52400" y="152400"/>
            <a:ext cx="8839200" cy="1066800"/>
          </a:xfrm>
        </p:spPr>
        <p:txBody>
          <a:bodyPr/>
          <a:lstStyle/>
          <a:p>
            <a:pPr algn="r"/>
            <a:r>
              <a:rPr lang="en-US" sz="3600" dirty="0" smtClean="0">
                <a:ea typeface="ＭＳ Ｐゴシック" pitchFamily="34" charset="-128"/>
              </a:rPr>
              <a:t>Review Ethics, Policies &amp; Regulations (2)</a:t>
            </a:r>
          </a:p>
        </p:txBody>
      </p:sp>
      <p:sp>
        <p:nvSpPr>
          <p:cNvPr id="111619" name="Rectangle 3"/>
          <p:cNvSpPr>
            <a:spLocks noGrp="1" noChangeArrowheads="1"/>
          </p:cNvSpPr>
          <p:nvPr>
            <p:ph idx="1"/>
          </p:nvPr>
        </p:nvSpPr>
        <p:spPr>
          <a:xfrm>
            <a:off x="381000" y="990600"/>
            <a:ext cx="5486400" cy="4324350"/>
          </a:xfrm>
        </p:spPr>
        <p:txBody>
          <a:bodyPr/>
          <a:lstStyle/>
          <a:p>
            <a:pPr>
              <a:lnSpc>
                <a:spcPct val="80000"/>
              </a:lnSpc>
              <a:buFont typeface="Symbol" pitchFamily="18" charset="2"/>
              <a:buNone/>
            </a:pPr>
            <a:r>
              <a:rPr lang="en-US" dirty="0" smtClean="0">
                <a:solidFill>
                  <a:schemeClr val="tx1"/>
                </a:solidFill>
                <a:ea typeface="ＭＳ Ｐゴシック" pitchFamily="34" charset="-128"/>
              </a:rPr>
              <a:t>Confidentiality of Review Process</a:t>
            </a:r>
          </a:p>
          <a:p>
            <a:pPr>
              <a:lnSpc>
                <a:spcPct val="80000"/>
              </a:lnSpc>
            </a:pPr>
            <a:r>
              <a:rPr lang="en-US" sz="2400" dirty="0" smtClean="0">
                <a:ea typeface="ＭＳ Ｐゴシック" pitchFamily="34" charset="-128"/>
              </a:rPr>
              <a:t>Reviewers and NIH staff may not divulge information about the review or review outcome to investigators prior to the completion of the summary statements; doing so could result in transmission of inaccurate information on the review outcome and inequitable treatment of applicants. </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Communications between reviewers or NIH staff and the applicant that violate the confidentiality of the review process are prohibited. </a:t>
            </a:r>
          </a:p>
        </p:txBody>
      </p:sp>
      <p:pic>
        <p:nvPicPr>
          <p:cNvPr id="4" name="Picture 6" descr="MPj0411783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58140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706793"/>
      </p:ext>
    </p:extLst>
  </p:cSld>
  <p:clrMapOvr>
    <a:masterClrMapping/>
  </p:clrMapOvr>
  <mc:AlternateContent xmlns:mc="http://schemas.openxmlformats.org/markup-compatibility/2006" xmlns:p14="http://schemas.microsoft.com/office/powerpoint/2010/main">
    <mc:Choice Requires="p14">
      <p:transition spd="slow" p14:dur="2000" advTm="101000"/>
    </mc:Choice>
    <mc:Fallback xmlns="">
      <p:transition spd="slow" advTm="101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52400" y="152400"/>
            <a:ext cx="8839200" cy="1116013"/>
          </a:xfrm>
        </p:spPr>
        <p:txBody>
          <a:bodyPr/>
          <a:lstStyle/>
          <a:p>
            <a:pPr algn="r"/>
            <a:r>
              <a:rPr lang="en-US" dirty="0" smtClean="0">
                <a:ea typeface="ＭＳ Ｐゴシック" pitchFamily="34" charset="-128"/>
              </a:rPr>
              <a:t>Review of Research Grants</a:t>
            </a:r>
          </a:p>
        </p:txBody>
      </p:sp>
      <p:sp>
        <p:nvSpPr>
          <p:cNvPr id="112643" name="Rectangle 3"/>
          <p:cNvSpPr>
            <a:spLocks noGrp="1" noChangeArrowheads="1"/>
          </p:cNvSpPr>
          <p:nvPr>
            <p:ph idx="1"/>
          </p:nvPr>
        </p:nvSpPr>
        <p:spPr>
          <a:xfrm>
            <a:off x="152400" y="1524000"/>
            <a:ext cx="8991600" cy="4800600"/>
          </a:xfrm>
        </p:spPr>
        <p:txBody>
          <a:bodyPr/>
          <a:lstStyle/>
          <a:p>
            <a:pPr>
              <a:buFont typeface="Monotype Sorts" charset="2"/>
              <a:buChar char=" "/>
            </a:pPr>
            <a:r>
              <a:rPr lang="en-US" b="1" dirty="0" smtClean="0">
                <a:solidFill>
                  <a:schemeClr val="tx2"/>
                </a:solidFill>
                <a:ea typeface="ＭＳ Ｐゴシック" pitchFamily="34" charset="-128"/>
              </a:rPr>
              <a:t>SCORED REVIEW CRITERIA:</a:t>
            </a:r>
            <a:endParaRPr lang="en-US" sz="2400" b="1" dirty="0" smtClean="0">
              <a:solidFill>
                <a:schemeClr val="tx2"/>
              </a:solidFill>
              <a:ea typeface="ＭＳ Ｐゴシック" pitchFamily="34" charset="-128"/>
            </a:endParaRPr>
          </a:p>
          <a:p>
            <a:pPr lvl="1"/>
            <a:r>
              <a:rPr lang="en-US" dirty="0" smtClean="0">
                <a:ea typeface="ＭＳ Ｐゴシック" pitchFamily="34" charset="-128"/>
              </a:rPr>
              <a:t>  Significance </a:t>
            </a:r>
          </a:p>
          <a:p>
            <a:pPr lvl="1"/>
            <a:r>
              <a:rPr lang="en-US" dirty="0" smtClean="0">
                <a:ea typeface="ＭＳ Ｐゴシック" pitchFamily="34" charset="-128"/>
              </a:rPr>
              <a:t>  Investigator</a:t>
            </a:r>
          </a:p>
          <a:p>
            <a:pPr lvl="1"/>
            <a:r>
              <a:rPr lang="en-US" dirty="0" smtClean="0">
                <a:ea typeface="ＭＳ Ｐゴシック" pitchFamily="34" charset="-128"/>
              </a:rPr>
              <a:t>  Innovation</a:t>
            </a:r>
          </a:p>
          <a:p>
            <a:pPr lvl="1"/>
            <a:r>
              <a:rPr lang="en-US" dirty="0" smtClean="0">
                <a:ea typeface="ＭＳ Ｐゴシック" pitchFamily="34" charset="-128"/>
              </a:rPr>
              <a:t>  Approach</a:t>
            </a:r>
          </a:p>
          <a:p>
            <a:pPr lvl="1"/>
            <a:r>
              <a:rPr lang="en-US" dirty="0" smtClean="0">
                <a:ea typeface="ＭＳ Ｐゴシック" pitchFamily="34" charset="-128"/>
              </a:rPr>
              <a:t>  Environment</a:t>
            </a:r>
          </a:p>
          <a:p>
            <a:pPr lvl="1"/>
            <a:r>
              <a:rPr lang="en-US" sz="3200" dirty="0" smtClean="0">
                <a:ea typeface="ＭＳ Ｐゴシック" pitchFamily="34" charset="-128"/>
              </a:rPr>
              <a:t>  </a:t>
            </a:r>
            <a:r>
              <a:rPr lang="en-US" sz="2400" dirty="0" smtClean="0">
                <a:ea typeface="ＭＳ Ｐゴシック" pitchFamily="34" charset="-128"/>
              </a:rPr>
              <a:t>summary paragraph by assigned reviewers explains what factors they considered in assigning the overall impact score</a:t>
            </a:r>
          </a:p>
          <a:p>
            <a:pPr lvl="1">
              <a:buFontTx/>
              <a:buNone/>
            </a:pPr>
            <a:r>
              <a:rPr lang="en-US" dirty="0" smtClean="0">
                <a:solidFill>
                  <a:srgbClr val="003399"/>
                </a:solidFill>
                <a:ea typeface="ＭＳ Ｐゴシック" pitchFamily="34" charset="-128"/>
              </a:rPr>
              <a:t>Overall Evaluation &amp; Score Reflect Impact on Field</a:t>
            </a:r>
          </a:p>
          <a:p>
            <a:pPr lvl="1"/>
            <a:endParaRPr lang="en-US" sz="3600" dirty="0" smtClean="0">
              <a:ea typeface="ＭＳ Ｐゴシック" pitchFamily="34" charset="-128"/>
            </a:endParaRPr>
          </a:p>
          <a:p>
            <a:pPr lvl="1">
              <a:buFont typeface="Symbol" pitchFamily="18" charset="2"/>
              <a:buChar char=" "/>
            </a:pPr>
            <a:endParaRPr lang="en-US" sz="3600" dirty="0" smtClean="0">
              <a:ea typeface="ＭＳ Ｐゴシック" pitchFamily="34" charset="-128"/>
            </a:endParaRPr>
          </a:p>
        </p:txBody>
      </p:sp>
    </p:spTree>
    <p:extLst>
      <p:ext uri="{BB962C8B-B14F-4D97-AF65-F5344CB8AC3E}">
        <p14:creationId xmlns:p14="http://schemas.microsoft.com/office/powerpoint/2010/main" val="2451163599"/>
      </p:ext>
    </p:extLst>
  </p:cSld>
  <p:clrMapOvr>
    <a:masterClrMapping/>
  </p:clrMapOvr>
  <mc:AlternateContent xmlns:mc="http://schemas.openxmlformats.org/markup-compatibility/2006" xmlns:p14="http://schemas.microsoft.com/office/powerpoint/2010/main">
    <mc:Choice Requires="p14">
      <p:transition spd="slow" p14:dur="2000" advTm="66000"/>
    </mc:Choice>
    <mc:Fallback xmlns="">
      <p:transition spd="slow" advTm="66000"/>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152400" y="228600"/>
            <a:ext cx="8839200" cy="1066800"/>
          </a:xfrm>
        </p:spPr>
        <p:txBody>
          <a:bodyPr/>
          <a:lstStyle/>
          <a:p>
            <a:pPr algn="r"/>
            <a:r>
              <a:rPr lang="en-US" sz="3600" b="1" dirty="0" smtClean="0">
                <a:solidFill>
                  <a:schemeClr val="tx2">
                    <a:lumMod val="75000"/>
                  </a:schemeClr>
                </a:solidFill>
                <a:ea typeface="ＭＳ Ｐゴシック" pitchFamily="34" charset="-128"/>
              </a:rPr>
              <a:t>ADDITIONAL REVIEW CRITERIA</a:t>
            </a:r>
            <a:br>
              <a:rPr lang="en-US" sz="3600" b="1" dirty="0" smtClean="0">
                <a:solidFill>
                  <a:schemeClr val="tx2">
                    <a:lumMod val="75000"/>
                  </a:schemeClr>
                </a:solidFill>
                <a:ea typeface="ＭＳ Ｐゴシック" pitchFamily="34" charset="-128"/>
              </a:rPr>
            </a:br>
            <a:r>
              <a:rPr lang="en-US" sz="3200" b="1" i="1" dirty="0" smtClean="0">
                <a:solidFill>
                  <a:schemeClr val="tx2">
                    <a:lumMod val="75000"/>
                  </a:schemeClr>
                </a:solidFill>
                <a:ea typeface="ＭＳ Ｐゴシック" pitchFamily="34" charset="-128"/>
              </a:rPr>
              <a:t>(as applicable)</a:t>
            </a:r>
            <a:endParaRPr lang="en-US" sz="3200" i="1" dirty="0" smtClean="0">
              <a:solidFill>
                <a:schemeClr val="tx2">
                  <a:lumMod val="75000"/>
                </a:schemeClr>
              </a:solidFill>
              <a:ea typeface="ＭＳ Ｐゴシック" pitchFamily="34" charset="-128"/>
            </a:endParaRPr>
          </a:p>
        </p:txBody>
      </p:sp>
      <p:sp>
        <p:nvSpPr>
          <p:cNvPr id="113667" name="Content Placeholder 2"/>
          <p:cNvSpPr>
            <a:spLocks noGrp="1"/>
          </p:cNvSpPr>
          <p:nvPr>
            <p:ph idx="1"/>
          </p:nvPr>
        </p:nvSpPr>
        <p:spPr>
          <a:xfrm>
            <a:off x="152400" y="1371600"/>
            <a:ext cx="8915400" cy="4648200"/>
          </a:xfrm>
        </p:spPr>
        <p:txBody>
          <a:bodyPr/>
          <a:lstStyle/>
          <a:p>
            <a:r>
              <a:rPr lang="en-US" sz="2800" b="1" i="1" dirty="0" smtClean="0">
                <a:ea typeface="ＭＳ Ｐゴシック" pitchFamily="34" charset="-128"/>
              </a:rPr>
              <a:t>Protections for Human Subjects. </a:t>
            </a:r>
          </a:p>
          <a:p>
            <a:r>
              <a:rPr lang="en-US" sz="2800" b="1" i="1" dirty="0" smtClean="0">
                <a:ea typeface="ＭＳ Ｐゴシック" pitchFamily="34" charset="-128"/>
              </a:rPr>
              <a:t>Inclusion of Women, Minorities, and Children.</a:t>
            </a:r>
            <a:r>
              <a:rPr lang="en-US" sz="2800" dirty="0" smtClean="0">
                <a:ea typeface="ＭＳ Ｐゴシック" pitchFamily="34" charset="-128"/>
              </a:rPr>
              <a:t> </a:t>
            </a:r>
          </a:p>
          <a:p>
            <a:r>
              <a:rPr lang="en-US" sz="2800" b="1" i="1" dirty="0" smtClean="0">
                <a:ea typeface="ＭＳ Ｐゴシック" pitchFamily="34" charset="-128"/>
              </a:rPr>
              <a:t>Vertebrate Animals.</a:t>
            </a:r>
            <a:r>
              <a:rPr lang="en-US" sz="2800" dirty="0" smtClean="0">
                <a:ea typeface="ＭＳ Ｐゴシック" pitchFamily="34" charset="-128"/>
              </a:rPr>
              <a:t> </a:t>
            </a:r>
          </a:p>
          <a:p>
            <a:r>
              <a:rPr lang="en-US" sz="2800" b="1" i="1" dirty="0" smtClean="0">
                <a:ea typeface="ＭＳ Ｐゴシック" pitchFamily="34" charset="-128"/>
              </a:rPr>
              <a:t>Resubmission Applications.</a:t>
            </a:r>
            <a:r>
              <a:rPr lang="en-US" sz="2800" dirty="0" smtClean="0">
                <a:ea typeface="ＭＳ Ｐゴシック" pitchFamily="34" charset="-128"/>
              </a:rPr>
              <a:t>  </a:t>
            </a:r>
            <a:r>
              <a:rPr lang="en-US" sz="2800" i="1" dirty="0" smtClean="0">
                <a:ea typeface="ＭＳ Ｐゴシック" pitchFamily="34" charset="-128"/>
              </a:rPr>
              <a:t>(an A1)</a:t>
            </a:r>
          </a:p>
          <a:p>
            <a:r>
              <a:rPr lang="en-US" sz="2800" b="1" i="1" dirty="0" smtClean="0">
                <a:ea typeface="ＭＳ Ｐゴシック" pitchFamily="34" charset="-128"/>
              </a:rPr>
              <a:t>Renewal Applications.  </a:t>
            </a:r>
            <a:r>
              <a:rPr lang="en-US" sz="2800" i="1" dirty="0" smtClean="0">
                <a:ea typeface="ＭＳ Ｐゴシック" pitchFamily="34" charset="-128"/>
              </a:rPr>
              <a:t> (progress?)</a:t>
            </a:r>
            <a:endParaRPr lang="en-US" sz="2800" b="1" i="1" dirty="0" smtClean="0">
              <a:ea typeface="ＭＳ Ｐゴシック" pitchFamily="34" charset="-128"/>
            </a:endParaRPr>
          </a:p>
          <a:p>
            <a:r>
              <a:rPr lang="en-US" sz="2800" b="1" i="1" dirty="0" smtClean="0">
                <a:ea typeface="ＭＳ Ｐゴシック" pitchFamily="34" charset="-128"/>
              </a:rPr>
              <a:t>Revision Applications.</a:t>
            </a:r>
            <a:r>
              <a:rPr lang="en-US" sz="2800" dirty="0" smtClean="0">
                <a:ea typeface="ＭＳ Ｐゴシック" pitchFamily="34" charset="-128"/>
              </a:rPr>
              <a:t>  </a:t>
            </a:r>
            <a:r>
              <a:rPr lang="en-US" sz="2800" i="1" dirty="0" smtClean="0">
                <a:ea typeface="ＭＳ Ｐゴシック" pitchFamily="34" charset="-128"/>
              </a:rPr>
              <a:t>(supplement)</a:t>
            </a:r>
          </a:p>
          <a:p>
            <a:r>
              <a:rPr lang="en-US" sz="2800" b="1" i="1" dirty="0" smtClean="0">
                <a:ea typeface="ＭＳ Ｐゴシック" pitchFamily="34" charset="-128"/>
              </a:rPr>
              <a:t>Biohazards.</a:t>
            </a:r>
            <a:r>
              <a:rPr lang="en-US" sz="2800" dirty="0" smtClean="0">
                <a:ea typeface="ＭＳ Ｐゴシック" pitchFamily="34" charset="-128"/>
              </a:rPr>
              <a:t> </a:t>
            </a:r>
          </a:p>
          <a:p>
            <a:endParaRPr lang="en-US" sz="2000" dirty="0" smtClean="0">
              <a:ea typeface="ＭＳ Ｐゴシック" pitchFamily="34" charset="-128"/>
            </a:endParaRPr>
          </a:p>
          <a:p>
            <a:pPr>
              <a:buFontTx/>
              <a:buNone/>
            </a:pPr>
            <a:r>
              <a:rPr lang="en-US" sz="2400" b="1" dirty="0" smtClean="0">
                <a:solidFill>
                  <a:srgbClr val="008000"/>
                </a:solidFill>
                <a:ea typeface="ＭＳ Ｐゴシック" pitchFamily="34" charset="-128"/>
              </a:rPr>
              <a:t>THESE  MAY AFFECT THE OVERALL IMPACT SCORE</a:t>
            </a:r>
          </a:p>
          <a:p>
            <a:pPr>
              <a:buFontTx/>
              <a:buNone/>
            </a:pPr>
            <a:r>
              <a:rPr lang="en-US" sz="2400" b="1" dirty="0" smtClean="0">
                <a:solidFill>
                  <a:srgbClr val="008000"/>
                </a:solidFill>
                <a:ea typeface="ＭＳ Ｐゴシック" pitchFamily="34" charset="-128"/>
              </a:rPr>
              <a:t>BUT ARE NOT SCORED CRITERIA</a:t>
            </a:r>
          </a:p>
        </p:txBody>
      </p:sp>
    </p:spTree>
    <p:extLst>
      <p:ext uri="{BB962C8B-B14F-4D97-AF65-F5344CB8AC3E}">
        <p14:creationId xmlns:p14="http://schemas.microsoft.com/office/powerpoint/2010/main" val="51364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pPr algn="r"/>
            <a:r>
              <a:rPr lang="en-US" sz="3200" b="1" dirty="0" smtClean="0">
                <a:solidFill>
                  <a:schemeClr val="tx2">
                    <a:lumMod val="75000"/>
                  </a:schemeClr>
                </a:solidFill>
                <a:ea typeface="ＭＳ Ｐゴシック" pitchFamily="34" charset="-128"/>
              </a:rPr>
              <a:t>ADDITIONAL REVIEW </a:t>
            </a:r>
            <a:r>
              <a:rPr lang="en-US" sz="3200" b="1" dirty="0" smtClean="0">
                <a:solidFill>
                  <a:srgbClr val="C00000"/>
                </a:solidFill>
                <a:ea typeface="ＭＳ Ｐゴシック" pitchFamily="34" charset="-128"/>
              </a:rPr>
              <a:t>CONSIDERATIONS</a:t>
            </a:r>
            <a:r>
              <a:rPr lang="en-US" sz="3200" b="1" dirty="0" smtClean="0">
                <a:solidFill>
                  <a:schemeClr val="tx2">
                    <a:lumMod val="75000"/>
                  </a:schemeClr>
                </a:solidFill>
                <a:ea typeface="ＭＳ Ｐゴシック" pitchFamily="34" charset="-128"/>
              </a:rPr>
              <a:t/>
            </a:r>
            <a:br>
              <a:rPr lang="en-US" sz="3200" b="1" dirty="0" smtClean="0">
                <a:solidFill>
                  <a:schemeClr val="tx2">
                    <a:lumMod val="75000"/>
                  </a:schemeClr>
                </a:solidFill>
                <a:ea typeface="ＭＳ Ｐゴシック" pitchFamily="34" charset="-128"/>
              </a:rPr>
            </a:br>
            <a:r>
              <a:rPr lang="en-US" sz="3200" b="1" dirty="0" smtClean="0">
                <a:solidFill>
                  <a:schemeClr val="tx2">
                    <a:lumMod val="75000"/>
                  </a:schemeClr>
                </a:solidFill>
                <a:ea typeface="ＭＳ Ｐゴシック" pitchFamily="34" charset="-128"/>
              </a:rPr>
              <a:t>NOT SCORED</a:t>
            </a:r>
            <a:endParaRPr lang="en-US" sz="3600" dirty="0" smtClean="0">
              <a:solidFill>
                <a:schemeClr val="tx2">
                  <a:lumMod val="75000"/>
                </a:schemeClr>
              </a:solidFill>
              <a:ea typeface="ＭＳ Ｐゴシック" pitchFamily="34" charset="-128"/>
            </a:endParaRPr>
          </a:p>
        </p:txBody>
      </p:sp>
      <p:sp>
        <p:nvSpPr>
          <p:cNvPr id="114691" name="Content Placeholder 2"/>
          <p:cNvSpPr>
            <a:spLocks noGrp="1"/>
          </p:cNvSpPr>
          <p:nvPr>
            <p:ph idx="1"/>
          </p:nvPr>
        </p:nvSpPr>
        <p:spPr>
          <a:xfrm>
            <a:off x="152400" y="1219200"/>
            <a:ext cx="8839200" cy="4800600"/>
          </a:xfrm>
        </p:spPr>
        <p:txBody>
          <a:bodyPr/>
          <a:lstStyle/>
          <a:p>
            <a:r>
              <a:rPr lang="en-US" b="1" i="1" dirty="0" smtClean="0">
                <a:ea typeface="ＭＳ Ｐゴシック" pitchFamily="34" charset="-128"/>
              </a:rPr>
              <a:t>Budget and Period Support.</a:t>
            </a:r>
            <a:r>
              <a:rPr lang="en-US" dirty="0" smtClean="0">
                <a:ea typeface="ＭＳ Ｐゴシック" pitchFamily="34" charset="-128"/>
              </a:rPr>
              <a:t> </a:t>
            </a:r>
          </a:p>
          <a:p>
            <a:r>
              <a:rPr lang="en-US" b="1" i="1" dirty="0" smtClean="0">
                <a:ea typeface="ＭＳ Ｐゴシック" pitchFamily="34" charset="-128"/>
              </a:rPr>
              <a:t>Select Agent Research.</a:t>
            </a:r>
            <a:r>
              <a:rPr lang="en-US" dirty="0" smtClean="0">
                <a:ea typeface="ＭＳ Ｐゴシック" pitchFamily="34" charset="-128"/>
              </a:rPr>
              <a:t> </a:t>
            </a:r>
          </a:p>
          <a:p>
            <a:r>
              <a:rPr lang="en-US" b="1" i="1" dirty="0" smtClean="0">
                <a:ea typeface="ＭＳ Ｐゴシック" pitchFamily="34" charset="-128"/>
              </a:rPr>
              <a:t>Applications from Foreign Organizations.</a:t>
            </a:r>
          </a:p>
          <a:p>
            <a:r>
              <a:rPr lang="en-US" b="1" i="1" dirty="0" smtClean="0">
                <a:ea typeface="ＭＳ Ｐゴシック" pitchFamily="34" charset="-128"/>
              </a:rPr>
              <a:t>Resource Sharing Plans. </a:t>
            </a:r>
          </a:p>
          <a:p>
            <a:endParaRPr lang="en-US" b="1" i="1" dirty="0" smtClean="0">
              <a:ea typeface="ＭＳ Ｐゴシック" pitchFamily="34" charset="-128"/>
            </a:endParaRPr>
          </a:p>
          <a:p>
            <a:pPr>
              <a:buFontTx/>
              <a:buNone/>
            </a:pPr>
            <a:r>
              <a:rPr lang="en-US" b="1" i="1" dirty="0" smtClean="0">
                <a:solidFill>
                  <a:srgbClr val="008000"/>
                </a:solidFill>
                <a:ea typeface="ＭＳ Ｐゴシック" pitchFamily="34" charset="-128"/>
              </a:rPr>
              <a:t>These do not affect the overall impact, but reviewers must comment or provide text for an administrative note.</a:t>
            </a:r>
            <a:endParaRPr lang="en-US" dirty="0" smtClean="0">
              <a:solidFill>
                <a:srgbClr val="008000"/>
              </a:solidFill>
              <a:ea typeface="ＭＳ Ｐゴシック" pitchFamily="34" charset="-128"/>
            </a:endParaRPr>
          </a:p>
        </p:txBody>
      </p:sp>
    </p:spTree>
    <p:extLst>
      <p:ext uri="{BB962C8B-B14F-4D97-AF65-F5344CB8AC3E}">
        <p14:creationId xmlns:p14="http://schemas.microsoft.com/office/powerpoint/2010/main" val="211795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5400"/>
            <a:ext cx="9144000" cy="6858000"/>
          </a:xfrm>
        </p:spPr>
      </p:pic>
    </p:spTree>
    <p:extLst>
      <p:ext uri="{BB962C8B-B14F-4D97-AF65-F5344CB8AC3E}">
        <p14:creationId xmlns:p14="http://schemas.microsoft.com/office/powerpoint/2010/main" val="3766748097"/>
      </p:ext>
    </p:extLst>
  </p:cSld>
  <p:clrMapOvr>
    <a:masterClrMapping/>
  </p:clrMapOvr>
  <p:transition advTm="84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503007" y="152400"/>
            <a:ext cx="8488593" cy="97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lnSpc>
                <a:spcPct val="90000"/>
              </a:lnSpc>
            </a:pPr>
            <a:r>
              <a:rPr lang="en-US" sz="3200" b="1" dirty="0">
                <a:solidFill>
                  <a:srgbClr val="00359E"/>
                </a:solidFill>
                <a:cs typeface="Arial" pitchFamily="34" charset="0"/>
              </a:rPr>
              <a:t>U. S. </a:t>
            </a:r>
            <a:r>
              <a:rPr lang="en-US" sz="3200" b="1" dirty="0" smtClean="0">
                <a:solidFill>
                  <a:srgbClr val="00359E"/>
                </a:solidFill>
                <a:cs typeface="Arial" pitchFamily="34" charset="0"/>
              </a:rPr>
              <a:t>Department </a:t>
            </a:r>
            <a:r>
              <a:rPr lang="en-US" sz="3200" b="1" dirty="0">
                <a:solidFill>
                  <a:srgbClr val="00359E"/>
                </a:solidFill>
                <a:cs typeface="Arial" pitchFamily="34" charset="0"/>
              </a:rPr>
              <a:t>of </a:t>
            </a:r>
            <a:endParaRPr lang="en-US" sz="3200" b="1" dirty="0" smtClean="0">
              <a:solidFill>
                <a:srgbClr val="00359E"/>
              </a:solidFill>
              <a:cs typeface="Arial" pitchFamily="34" charset="0"/>
            </a:endParaRPr>
          </a:p>
          <a:p>
            <a:pPr algn="r" eaLnBrk="0" hangingPunct="0">
              <a:lnSpc>
                <a:spcPct val="90000"/>
              </a:lnSpc>
            </a:pPr>
            <a:r>
              <a:rPr lang="en-US" sz="3200" b="1" dirty="0" smtClean="0">
                <a:solidFill>
                  <a:srgbClr val="00359E"/>
                </a:solidFill>
                <a:cs typeface="Arial" pitchFamily="34" charset="0"/>
              </a:rPr>
              <a:t>Health </a:t>
            </a:r>
            <a:r>
              <a:rPr lang="en-US" sz="3200" b="1" dirty="0">
                <a:solidFill>
                  <a:srgbClr val="00359E"/>
                </a:solidFill>
                <a:cs typeface="Arial" pitchFamily="34" charset="0"/>
              </a:rPr>
              <a:t>and Human Services</a:t>
            </a:r>
          </a:p>
        </p:txBody>
      </p:sp>
      <p:sp>
        <p:nvSpPr>
          <p:cNvPr id="46083" name="Line 3"/>
          <p:cNvSpPr>
            <a:spLocks noChangeShapeType="1"/>
          </p:cNvSpPr>
          <p:nvPr/>
        </p:nvSpPr>
        <p:spPr bwMode="auto">
          <a:xfrm>
            <a:off x="4419600" y="2298700"/>
            <a:ext cx="0" cy="3187700"/>
          </a:xfrm>
          <a:prstGeom prst="line">
            <a:avLst/>
          </a:prstGeom>
          <a:noFill/>
          <a:ln w="254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pitchFamily="34" charset="0"/>
            </a:endParaRPr>
          </a:p>
        </p:txBody>
      </p:sp>
      <p:sp>
        <p:nvSpPr>
          <p:cNvPr id="46084" name="Freeform 4"/>
          <p:cNvSpPr>
            <a:spLocks/>
          </p:cNvSpPr>
          <p:nvPr/>
        </p:nvSpPr>
        <p:spPr bwMode="auto">
          <a:xfrm>
            <a:off x="1127125" y="2286000"/>
            <a:ext cx="1998663" cy="230188"/>
          </a:xfrm>
          <a:custGeom>
            <a:avLst/>
            <a:gdLst>
              <a:gd name="T0" fmla="*/ 0 w 1259"/>
              <a:gd name="T1" fmla="*/ 2147483647 h 145"/>
              <a:gd name="T2" fmla="*/ 0 w 1259"/>
              <a:gd name="T3" fmla="*/ 0 h 145"/>
              <a:gd name="T4" fmla="*/ 2147483647 w 1259"/>
              <a:gd name="T5" fmla="*/ 0 h 145"/>
              <a:gd name="T6" fmla="*/ 0 60000 65536"/>
              <a:gd name="T7" fmla="*/ 0 60000 65536"/>
              <a:gd name="T8" fmla="*/ 0 60000 65536"/>
              <a:gd name="T9" fmla="*/ 0 w 1259"/>
              <a:gd name="T10" fmla="*/ 0 h 145"/>
              <a:gd name="T11" fmla="*/ 1259 w 1259"/>
              <a:gd name="T12" fmla="*/ 145 h 145"/>
            </a:gdLst>
            <a:ahLst/>
            <a:cxnLst>
              <a:cxn ang="T6">
                <a:pos x="T0" y="T1"/>
              </a:cxn>
              <a:cxn ang="T7">
                <a:pos x="T2" y="T3"/>
              </a:cxn>
              <a:cxn ang="T8">
                <a:pos x="T4" y="T5"/>
              </a:cxn>
            </a:cxnLst>
            <a:rect l="T9" t="T10" r="T11" b="T12"/>
            <a:pathLst>
              <a:path w="1259" h="145">
                <a:moveTo>
                  <a:pt x="0" y="144"/>
                </a:moveTo>
                <a:lnTo>
                  <a:pt x="0" y="0"/>
                </a:lnTo>
                <a:lnTo>
                  <a:pt x="1258"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cs typeface="Arial" pitchFamily="34" charset="0"/>
            </a:endParaRPr>
          </a:p>
        </p:txBody>
      </p:sp>
      <p:sp useBgFill="1">
        <p:nvSpPr>
          <p:cNvPr id="46085" name="Rectangle 5"/>
          <p:cNvSpPr>
            <a:spLocks noChangeArrowheads="1"/>
          </p:cNvSpPr>
          <p:nvPr/>
        </p:nvSpPr>
        <p:spPr bwMode="auto">
          <a:xfrm>
            <a:off x="187325" y="25273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Administration for</a:t>
            </a:r>
          </a:p>
          <a:p>
            <a:pPr algn="ctr" eaLnBrk="0" hangingPunct="0">
              <a:defRPr/>
            </a:pPr>
            <a:r>
              <a:rPr lang="en-US" sz="1400" b="1" dirty="0">
                <a:solidFill>
                  <a:prstClr val="black"/>
                </a:solidFill>
                <a:latin typeface="Book Antiqua" charset="0"/>
                <a:ea typeface="ＭＳ Ｐゴシック" charset="0"/>
                <a:cs typeface="Arial" charset="0"/>
              </a:rPr>
              <a:t>Children and Families</a:t>
            </a:r>
          </a:p>
          <a:p>
            <a:pPr algn="ctr" eaLnBrk="0" hangingPunct="0">
              <a:defRPr/>
            </a:pPr>
            <a:r>
              <a:rPr lang="en-US" sz="1400" b="1" dirty="0">
                <a:solidFill>
                  <a:prstClr val="black"/>
                </a:solidFill>
                <a:latin typeface="Book Antiqua" charset="0"/>
                <a:ea typeface="ＭＳ Ｐゴシック" charset="0"/>
                <a:cs typeface="Arial" charset="0"/>
              </a:rPr>
              <a:t>(ACF)</a:t>
            </a:r>
          </a:p>
        </p:txBody>
      </p:sp>
      <p:sp>
        <p:nvSpPr>
          <p:cNvPr id="46086" name="Freeform 6"/>
          <p:cNvSpPr>
            <a:spLocks/>
          </p:cNvSpPr>
          <p:nvPr/>
        </p:nvSpPr>
        <p:spPr bwMode="auto">
          <a:xfrm>
            <a:off x="4419600" y="2286000"/>
            <a:ext cx="1397000" cy="230188"/>
          </a:xfrm>
          <a:custGeom>
            <a:avLst/>
            <a:gdLst>
              <a:gd name="T0" fmla="*/ 2147483647 w 880"/>
              <a:gd name="T1" fmla="*/ 2147483647 h 145"/>
              <a:gd name="T2" fmla="*/ 2147483647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cs typeface="Arial" pitchFamily="34" charset="0"/>
            </a:endParaRPr>
          </a:p>
        </p:txBody>
      </p:sp>
      <p:sp useBgFill="1">
        <p:nvSpPr>
          <p:cNvPr id="46087" name="Rectangle 7"/>
          <p:cNvSpPr>
            <a:spLocks noChangeArrowheads="1"/>
          </p:cNvSpPr>
          <p:nvPr/>
        </p:nvSpPr>
        <p:spPr bwMode="auto">
          <a:xfrm>
            <a:off x="4660900" y="2527300"/>
            <a:ext cx="19558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Food and Drug</a:t>
            </a:r>
          </a:p>
          <a:p>
            <a:pPr algn="ctr" eaLnBrk="0" hangingPunct="0">
              <a:defRPr/>
            </a:pPr>
            <a:r>
              <a:rPr lang="en-US" sz="1400" b="1" dirty="0">
                <a:solidFill>
                  <a:prstClr val="black"/>
                </a:solidFill>
                <a:latin typeface="Book Antiqua" charset="0"/>
                <a:ea typeface="ＭＳ Ｐゴシック" charset="0"/>
                <a:cs typeface="Arial" charset="0"/>
              </a:rPr>
              <a:t>Administration</a:t>
            </a:r>
          </a:p>
          <a:p>
            <a:pPr algn="ctr" eaLnBrk="0" hangingPunct="0">
              <a:defRPr/>
            </a:pPr>
            <a:r>
              <a:rPr lang="en-US" sz="1400" b="1" dirty="0">
                <a:solidFill>
                  <a:prstClr val="black"/>
                </a:solidFill>
                <a:latin typeface="Book Antiqua" charset="0"/>
                <a:ea typeface="ＭＳ Ｐゴシック" charset="0"/>
                <a:cs typeface="Arial" charset="0"/>
              </a:rPr>
              <a:t>(FDA)</a:t>
            </a:r>
          </a:p>
        </p:txBody>
      </p:sp>
      <p:sp>
        <p:nvSpPr>
          <p:cNvPr id="46088" name="Freeform 8"/>
          <p:cNvSpPr>
            <a:spLocks/>
          </p:cNvSpPr>
          <p:nvPr/>
        </p:nvSpPr>
        <p:spPr bwMode="auto">
          <a:xfrm>
            <a:off x="5791200" y="2286000"/>
            <a:ext cx="2025650" cy="230188"/>
          </a:xfrm>
          <a:custGeom>
            <a:avLst/>
            <a:gdLst>
              <a:gd name="T0" fmla="*/ 2147483647 w 1276"/>
              <a:gd name="T1" fmla="*/ 2147483647 h 145"/>
              <a:gd name="T2" fmla="*/ 2147483647 w 1276"/>
              <a:gd name="T3" fmla="*/ 0 h 145"/>
              <a:gd name="T4" fmla="*/ 0 w 1276"/>
              <a:gd name="T5" fmla="*/ 0 h 145"/>
              <a:gd name="T6" fmla="*/ 0 60000 65536"/>
              <a:gd name="T7" fmla="*/ 0 60000 65536"/>
              <a:gd name="T8" fmla="*/ 0 60000 65536"/>
              <a:gd name="T9" fmla="*/ 0 w 1276"/>
              <a:gd name="T10" fmla="*/ 0 h 145"/>
              <a:gd name="T11" fmla="*/ 1276 w 1276"/>
              <a:gd name="T12" fmla="*/ 145 h 145"/>
            </a:gdLst>
            <a:ahLst/>
            <a:cxnLst>
              <a:cxn ang="T6">
                <a:pos x="T0" y="T1"/>
              </a:cxn>
              <a:cxn ang="T7">
                <a:pos x="T2" y="T3"/>
              </a:cxn>
              <a:cxn ang="T8">
                <a:pos x="T4" y="T5"/>
              </a:cxn>
            </a:cxnLst>
            <a:rect l="T9" t="T10" r="T11" b="T12"/>
            <a:pathLst>
              <a:path w="1276" h="145">
                <a:moveTo>
                  <a:pt x="1275" y="144"/>
                </a:moveTo>
                <a:lnTo>
                  <a:pt x="1275"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cs typeface="Arial" pitchFamily="34" charset="0"/>
            </a:endParaRPr>
          </a:p>
        </p:txBody>
      </p:sp>
      <p:sp useBgFill="1">
        <p:nvSpPr>
          <p:cNvPr id="46089" name="Rectangle 9"/>
          <p:cNvSpPr>
            <a:spLocks noChangeArrowheads="1"/>
          </p:cNvSpPr>
          <p:nvPr/>
        </p:nvSpPr>
        <p:spPr bwMode="auto">
          <a:xfrm>
            <a:off x="6870700" y="25273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Health Resources</a:t>
            </a:r>
          </a:p>
          <a:p>
            <a:pPr algn="ctr" eaLnBrk="0" hangingPunct="0">
              <a:defRPr/>
            </a:pPr>
            <a:r>
              <a:rPr lang="en-US" sz="1400" b="1" dirty="0">
                <a:solidFill>
                  <a:prstClr val="black"/>
                </a:solidFill>
                <a:latin typeface="Book Antiqua" charset="0"/>
                <a:ea typeface="ＭＳ Ｐゴシック" charset="0"/>
                <a:cs typeface="Arial" charset="0"/>
              </a:rPr>
              <a:t>and Services</a:t>
            </a:r>
          </a:p>
          <a:p>
            <a:pPr algn="ctr" eaLnBrk="0" hangingPunct="0">
              <a:defRPr/>
            </a:pPr>
            <a:r>
              <a:rPr lang="en-US" sz="1400" b="1" dirty="0">
                <a:solidFill>
                  <a:prstClr val="black"/>
                </a:solidFill>
                <a:latin typeface="Book Antiqua" charset="0"/>
                <a:ea typeface="ＭＳ Ｐゴシック" charset="0"/>
                <a:cs typeface="Arial" charset="0"/>
              </a:rPr>
              <a:t>Administration</a:t>
            </a:r>
          </a:p>
          <a:p>
            <a:pPr algn="ctr" eaLnBrk="0" hangingPunct="0">
              <a:defRPr/>
            </a:pPr>
            <a:r>
              <a:rPr lang="en-US" sz="1400" b="1" dirty="0">
                <a:solidFill>
                  <a:prstClr val="black"/>
                </a:solidFill>
                <a:latin typeface="Book Antiqua" charset="0"/>
                <a:ea typeface="ＭＳ Ｐゴシック" charset="0"/>
                <a:cs typeface="Arial" charset="0"/>
              </a:rPr>
              <a:t>(HRSA)</a:t>
            </a:r>
          </a:p>
        </p:txBody>
      </p:sp>
      <p:sp useBgFill="1">
        <p:nvSpPr>
          <p:cNvPr id="46090" name="Rectangle 10"/>
          <p:cNvSpPr>
            <a:spLocks noChangeArrowheads="1"/>
          </p:cNvSpPr>
          <p:nvPr/>
        </p:nvSpPr>
        <p:spPr bwMode="auto">
          <a:xfrm>
            <a:off x="3582988" y="1128565"/>
            <a:ext cx="16510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Secretary of Health and Human Services</a:t>
            </a:r>
          </a:p>
        </p:txBody>
      </p:sp>
      <p:sp>
        <p:nvSpPr>
          <p:cNvPr id="46091" name="Line 11"/>
          <p:cNvSpPr>
            <a:spLocks noChangeShapeType="1"/>
          </p:cNvSpPr>
          <p:nvPr/>
        </p:nvSpPr>
        <p:spPr bwMode="auto">
          <a:xfrm>
            <a:off x="4419600" y="2017565"/>
            <a:ext cx="0" cy="255735"/>
          </a:xfrm>
          <a:prstGeom prst="line">
            <a:avLst/>
          </a:prstGeom>
          <a:noFill/>
          <a:ln w="25400">
            <a:solidFill>
              <a:srgbClr val="00DFCA"/>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pitchFamily="34" charset="0"/>
            </a:endParaRPr>
          </a:p>
        </p:txBody>
      </p:sp>
      <p:sp>
        <p:nvSpPr>
          <p:cNvPr id="46092" name="Freeform 12"/>
          <p:cNvSpPr>
            <a:spLocks/>
          </p:cNvSpPr>
          <p:nvPr/>
        </p:nvSpPr>
        <p:spPr bwMode="auto">
          <a:xfrm>
            <a:off x="3124200" y="2286000"/>
            <a:ext cx="1296988" cy="230188"/>
          </a:xfrm>
          <a:custGeom>
            <a:avLst/>
            <a:gdLst>
              <a:gd name="T0" fmla="*/ 0 w 817"/>
              <a:gd name="T1" fmla="*/ 2147483647 h 145"/>
              <a:gd name="T2" fmla="*/ 0 w 817"/>
              <a:gd name="T3" fmla="*/ 0 h 145"/>
              <a:gd name="T4" fmla="*/ 2147483647 w 817"/>
              <a:gd name="T5" fmla="*/ 0 h 145"/>
              <a:gd name="T6" fmla="*/ 0 60000 65536"/>
              <a:gd name="T7" fmla="*/ 0 60000 65536"/>
              <a:gd name="T8" fmla="*/ 0 60000 65536"/>
              <a:gd name="T9" fmla="*/ 0 w 817"/>
              <a:gd name="T10" fmla="*/ 0 h 145"/>
              <a:gd name="T11" fmla="*/ 817 w 817"/>
              <a:gd name="T12" fmla="*/ 145 h 145"/>
            </a:gdLst>
            <a:ahLst/>
            <a:cxnLst>
              <a:cxn ang="T6">
                <a:pos x="T0" y="T1"/>
              </a:cxn>
              <a:cxn ang="T7">
                <a:pos x="T2" y="T3"/>
              </a:cxn>
              <a:cxn ang="T8">
                <a:pos x="T4" y="T5"/>
              </a:cxn>
            </a:cxnLst>
            <a:rect l="T9" t="T10" r="T11" b="T12"/>
            <a:pathLst>
              <a:path w="817" h="145">
                <a:moveTo>
                  <a:pt x="0" y="144"/>
                </a:moveTo>
                <a:lnTo>
                  <a:pt x="0" y="0"/>
                </a:lnTo>
                <a:lnTo>
                  <a:pt x="81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cs typeface="Arial" pitchFamily="34" charset="0"/>
            </a:endParaRPr>
          </a:p>
        </p:txBody>
      </p:sp>
      <p:sp useBgFill="1">
        <p:nvSpPr>
          <p:cNvPr id="46093" name="Rectangle 13"/>
          <p:cNvSpPr>
            <a:spLocks noChangeArrowheads="1"/>
          </p:cNvSpPr>
          <p:nvPr/>
        </p:nvSpPr>
        <p:spPr bwMode="auto">
          <a:xfrm>
            <a:off x="2222500" y="25273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Administration on</a:t>
            </a:r>
          </a:p>
          <a:p>
            <a:pPr algn="ctr" eaLnBrk="0" hangingPunct="0">
              <a:defRPr/>
            </a:pPr>
            <a:r>
              <a:rPr lang="en-US" sz="1400" b="1" dirty="0">
                <a:solidFill>
                  <a:prstClr val="black"/>
                </a:solidFill>
                <a:latin typeface="Book Antiqua" charset="0"/>
                <a:ea typeface="ＭＳ Ｐゴシック" charset="0"/>
                <a:cs typeface="Arial" charset="0"/>
              </a:rPr>
              <a:t>Aging</a:t>
            </a:r>
          </a:p>
          <a:p>
            <a:pPr algn="ctr" eaLnBrk="0" hangingPunct="0">
              <a:defRPr/>
            </a:pPr>
            <a:r>
              <a:rPr lang="en-US" sz="1400" b="1" dirty="0">
                <a:solidFill>
                  <a:prstClr val="black"/>
                </a:solidFill>
                <a:latin typeface="Book Antiqua" charset="0"/>
                <a:ea typeface="ＭＳ Ｐゴシック" charset="0"/>
                <a:cs typeface="Arial" charset="0"/>
              </a:rPr>
              <a:t>(</a:t>
            </a:r>
            <a:r>
              <a:rPr lang="en-US" sz="1400" b="1" dirty="0" err="1">
                <a:solidFill>
                  <a:prstClr val="black"/>
                </a:solidFill>
                <a:latin typeface="Book Antiqua" charset="0"/>
                <a:ea typeface="ＭＳ Ｐゴシック" charset="0"/>
                <a:cs typeface="Arial" charset="0"/>
              </a:rPr>
              <a:t>AoA</a:t>
            </a:r>
            <a:r>
              <a:rPr lang="en-US" sz="1400" b="1">
                <a:solidFill>
                  <a:prstClr val="black"/>
                </a:solidFill>
                <a:latin typeface="Book Antiqua" charset="0"/>
                <a:ea typeface="ＭＳ Ｐゴシック" charset="0"/>
                <a:cs typeface="Arial" charset="0"/>
              </a:rPr>
              <a:t>)</a:t>
            </a:r>
          </a:p>
        </p:txBody>
      </p:sp>
      <p:sp>
        <p:nvSpPr>
          <p:cNvPr id="46094" name="Freeform 14"/>
          <p:cNvSpPr>
            <a:spLocks/>
          </p:cNvSpPr>
          <p:nvPr/>
        </p:nvSpPr>
        <p:spPr bwMode="auto">
          <a:xfrm>
            <a:off x="1127125" y="3810000"/>
            <a:ext cx="1998663" cy="230188"/>
          </a:xfrm>
          <a:custGeom>
            <a:avLst/>
            <a:gdLst>
              <a:gd name="T0" fmla="*/ 0 w 1259"/>
              <a:gd name="T1" fmla="*/ 2147483647 h 145"/>
              <a:gd name="T2" fmla="*/ 0 w 1259"/>
              <a:gd name="T3" fmla="*/ 0 h 145"/>
              <a:gd name="T4" fmla="*/ 2147483647 w 1259"/>
              <a:gd name="T5" fmla="*/ 0 h 145"/>
              <a:gd name="T6" fmla="*/ 0 60000 65536"/>
              <a:gd name="T7" fmla="*/ 0 60000 65536"/>
              <a:gd name="T8" fmla="*/ 0 60000 65536"/>
              <a:gd name="T9" fmla="*/ 0 w 1259"/>
              <a:gd name="T10" fmla="*/ 0 h 145"/>
              <a:gd name="T11" fmla="*/ 1259 w 1259"/>
              <a:gd name="T12" fmla="*/ 145 h 145"/>
            </a:gdLst>
            <a:ahLst/>
            <a:cxnLst>
              <a:cxn ang="T6">
                <a:pos x="T0" y="T1"/>
              </a:cxn>
              <a:cxn ang="T7">
                <a:pos x="T2" y="T3"/>
              </a:cxn>
              <a:cxn ang="T8">
                <a:pos x="T4" y="T5"/>
              </a:cxn>
            </a:cxnLst>
            <a:rect l="T9" t="T10" r="T11" b="T12"/>
            <a:pathLst>
              <a:path w="1259" h="145">
                <a:moveTo>
                  <a:pt x="0" y="144"/>
                </a:moveTo>
                <a:lnTo>
                  <a:pt x="0" y="0"/>
                </a:lnTo>
                <a:lnTo>
                  <a:pt x="1258"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useBgFill="1">
        <p:nvSpPr>
          <p:cNvPr id="46095" name="Rectangle 15"/>
          <p:cNvSpPr>
            <a:spLocks noChangeArrowheads="1"/>
          </p:cNvSpPr>
          <p:nvPr/>
        </p:nvSpPr>
        <p:spPr bwMode="auto">
          <a:xfrm>
            <a:off x="187325" y="40513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lIns="90488" tIns="44450" rIns="90488" bIns="44450" anchor="ctr"/>
          <a:lstStyle/>
          <a:p>
            <a:pPr algn="ctr" eaLnBrk="0" hangingPunct="0">
              <a:defRPr/>
            </a:pPr>
            <a:r>
              <a:rPr lang="en-US" sz="1400" b="1" dirty="0">
                <a:solidFill>
                  <a:prstClr val="black"/>
                </a:solidFill>
                <a:latin typeface="Book Antiqua" charset="0"/>
                <a:ea typeface="ＭＳ Ｐゴシック" charset="0"/>
                <a:cs typeface="Arial" charset="0"/>
              </a:rPr>
              <a:t>Center for Medicare &amp;  Medicaid Services</a:t>
            </a:r>
          </a:p>
          <a:p>
            <a:pPr algn="ctr" eaLnBrk="0" hangingPunct="0">
              <a:defRPr/>
            </a:pPr>
            <a:r>
              <a:rPr lang="en-US" sz="1400" b="1" dirty="0">
                <a:solidFill>
                  <a:prstClr val="black"/>
                </a:solidFill>
                <a:latin typeface="Book Antiqua" charset="0"/>
                <a:ea typeface="ＭＳ Ｐゴシック" charset="0"/>
                <a:cs typeface="Arial" charset="0"/>
              </a:rPr>
              <a:t>(CMS)</a:t>
            </a:r>
          </a:p>
        </p:txBody>
      </p:sp>
      <p:sp>
        <p:nvSpPr>
          <p:cNvPr id="46096" name="Freeform 16"/>
          <p:cNvSpPr>
            <a:spLocks/>
          </p:cNvSpPr>
          <p:nvPr/>
        </p:nvSpPr>
        <p:spPr bwMode="auto">
          <a:xfrm>
            <a:off x="4419600" y="3810000"/>
            <a:ext cx="1397000" cy="230188"/>
          </a:xfrm>
          <a:custGeom>
            <a:avLst/>
            <a:gdLst>
              <a:gd name="T0" fmla="*/ 2147483647 w 880"/>
              <a:gd name="T1" fmla="*/ 2147483647 h 145"/>
              <a:gd name="T2" fmla="*/ 2147483647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useBgFill="1">
        <p:nvSpPr>
          <p:cNvPr id="46097" name="Rectangle 17"/>
          <p:cNvSpPr>
            <a:spLocks noChangeArrowheads="1"/>
          </p:cNvSpPr>
          <p:nvPr/>
        </p:nvSpPr>
        <p:spPr bwMode="auto">
          <a:xfrm>
            <a:off x="4660900" y="4051300"/>
            <a:ext cx="19558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a:solidFill>
                  <a:prstClr val="black"/>
                </a:solidFill>
                <a:latin typeface="Book Antiqua" charset="0"/>
                <a:ea typeface="ＭＳ Ｐゴシック" charset="0"/>
                <a:cs typeface="Arial" charset="0"/>
              </a:rPr>
              <a:t>Indian Health</a:t>
            </a:r>
          </a:p>
          <a:p>
            <a:pPr algn="ctr" eaLnBrk="0" hangingPunct="0">
              <a:defRPr/>
            </a:pPr>
            <a:r>
              <a:rPr lang="en-US" sz="1400" b="1">
                <a:solidFill>
                  <a:prstClr val="black"/>
                </a:solidFill>
                <a:latin typeface="Book Antiqua" charset="0"/>
                <a:ea typeface="ＭＳ Ｐゴシック" charset="0"/>
                <a:cs typeface="Arial" charset="0"/>
              </a:rPr>
              <a:t>Services</a:t>
            </a:r>
          </a:p>
          <a:p>
            <a:pPr algn="ctr" eaLnBrk="0" hangingPunct="0">
              <a:defRPr/>
            </a:pPr>
            <a:r>
              <a:rPr lang="en-US" sz="1400" b="1">
                <a:solidFill>
                  <a:prstClr val="black"/>
                </a:solidFill>
                <a:latin typeface="Book Antiqua" charset="0"/>
                <a:ea typeface="ＭＳ Ｐゴシック" charset="0"/>
                <a:cs typeface="Arial" charset="0"/>
              </a:rPr>
              <a:t>(IHS)</a:t>
            </a:r>
          </a:p>
        </p:txBody>
      </p:sp>
      <p:sp>
        <p:nvSpPr>
          <p:cNvPr id="46098" name="Freeform 18"/>
          <p:cNvSpPr>
            <a:spLocks/>
          </p:cNvSpPr>
          <p:nvPr/>
        </p:nvSpPr>
        <p:spPr bwMode="auto">
          <a:xfrm>
            <a:off x="5791200" y="3810000"/>
            <a:ext cx="2025650" cy="230188"/>
          </a:xfrm>
          <a:custGeom>
            <a:avLst/>
            <a:gdLst>
              <a:gd name="T0" fmla="*/ 2147483647 w 1276"/>
              <a:gd name="T1" fmla="*/ 2147483647 h 145"/>
              <a:gd name="T2" fmla="*/ 2147483647 w 1276"/>
              <a:gd name="T3" fmla="*/ 0 h 145"/>
              <a:gd name="T4" fmla="*/ 0 w 1276"/>
              <a:gd name="T5" fmla="*/ 0 h 145"/>
              <a:gd name="T6" fmla="*/ 0 60000 65536"/>
              <a:gd name="T7" fmla="*/ 0 60000 65536"/>
              <a:gd name="T8" fmla="*/ 0 60000 65536"/>
              <a:gd name="T9" fmla="*/ 0 w 1276"/>
              <a:gd name="T10" fmla="*/ 0 h 145"/>
              <a:gd name="T11" fmla="*/ 1276 w 1276"/>
              <a:gd name="T12" fmla="*/ 145 h 145"/>
            </a:gdLst>
            <a:ahLst/>
            <a:cxnLst>
              <a:cxn ang="T6">
                <a:pos x="T0" y="T1"/>
              </a:cxn>
              <a:cxn ang="T7">
                <a:pos x="T2" y="T3"/>
              </a:cxn>
              <a:cxn ang="T8">
                <a:pos x="T4" y="T5"/>
              </a:cxn>
            </a:cxnLst>
            <a:rect l="T9" t="T10" r="T11" b="T12"/>
            <a:pathLst>
              <a:path w="1276" h="145">
                <a:moveTo>
                  <a:pt x="1275" y="144"/>
                </a:moveTo>
                <a:lnTo>
                  <a:pt x="1275"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p:nvSpPr>
          <p:cNvPr id="46099" name="Rectangle 19"/>
          <p:cNvSpPr>
            <a:spLocks noChangeArrowheads="1"/>
          </p:cNvSpPr>
          <p:nvPr/>
        </p:nvSpPr>
        <p:spPr bwMode="auto">
          <a:xfrm>
            <a:off x="6870700" y="4051300"/>
            <a:ext cx="1879600" cy="889000"/>
          </a:xfrm>
          <a:prstGeom prst="rect">
            <a:avLst/>
          </a:prstGeom>
          <a:solidFill>
            <a:schemeClr val="accent1"/>
          </a:solidFill>
          <a:ln w="25400">
            <a:solidFill>
              <a:schemeClr val="tx2"/>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dirty="0">
                <a:solidFill>
                  <a:prstClr val="white"/>
                </a:solidFill>
                <a:latin typeface="Book Antiqua" charset="0"/>
                <a:ea typeface="ＭＳ Ｐゴシック" charset="0"/>
                <a:cs typeface="Arial" charset="0"/>
              </a:rPr>
              <a:t>National Institutes</a:t>
            </a:r>
          </a:p>
          <a:p>
            <a:pPr algn="ctr" eaLnBrk="0" hangingPunct="0">
              <a:defRPr/>
            </a:pPr>
            <a:r>
              <a:rPr lang="en-US" sz="1400" b="1" dirty="0">
                <a:solidFill>
                  <a:prstClr val="white"/>
                </a:solidFill>
                <a:latin typeface="Book Antiqua" charset="0"/>
                <a:ea typeface="ＭＳ Ｐゴシック" charset="0"/>
                <a:cs typeface="Arial" charset="0"/>
              </a:rPr>
              <a:t>of Health</a:t>
            </a:r>
          </a:p>
          <a:p>
            <a:pPr algn="ctr" eaLnBrk="0" hangingPunct="0">
              <a:defRPr/>
            </a:pPr>
            <a:r>
              <a:rPr lang="en-US" sz="1400" b="1" dirty="0">
                <a:solidFill>
                  <a:prstClr val="white"/>
                </a:solidFill>
                <a:latin typeface="Book Antiqua" charset="0"/>
                <a:ea typeface="ＭＳ Ｐゴシック" charset="0"/>
                <a:cs typeface="Arial" charset="0"/>
              </a:rPr>
              <a:t>(NIH)</a:t>
            </a:r>
          </a:p>
        </p:txBody>
      </p:sp>
      <p:sp>
        <p:nvSpPr>
          <p:cNvPr id="46100" name="Freeform 20"/>
          <p:cNvSpPr>
            <a:spLocks/>
          </p:cNvSpPr>
          <p:nvPr/>
        </p:nvSpPr>
        <p:spPr bwMode="auto">
          <a:xfrm>
            <a:off x="2133600" y="5257800"/>
            <a:ext cx="2286000" cy="230188"/>
          </a:xfrm>
          <a:custGeom>
            <a:avLst/>
            <a:gdLst>
              <a:gd name="T0" fmla="*/ 0 w 1307"/>
              <a:gd name="T1" fmla="*/ 2147483647 h 145"/>
              <a:gd name="T2" fmla="*/ 0 w 1307"/>
              <a:gd name="T3" fmla="*/ 0 h 145"/>
              <a:gd name="T4" fmla="*/ 2147483647 w 1307"/>
              <a:gd name="T5" fmla="*/ 0 h 145"/>
              <a:gd name="T6" fmla="*/ 0 60000 65536"/>
              <a:gd name="T7" fmla="*/ 0 60000 65536"/>
              <a:gd name="T8" fmla="*/ 0 60000 65536"/>
              <a:gd name="T9" fmla="*/ 0 w 1307"/>
              <a:gd name="T10" fmla="*/ 0 h 145"/>
              <a:gd name="T11" fmla="*/ 1307 w 1307"/>
              <a:gd name="T12" fmla="*/ 145 h 145"/>
            </a:gdLst>
            <a:ahLst/>
            <a:cxnLst>
              <a:cxn ang="T6">
                <a:pos x="T0" y="T1"/>
              </a:cxn>
              <a:cxn ang="T7">
                <a:pos x="T2" y="T3"/>
              </a:cxn>
              <a:cxn ang="T8">
                <a:pos x="T4" y="T5"/>
              </a:cxn>
            </a:cxnLst>
            <a:rect l="T9" t="T10" r="T11" b="T12"/>
            <a:pathLst>
              <a:path w="1307" h="145">
                <a:moveTo>
                  <a:pt x="0" y="144"/>
                </a:moveTo>
                <a:lnTo>
                  <a:pt x="0" y="0"/>
                </a:lnTo>
                <a:lnTo>
                  <a:pt x="130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useBgFill="1">
        <p:nvSpPr>
          <p:cNvPr id="46101" name="Rectangle 21"/>
          <p:cNvSpPr>
            <a:spLocks noChangeArrowheads="1"/>
          </p:cNvSpPr>
          <p:nvPr/>
        </p:nvSpPr>
        <p:spPr bwMode="auto">
          <a:xfrm>
            <a:off x="1143000" y="54864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a:solidFill>
                  <a:prstClr val="black"/>
                </a:solidFill>
                <a:latin typeface="Book Antiqua" charset="0"/>
                <a:ea typeface="ＭＳ Ｐゴシック" charset="0"/>
                <a:cs typeface="Arial" charset="0"/>
              </a:rPr>
              <a:t>Centers for </a:t>
            </a:r>
          </a:p>
          <a:p>
            <a:pPr algn="ctr" eaLnBrk="0" hangingPunct="0">
              <a:defRPr/>
            </a:pPr>
            <a:r>
              <a:rPr lang="en-US" sz="1400" b="1">
                <a:solidFill>
                  <a:prstClr val="black"/>
                </a:solidFill>
                <a:latin typeface="Book Antiqua" charset="0"/>
                <a:ea typeface="ＭＳ Ｐゴシック" charset="0"/>
                <a:cs typeface="Arial" charset="0"/>
              </a:rPr>
              <a:t>Disease Control</a:t>
            </a:r>
          </a:p>
          <a:p>
            <a:pPr algn="ctr" eaLnBrk="0" hangingPunct="0">
              <a:defRPr/>
            </a:pPr>
            <a:r>
              <a:rPr lang="en-US" sz="1400" b="1">
                <a:solidFill>
                  <a:prstClr val="black"/>
                </a:solidFill>
                <a:latin typeface="Book Antiqua" charset="0"/>
                <a:ea typeface="ＭＳ Ｐゴシック" charset="0"/>
                <a:cs typeface="Arial" charset="0"/>
              </a:rPr>
              <a:t>and Prevention</a:t>
            </a:r>
          </a:p>
          <a:p>
            <a:pPr algn="ctr" eaLnBrk="0" hangingPunct="0">
              <a:defRPr/>
            </a:pPr>
            <a:r>
              <a:rPr lang="en-US" sz="1400" b="1">
                <a:solidFill>
                  <a:prstClr val="black"/>
                </a:solidFill>
                <a:latin typeface="Book Antiqua" charset="0"/>
                <a:ea typeface="ＭＳ Ｐゴシック" charset="0"/>
                <a:cs typeface="Arial" charset="0"/>
              </a:rPr>
              <a:t>(CDC)</a:t>
            </a:r>
          </a:p>
        </p:txBody>
      </p:sp>
      <p:sp>
        <p:nvSpPr>
          <p:cNvPr id="46102" name="Freeform 22"/>
          <p:cNvSpPr>
            <a:spLocks/>
          </p:cNvSpPr>
          <p:nvPr/>
        </p:nvSpPr>
        <p:spPr bwMode="auto">
          <a:xfrm>
            <a:off x="4114800" y="5257800"/>
            <a:ext cx="2768600" cy="230188"/>
          </a:xfrm>
          <a:custGeom>
            <a:avLst/>
            <a:gdLst>
              <a:gd name="T0" fmla="*/ 2147483647 w 880"/>
              <a:gd name="T1" fmla="*/ 2147483647 h 145"/>
              <a:gd name="T2" fmla="*/ 2147483647 w 880"/>
              <a:gd name="T3" fmla="*/ 0 h 145"/>
              <a:gd name="T4" fmla="*/ 0 w 880"/>
              <a:gd name="T5" fmla="*/ 0 h 145"/>
              <a:gd name="T6" fmla="*/ 0 60000 65536"/>
              <a:gd name="T7" fmla="*/ 0 60000 65536"/>
              <a:gd name="T8" fmla="*/ 0 60000 65536"/>
              <a:gd name="T9" fmla="*/ 0 w 880"/>
              <a:gd name="T10" fmla="*/ 0 h 145"/>
              <a:gd name="T11" fmla="*/ 880 w 880"/>
              <a:gd name="T12" fmla="*/ 145 h 145"/>
            </a:gdLst>
            <a:ahLst/>
            <a:cxnLst>
              <a:cxn ang="T6">
                <a:pos x="T0" y="T1"/>
              </a:cxn>
              <a:cxn ang="T7">
                <a:pos x="T2" y="T3"/>
              </a:cxn>
              <a:cxn ang="T8">
                <a:pos x="T4" y="T5"/>
              </a:cxn>
            </a:cxnLst>
            <a:rect l="T9" t="T10" r="T11" b="T12"/>
            <a:pathLst>
              <a:path w="880" h="145">
                <a:moveTo>
                  <a:pt x="879" y="144"/>
                </a:moveTo>
                <a:lnTo>
                  <a:pt x="879" y="0"/>
                </a:lnTo>
                <a:lnTo>
                  <a:pt x="0"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useBgFill="1">
        <p:nvSpPr>
          <p:cNvPr id="46103" name="Rectangle 23"/>
          <p:cNvSpPr>
            <a:spLocks noChangeArrowheads="1"/>
          </p:cNvSpPr>
          <p:nvPr/>
        </p:nvSpPr>
        <p:spPr bwMode="auto">
          <a:xfrm>
            <a:off x="5867400" y="5486400"/>
            <a:ext cx="19558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a:solidFill>
                  <a:prstClr val="black"/>
                </a:solidFill>
                <a:latin typeface="Book Antiqua" charset="0"/>
                <a:ea typeface="ＭＳ Ｐゴシック" charset="0"/>
                <a:cs typeface="Arial" charset="0"/>
              </a:rPr>
              <a:t>Substance Abuse and</a:t>
            </a:r>
          </a:p>
          <a:p>
            <a:pPr algn="ctr" eaLnBrk="0" hangingPunct="0">
              <a:defRPr/>
            </a:pPr>
            <a:r>
              <a:rPr lang="en-US" sz="1400" b="1">
                <a:solidFill>
                  <a:prstClr val="black"/>
                </a:solidFill>
                <a:latin typeface="Book Antiqua" charset="0"/>
                <a:ea typeface="ＭＳ Ｐゴシック" charset="0"/>
                <a:cs typeface="Arial" charset="0"/>
              </a:rPr>
              <a:t>Mental Health Services</a:t>
            </a:r>
          </a:p>
          <a:p>
            <a:pPr algn="ctr" eaLnBrk="0" hangingPunct="0">
              <a:defRPr/>
            </a:pPr>
            <a:r>
              <a:rPr lang="en-US" sz="1400" b="1">
                <a:solidFill>
                  <a:prstClr val="black"/>
                </a:solidFill>
                <a:latin typeface="Book Antiqua" charset="0"/>
                <a:ea typeface="ＭＳ Ｐゴシック" charset="0"/>
                <a:cs typeface="Arial" charset="0"/>
              </a:rPr>
              <a:t>Administration</a:t>
            </a:r>
          </a:p>
          <a:p>
            <a:pPr algn="ctr" eaLnBrk="0" hangingPunct="0">
              <a:defRPr/>
            </a:pPr>
            <a:r>
              <a:rPr lang="en-US" sz="1400" b="1">
                <a:solidFill>
                  <a:prstClr val="black"/>
                </a:solidFill>
                <a:latin typeface="Book Antiqua" charset="0"/>
                <a:ea typeface="ＭＳ Ｐゴシック" charset="0"/>
                <a:cs typeface="Arial" charset="0"/>
              </a:rPr>
              <a:t>(SAMHSA)</a:t>
            </a:r>
          </a:p>
        </p:txBody>
      </p:sp>
      <p:sp useBgFill="1">
        <p:nvSpPr>
          <p:cNvPr id="46104" name="Rectangle 24"/>
          <p:cNvSpPr>
            <a:spLocks noChangeArrowheads="1"/>
          </p:cNvSpPr>
          <p:nvPr/>
        </p:nvSpPr>
        <p:spPr bwMode="auto">
          <a:xfrm>
            <a:off x="3505200" y="54864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wrap="none" lIns="90488" tIns="44450" rIns="90488" bIns="44450" anchor="ctr"/>
          <a:lstStyle/>
          <a:p>
            <a:pPr algn="ctr" eaLnBrk="0" hangingPunct="0">
              <a:defRPr/>
            </a:pPr>
            <a:r>
              <a:rPr lang="en-US" sz="1400" b="1">
                <a:solidFill>
                  <a:prstClr val="black"/>
                </a:solidFill>
                <a:latin typeface="Book Antiqua" charset="0"/>
                <a:ea typeface="ＭＳ Ｐゴシック" charset="0"/>
                <a:cs typeface="Arial" charset="0"/>
              </a:rPr>
              <a:t>Agency for Toxic</a:t>
            </a:r>
          </a:p>
          <a:p>
            <a:pPr algn="ctr" eaLnBrk="0" hangingPunct="0">
              <a:defRPr/>
            </a:pPr>
            <a:r>
              <a:rPr lang="en-US" sz="1400" b="1">
                <a:solidFill>
                  <a:prstClr val="black"/>
                </a:solidFill>
                <a:latin typeface="Book Antiqua" charset="0"/>
                <a:ea typeface="ＭＳ Ｐゴシック" charset="0"/>
                <a:cs typeface="Arial" charset="0"/>
              </a:rPr>
              <a:t>Substances and</a:t>
            </a:r>
          </a:p>
          <a:p>
            <a:pPr algn="ctr" eaLnBrk="0" hangingPunct="0">
              <a:defRPr/>
            </a:pPr>
            <a:r>
              <a:rPr lang="en-US" sz="1400" b="1">
                <a:solidFill>
                  <a:prstClr val="black"/>
                </a:solidFill>
                <a:latin typeface="Book Antiqua" charset="0"/>
                <a:ea typeface="ＭＳ Ｐゴシック" charset="0"/>
                <a:cs typeface="Arial" charset="0"/>
              </a:rPr>
              <a:t>Disease Registry</a:t>
            </a:r>
          </a:p>
          <a:p>
            <a:pPr algn="ctr" eaLnBrk="0" hangingPunct="0">
              <a:defRPr/>
            </a:pPr>
            <a:r>
              <a:rPr lang="en-US" sz="1400" b="1">
                <a:solidFill>
                  <a:prstClr val="black"/>
                </a:solidFill>
                <a:latin typeface="Book Antiqua" charset="0"/>
                <a:ea typeface="ＭＳ Ｐゴシック" charset="0"/>
                <a:cs typeface="Arial" charset="0"/>
              </a:rPr>
              <a:t>(ATSDR)</a:t>
            </a:r>
          </a:p>
        </p:txBody>
      </p:sp>
      <p:sp>
        <p:nvSpPr>
          <p:cNvPr id="46105" name="Freeform 25"/>
          <p:cNvSpPr>
            <a:spLocks/>
          </p:cNvSpPr>
          <p:nvPr/>
        </p:nvSpPr>
        <p:spPr bwMode="auto">
          <a:xfrm>
            <a:off x="3124200" y="3810000"/>
            <a:ext cx="1296988" cy="230188"/>
          </a:xfrm>
          <a:custGeom>
            <a:avLst/>
            <a:gdLst>
              <a:gd name="T0" fmla="*/ 0 w 817"/>
              <a:gd name="T1" fmla="*/ 2147483647 h 145"/>
              <a:gd name="T2" fmla="*/ 0 w 817"/>
              <a:gd name="T3" fmla="*/ 0 h 145"/>
              <a:gd name="T4" fmla="*/ 2147483647 w 817"/>
              <a:gd name="T5" fmla="*/ 0 h 145"/>
              <a:gd name="T6" fmla="*/ 0 60000 65536"/>
              <a:gd name="T7" fmla="*/ 0 60000 65536"/>
              <a:gd name="T8" fmla="*/ 0 60000 65536"/>
              <a:gd name="T9" fmla="*/ 0 w 817"/>
              <a:gd name="T10" fmla="*/ 0 h 145"/>
              <a:gd name="T11" fmla="*/ 817 w 817"/>
              <a:gd name="T12" fmla="*/ 145 h 145"/>
            </a:gdLst>
            <a:ahLst/>
            <a:cxnLst>
              <a:cxn ang="T6">
                <a:pos x="T0" y="T1"/>
              </a:cxn>
              <a:cxn ang="T7">
                <a:pos x="T2" y="T3"/>
              </a:cxn>
              <a:cxn ang="T8">
                <a:pos x="T4" y="T5"/>
              </a:cxn>
            </a:cxnLst>
            <a:rect l="T9" t="T10" r="T11" b="T12"/>
            <a:pathLst>
              <a:path w="817" h="145">
                <a:moveTo>
                  <a:pt x="0" y="144"/>
                </a:moveTo>
                <a:lnTo>
                  <a:pt x="0" y="0"/>
                </a:lnTo>
                <a:lnTo>
                  <a:pt x="816" y="0"/>
                </a:lnTo>
              </a:path>
            </a:pathLst>
          </a:custGeom>
          <a:noFill/>
          <a:ln w="25400" cap="rnd">
            <a:solidFill>
              <a:srgbClr val="00DFCA"/>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cs typeface="Arial" pitchFamily="34" charset="0"/>
            </a:endParaRPr>
          </a:p>
        </p:txBody>
      </p:sp>
      <p:sp useBgFill="1">
        <p:nvSpPr>
          <p:cNvPr id="46106" name="Rectangle 26"/>
          <p:cNvSpPr>
            <a:spLocks noChangeArrowheads="1"/>
          </p:cNvSpPr>
          <p:nvPr/>
        </p:nvSpPr>
        <p:spPr bwMode="auto">
          <a:xfrm>
            <a:off x="2222500" y="4051300"/>
            <a:ext cx="1879600" cy="889000"/>
          </a:xfrm>
          <a:prstGeom prst="rect">
            <a:avLst/>
          </a:prstGeom>
          <a:ln w="25400">
            <a:solidFill>
              <a:srgbClr val="00DFCA"/>
            </a:solidFill>
            <a:miter lim="800000"/>
            <a:headEnd/>
            <a:tailEnd/>
          </a:ln>
          <a:effectLst>
            <a:outerShdw blurRad="63500" dist="53882" dir="2700000" algn="ctr" rotWithShape="0">
              <a:srgbClr val="00DFCA">
                <a:alpha val="74998"/>
              </a:srgbClr>
            </a:outerShdw>
          </a:effectLst>
        </p:spPr>
        <p:txBody>
          <a:bodyPr lIns="90488" tIns="44450" rIns="90488" bIns="44450" anchor="ctr"/>
          <a:lstStyle/>
          <a:p>
            <a:pPr algn="ctr" eaLnBrk="0" hangingPunct="0">
              <a:defRPr/>
            </a:pPr>
            <a:r>
              <a:rPr lang="en-US" sz="1300" b="1">
                <a:solidFill>
                  <a:prstClr val="black"/>
                </a:solidFill>
                <a:latin typeface="Book Antiqua" charset="0"/>
                <a:ea typeface="ＭＳ Ｐゴシック" charset="0"/>
                <a:cs typeface="Arial" charset="0"/>
              </a:rPr>
              <a:t>Agency  for </a:t>
            </a:r>
          </a:p>
          <a:p>
            <a:pPr algn="ctr" eaLnBrk="0" hangingPunct="0">
              <a:defRPr/>
            </a:pPr>
            <a:r>
              <a:rPr lang="en-US" sz="1300" b="1">
                <a:solidFill>
                  <a:prstClr val="black"/>
                </a:solidFill>
                <a:latin typeface="Book Antiqua" charset="0"/>
                <a:ea typeface="ＭＳ Ｐゴシック" charset="0"/>
                <a:cs typeface="Arial" charset="0"/>
              </a:rPr>
              <a:t>Healthcare Research and  Quality</a:t>
            </a:r>
          </a:p>
          <a:p>
            <a:pPr algn="ctr" eaLnBrk="0" hangingPunct="0">
              <a:defRPr/>
            </a:pPr>
            <a:r>
              <a:rPr lang="en-US" sz="1300" b="1">
                <a:solidFill>
                  <a:prstClr val="black"/>
                </a:solidFill>
                <a:latin typeface="Book Antiqua" charset="0"/>
                <a:ea typeface="ＭＳ Ｐゴシック" charset="0"/>
                <a:cs typeface="Arial" charset="0"/>
              </a:rPr>
              <a:t>(AHRQ)</a:t>
            </a:r>
          </a:p>
        </p:txBody>
      </p:sp>
    </p:spTree>
    <p:extLst>
      <p:ext uri="{BB962C8B-B14F-4D97-AF65-F5344CB8AC3E}">
        <p14:creationId xmlns:p14="http://schemas.microsoft.com/office/powerpoint/2010/main" val="529117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lstStyle/>
          <a:p>
            <a:pPr algn="r"/>
            <a:r>
              <a:rPr lang="en-US" dirty="0" smtClean="0">
                <a:ea typeface="ＭＳ Ｐゴシック" pitchFamily="34" charset="-128"/>
              </a:rPr>
              <a:t>Review Logistics</a:t>
            </a:r>
          </a:p>
        </p:txBody>
      </p:sp>
      <p:sp>
        <p:nvSpPr>
          <p:cNvPr id="116739" name="Rectangle 3"/>
          <p:cNvSpPr>
            <a:spLocks noGrp="1" noChangeArrowheads="1"/>
          </p:cNvSpPr>
          <p:nvPr>
            <p:ph idx="1"/>
          </p:nvPr>
        </p:nvSpPr>
        <p:spPr>
          <a:xfrm>
            <a:off x="76200" y="1066800"/>
            <a:ext cx="8915400" cy="5029200"/>
          </a:xfrm>
        </p:spPr>
        <p:txBody>
          <a:bodyPr/>
          <a:lstStyle/>
          <a:p>
            <a:pPr marL="109537" indent="0">
              <a:lnSpc>
                <a:spcPct val="90000"/>
              </a:lnSpc>
              <a:buNone/>
            </a:pPr>
            <a:r>
              <a:rPr lang="en-US" sz="3200" b="1" dirty="0" smtClean="0">
                <a:ea typeface="ＭＳ Ｐゴシック" pitchFamily="34" charset="-128"/>
              </a:rPr>
              <a:t>6-7 weeks before the review meeting:</a:t>
            </a:r>
          </a:p>
          <a:p>
            <a:pPr marL="109537" indent="0">
              <a:lnSpc>
                <a:spcPct val="90000"/>
              </a:lnSpc>
              <a:buNone/>
            </a:pPr>
            <a:endParaRPr lang="en-US" sz="3200" b="1" dirty="0" smtClean="0">
              <a:ea typeface="ＭＳ Ｐゴシック" pitchFamily="34" charset="-128"/>
            </a:endParaRPr>
          </a:p>
          <a:p>
            <a:pPr lvl="1">
              <a:lnSpc>
                <a:spcPct val="90000"/>
              </a:lnSpc>
            </a:pPr>
            <a:r>
              <a:rPr lang="en-US" sz="3000" b="1" dirty="0" smtClean="0">
                <a:ea typeface="ＭＳ Ｐゴシック" pitchFamily="34" charset="-128"/>
              </a:rPr>
              <a:t>Most materials furnished online using Internet Assisted Review (IAR) via eRA Commons </a:t>
            </a:r>
            <a:r>
              <a:rPr lang="en-US" sz="3000" b="1" i="1" dirty="0" smtClean="0">
                <a:solidFill>
                  <a:srgbClr val="008000"/>
                </a:solidFill>
                <a:ea typeface="ＭＳ Ｐゴシック" pitchFamily="34" charset="-128"/>
              </a:rPr>
              <a:t>(paper copies only for complex activities and contracts)</a:t>
            </a:r>
          </a:p>
          <a:p>
            <a:pPr lvl="1">
              <a:lnSpc>
                <a:spcPct val="90000"/>
              </a:lnSpc>
            </a:pPr>
            <a:r>
              <a:rPr lang="en-US" sz="3000" b="1" dirty="0" smtClean="0">
                <a:ea typeface="ＭＳ Ｐゴシック" pitchFamily="34" charset="-128"/>
              </a:rPr>
              <a:t>Reviewers upload comments on IAR</a:t>
            </a:r>
          </a:p>
          <a:p>
            <a:pPr lvl="1">
              <a:lnSpc>
                <a:spcPct val="90000"/>
              </a:lnSpc>
            </a:pPr>
            <a:r>
              <a:rPr lang="en-US" sz="3000" b="1" dirty="0" smtClean="0">
                <a:ea typeface="ＭＳ Ｐゴシック" pitchFamily="34" charset="-128"/>
              </a:rPr>
              <a:t>At review meeting, up to 50% applications streamlined</a:t>
            </a:r>
          </a:p>
          <a:p>
            <a:pPr lvl="1">
              <a:lnSpc>
                <a:spcPct val="90000"/>
              </a:lnSpc>
            </a:pPr>
            <a:r>
              <a:rPr lang="en-US" sz="3200" b="1" dirty="0" smtClean="0">
                <a:ea typeface="ＭＳ Ｐゴシック" pitchFamily="34" charset="-128"/>
              </a:rPr>
              <a:t>Allows focused discussion of applications on the cusp</a:t>
            </a:r>
          </a:p>
          <a:p>
            <a:pPr>
              <a:lnSpc>
                <a:spcPct val="90000"/>
              </a:lnSpc>
            </a:pPr>
            <a:endParaRPr lang="en-US" dirty="0" smtClean="0">
              <a:ea typeface="ＭＳ Ｐゴシック" pitchFamily="34" charset="-128"/>
            </a:endParaRPr>
          </a:p>
        </p:txBody>
      </p:sp>
    </p:spTree>
    <p:extLst>
      <p:ext uri="{BB962C8B-B14F-4D97-AF65-F5344CB8AC3E}">
        <p14:creationId xmlns:p14="http://schemas.microsoft.com/office/powerpoint/2010/main" val="686251620"/>
      </p:ext>
    </p:extLst>
  </p:cSld>
  <p:clrMapOvr>
    <a:masterClrMapping/>
  </p:clrMapOvr>
  <p:transition advTm="26100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r" eaLnBrk="1" hangingPunct="1"/>
            <a:r>
              <a:rPr lang="en-US" dirty="0" smtClean="0">
                <a:ea typeface="ＭＳ Ｐゴシック" pitchFamily="34" charset="-128"/>
              </a:rPr>
              <a:t>After 1</a:t>
            </a:r>
            <a:r>
              <a:rPr lang="en-US" baseline="30000" dirty="0" smtClean="0">
                <a:ea typeface="ＭＳ Ｐゴシック" pitchFamily="34" charset="-128"/>
              </a:rPr>
              <a:t>st</a:t>
            </a:r>
            <a:r>
              <a:rPr lang="en-US" dirty="0" smtClean="0">
                <a:ea typeface="ＭＳ Ｐゴシック" pitchFamily="34" charset="-128"/>
              </a:rPr>
              <a:t> Level Review</a:t>
            </a:r>
          </a:p>
        </p:txBody>
      </p:sp>
      <p:sp>
        <p:nvSpPr>
          <p:cNvPr id="705539" name="Rectangle 3"/>
          <p:cNvSpPr>
            <a:spLocks noGrp="1" noChangeArrowheads="1"/>
          </p:cNvSpPr>
          <p:nvPr>
            <p:ph idx="1"/>
          </p:nvPr>
        </p:nvSpPr>
        <p:spPr>
          <a:xfrm>
            <a:off x="762000" y="1143000"/>
            <a:ext cx="8001000" cy="4495800"/>
          </a:xfrm>
        </p:spPr>
        <p:txBody>
          <a:bodyPr/>
          <a:lstStyle/>
          <a:p>
            <a:pPr eaLnBrk="1" hangingPunct="1"/>
            <a:r>
              <a:rPr lang="en-US" sz="2800" b="1" dirty="0" smtClean="0">
                <a:ea typeface="ＭＳ Ｐゴシック" pitchFamily="34" charset="-128"/>
              </a:rPr>
              <a:t>Priority Scores recorded</a:t>
            </a:r>
          </a:p>
          <a:p>
            <a:pPr eaLnBrk="1" hangingPunct="1"/>
            <a:r>
              <a:rPr lang="en-US" sz="2800" b="1" dirty="0" smtClean="0">
                <a:ea typeface="ＭＳ Ｐゴシック" pitchFamily="34" charset="-128"/>
              </a:rPr>
              <a:t>Summary Statements prepared</a:t>
            </a:r>
          </a:p>
          <a:p>
            <a:pPr lvl="1" eaLnBrk="1" hangingPunct="1"/>
            <a:r>
              <a:rPr lang="en-US" sz="2000" b="1" dirty="0" smtClean="0">
                <a:ea typeface="ＭＳ Ｐゴシック" pitchFamily="34" charset="-128"/>
              </a:rPr>
              <a:t>Overall Resume and Summary of Review Discussion</a:t>
            </a:r>
          </a:p>
          <a:p>
            <a:pPr lvl="1" eaLnBrk="1" hangingPunct="1"/>
            <a:r>
              <a:rPr lang="en-US" sz="2000" b="1" dirty="0" smtClean="0">
                <a:ea typeface="ＭＳ Ｐゴシック" pitchFamily="34" charset="-128"/>
              </a:rPr>
              <a:t>Essentially Unedited Critiques</a:t>
            </a:r>
          </a:p>
          <a:p>
            <a:pPr lvl="1" eaLnBrk="1" hangingPunct="1"/>
            <a:r>
              <a:rPr lang="en-US" sz="2000" b="1" dirty="0" smtClean="0">
                <a:ea typeface="ＭＳ Ｐゴシック" pitchFamily="34" charset="-128"/>
              </a:rPr>
              <a:t>Criterion scores given by assigned reviewers</a:t>
            </a:r>
          </a:p>
          <a:p>
            <a:pPr lvl="1" eaLnBrk="1" hangingPunct="1"/>
            <a:r>
              <a:rPr lang="en-US" sz="2000" b="1" dirty="0" smtClean="0">
                <a:ea typeface="ＭＳ Ｐゴシック" pitchFamily="34" charset="-128"/>
              </a:rPr>
              <a:t>Overall Impact / Priority Score and Percentile Ranking</a:t>
            </a:r>
          </a:p>
          <a:p>
            <a:pPr lvl="1" eaLnBrk="1" hangingPunct="1"/>
            <a:r>
              <a:rPr lang="en-US" sz="2000" b="1" dirty="0" smtClean="0">
                <a:ea typeface="ＭＳ Ｐゴシック" pitchFamily="34" charset="-128"/>
              </a:rPr>
              <a:t>Budget Recommendations</a:t>
            </a:r>
          </a:p>
          <a:p>
            <a:pPr lvl="1" eaLnBrk="1" hangingPunct="1"/>
            <a:r>
              <a:rPr lang="en-US" sz="2000" b="1" dirty="0" smtClean="0">
                <a:ea typeface="ＭＳ Ｐゴシック" pitchFamily="34" charset="-128"/>
              </a:rPr>
              <a:t>Administrative Notes</a:t>
            </a:r>
            <a:endParaRPr lang="en-US" sz="2000" b="1" dirty="0" smtClean="0">
              <a:solidFill>
                <a:schemeClr val="tx1"/>
              </a:solidFill>
              <a:ea typeface="ＭＳ Ｐゴシック" pitchFamily="34" charset="-128"/>
            </a:endParaRPr>
          </a:p>
          <a:p>
            <a:pPr eaLnBrk="1" hangingPunct="1"/>
            <a:r>
              <a:rPr lang="en-US" sz="2800" b="1" dirty="0" smtClean="0">
                <a:ea typeface="ＭＳ Ｐゴシック" pitchFamily="34" charset="-128"/>
              </a:rPr>
              <a:t>Viewable 4-6 weeks after review meeting</a:t>
            </a:r>
          </a:p>
          <a:p>
            <a:pPr lvl="1" eaLnBrk="1" hangingPunct="1"/>
            <a:r>
              <a:rPr lang="en-US" sz="2400" b="1" i="1" dirty="0" smtClean="0">
                <a:ea typeface="ＭＳ Ｐゴシック" pitchFamily="34" charset="-128"/>
              </a:rPr>
              <a:t>Only available through the eRA Commons</a:t>
            </a:r>
          </a:p>
        </p:txBody>
      </p:sp>
      <p:sp>
        <p:nvSpPr>
          <p:cNvPr id="118788" name="Line 4"/>
          <p:cNvSpPr>
            <a:spLocks noChangeShapeType="1"/>
          </p:cNvSpPr>
          <p:nvPr/>
        </p:nvSpPr>
        <p:spPr bwMode="auto">
          <a:xfrm>
            <a:off x="609600" y="5791200"/>
            <a:ext cx="28194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
        <p:nvSpPr>
          <p:cNvPr id="118789" name="Text Box 5"/>
          <p:cNvSpPr txBox="1">
            <a:spLocks noChangeArrowheads="1"/>
          </p:cNvSpPr>
          <p:nvPr/>
        </p:nvSpPr>
        <p:spPr bwMode="auto">
          <a:xfrm>
            <a:off x="990600" y="5943600"/>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dirty="0">
                <a:solidFill>
                  <a:srgbClr val="000000"/>
                </a:solidFill>
                <a:latin typeface="Tahoma" pitchFamily="34" charset="0"/>
                <a:cs typeface="Arial" pitchFamily="34" charset="0"/>
              </a:rPr>
              <a:t>5</a:t>
            </a:r>
            <a:r>
              <a:rPr lang="en-US" sz="2000" b="1" baseline="30000" dirty="0">
                <a:solidFill>
                  <a:srgbClr val="000000"/>
                </a:solidFill>
                <a:latin typeface="Tahoma" pitchFamily="34" charset="0"/>
                <a:cs typeface="Arial" pitchFamily="34" charset="0"/>
              </a:rPr>
              <a:t>th</a:t>
            </a:r>
            <a:r>
              <a:rPr lang="en-US" sz="2000" b="1" dirty="0">
                <a:solidFill>
                  <a:srgbClr val="000000"/>
                </a:solidFill>
                <a:latin typeface="Tahoma" pitchFamily="34" charset="0"/>
                <a:cs typeface="Arial" pitchFamily="34" charset="0"/>
              </a:rPr>
              <a:t> Month</a:t>
            </a:r>
          </a:p>
        </p:txBody>
      </p:sp>
      <p:sp>
        <p:nvSpPr>
          <p:cNvPr id="118790" name="Line 6"/>
          <p:cNvSpPr>
            <a:spLocks noChangeShapeType="1"/>
          </p:cNvSpPr>
          <p:nvPr/>
        </p:nvSpPr>
        <p:spPr bwMode="auto">
          <a:xfrm>
            <a:off x="3505200" y="56388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
        <p:nvSpPr>
          <p:cNvPr id="118791" name="Line 7"/>
          <p:cNvSpPr>
            <a:spLocks noChangeShapeType="1"/>
          </p:cNvSpPr>
          <p:nvPr/>
        </p:nvSpPr>
        <p:spPr bwMode="auto">
          <a:xfrm>
            <a:off x="3581400" y="5791200"/>
            <a:ext cx="23622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
        <p:nvSpPr>
          <p:cNvPr id="118792" name="Text Box 8"/>
          <p:cNvSpPr txBox="1">
            <a:spLocks noChangeArrowheads="1"/>
          </p:cNvSpPr>
          <p:nvPr/>
        </p:nvSpPr>
        <p:spPr bwMode="auto">
          <a:xfrm>
            <a:off x="3886200" y="5943600"/>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dirty="0">
                <a:solidFill>
                  <a:srgbClr val="000000"/>
                </a:solidFill>
                <a:latin typeface="Tahoma" pitchFamily="34" charset="0"/>
                <a:cs typeface="Arial" pitchFamily="34" charset="0"/>
              </a:rPr>
              <a:t>6</a:t>
            </a:r>
            <a:r>
              <a:rPr lang="en-US" sz="2000" b="1" baseline="30000" dirty="0">
                <a:solidFill>
                  <a:srgbClr val="000000"/>
                </a:solidFill>
                <a:latin typeface="Tahoma" pitchFamily="34" charset="0"/>
                <a:cs typeface="Arial" pitchFamily="34" charset="0"/>
              </a:rPr>
              <a:t>th</a:t>
            </a:r>
            <a:r>
              <a:rPr lang="en-US" sz="2000" b="1" dirty="0">
                <a:solidFill>
                  <a:srgbClr val="000000"/>
                </a:solidFill>
                <a:latin typeface="Tahoma" pitchFamily="34" charset="0"/>
                <a:cs typeface="Arial" pitchFamily="34" charset="0"/>
              </a:rPr>
              <a:t> Month</a:t>
            </a:r>
          </a:p>
        </p:txBody>
      </p:sp>
      <p:sp>
        <p:nvSpPr>
          <p:cNvPr id="118793" name="Line 9"/>
          <p:cNvSpPr>
            <a:spLocks noChangeShapeType="1"/>
          </p:cNvSpPr>
          <p:nvPr/>
        </p:nvSpPr>
        <p:spPr bwMode="auto">
          <a:xfrm>
            <a:off x="6019800" y="56388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
        <p:nvSpPr>
          <p:cNvPr id="118794" name="Line 10"/>
          <p:cNvSpPr>
            <a:spLocks noChangeShapeType="1"/>
          </p:cNvSpPr>
          <p:nvPr/>
        </p:nvSpPr>
        <p:spPr bwMode="auto">
          <a:xfrm>
            <a:off x="6096000" y="5791200"/>
            <a:ext cx="2209800" cy="0"/>
          </a:xfrm>
          <a:prstGeom prst="line">
            <a:avLst/>
          </a:prstGeom>
          <a:noFill/>
          <a:ln w="381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
        <p:nvSpPr>
          <p:cNvPr id="118795" name="Text Box 11"/>
          <p:cNvSpPr txBox="1">
            <a:spLocks noChangeArrowheads="1"/>
          </p:cNvSpPr>
          <p:nvPr/>
        </p:nvSpPr>
        <p:spPr bwMode="auto">
          <a:xfrm>
            <a:off x="6324600" y="59436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000" b="1" dirty="0">
                <a:solidFill>
                  <a:srgbClr val="000000"/>
                </a:solidFill>
                <a:latin typeface="Tahoma" pitchFamily="34" charset="0"/>
                <a:cs typeface="Arial" pitchFamily="34" charset="0"/>
              </a:rPr>
              <a:t>7</a:t>
            </a:r>
            <a:r>
              <a:rPr lang="en-US" sz="2000" b="1" baseline="30000" dirty="0">
                <a:solidFill>
                  <a:srgbClr val="000000"/>
                </a:solidFill>
                <a:latin typeface="Tahoma" pitchFamily="34" charset="0"/>
                <a:cs typeface="Arial" pitchFamily="34" charset="0"/>
              </a:rPr>
              <a:t>th</a:t>
            </a:r>
            <a:r>
              <a:rPr lang="en-US" sz="2000" b="1" dirty="0">
                <a:solidFill>
                  <a:srgbClr val="000000"/>
                </a:solidFill>
                <a:latin typeface="Tahoma" pitchFamily="34" charset="0"/>
                <a:cs typeface="Arial" pitchFamily="34" charset="0"/>
              </a:rPr>
              <a:t> Month</a:t>
            </a:r>
          </a:p>
        </p:txBody>
      </p:sp>
    </p:spTree>
    <p:extLst>
      <p:ext uri="{BB962C8B-B14F-4D97-AF65-F5344CB8AC3E}">
        <p14:creationId xmlns:p14="http://schemas.microsoft.com/office/powerpoint/2010/main" val="3174172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05539">
                                            <p:txEl>
                                              <p:pRg st="0" end="0"/>
                                            </p:txEl>
                                          </p:spTgt>
                                        </p:tgtEl>
                                        <p:attrNameLst>
                                          <p:attrName>style.visibility</p:attrName>
                                        </p:attrNameLst>
                                      </p:cBhvr>
                                      <p:to>
                                        <p:strVal val="visible"/>
                                      </p:to>
                                    </p:set>
                                    <p:animEffect transition="in" filter="wipe(up)">
                                      <p:cBhvr>
                                        <p:cTn id="7" dur="1000"/>
                                        <p:tgtEl>
                                          <p:spTgt spid="70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05539">
                                            <p:txEl>
                                              <p:pRg st="1" end="1"/>
                                            </p:txEl>
                                          </p:spTgt>
                                        </p:tgtEl>
                                        <p:attrNameLst>
                                          <p:attrName>style.visibility</p:attrName>
                                        </p:attrNameLst>
                                      </p:cBhvr>
                                      <p:to>
                                        <p:strVal val="visible"/>
                                      </p:to>
                                    </p:set>
                                    <p:animEffect transition="in" filter="wipe(up)">
                                      <p:cBhvr>
                                        <p:cTn id="12" dur="1000"/>
                                        <p:tgtEl>
                                          <p:spTgt spid="70553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05539">
                                            <p:txEl>
                                              <p:pRg st="2" end="2"/>
                                            </p:txEl>
                                          </p:spTgt>
                                        </p:tgtEl>
                                        <p:attrNameLst>
                                          <p:attrName>style.visibility</p:attrName>
                                        </p:attrNameLst>
                                      </p:cBhvr>
                                      <p:to>
                                        <p:strVal val="visible"/>
                                      </p:to>
                                    </p:set>
                                    <p:animEffect transition="in" filter="wipe(up)">
                                      <p:cBhvr>
                                        <p:cTn id="15" dur="1000"/>
                                        <p:tgtEl>
                                          <p:spTgt spid="70553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05539">
                                            <p:txEl>
                                              <p:pRg st="3" end="3"/>
                                            </p:txEl>
                                          </p:spTgt>
                                        </p:tgtEl>
                                        <p:attrNameLst>
                                          <p:attrName>style.visibility</p:attrName>
                                        </p:attrNameLst>
                                      </p:cBhvr>
                                      <p:to>
                                        <p:strVal val="visible"/>
                                      </p:to>
                                    </p:set>
                                    <p:animEffect transition="in" filter="wipe(up)">
                                      <p:cBhvr>
                                        <p:cTn id="18" dur="1000"/>
                                        <p:tgtEl>
                                          <p:spTgt spid="70553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05539">
                                            <p:txEl>
                                              <p:pRg st="4" end="4"/>
                                            </p:txEl>
                                          </p:spTgt>
                                        </p:tgtEl>
                                        <p:attrNameLst>
                                          <p:attrName>style.visibility</p:attrName>
                                        </p:attrNameLst>
                                      </p:cBhvr>
                                      <p:to>
                                        <p:strVal val="visible"/>
                                      </p:to>
                                    </p:set>
                                    <p:animEffect transition="in" filter="wipe(up)">
                                      <p:cBhvr>
                                        <p:cTn id="21" dur="1000"/>
                                        <p:tgtEl>
                                          <p:spTgt spid="70553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05539">
                                            <p:txEl>
                                              <p:pRg st="5" end="5"/>
                                            </p:txEl>
                                          </p:spTgt>
                                        </p:tgtEl>
                                        <p:attrNameLst>
                                          <p:attrName>style.visibility</p:attrName>
                                        </p:attrNameLst>
                                      </p:cBhvr>
                                      <p:to>
                                        <p:strVal val="visible"/>
                                      </p:to>
                                    </p:set>
                                    <p:animEffect transition="in" filter="wipe(up)">
                                      <p:cBhvr>
                                        <p:cTn id="24" dur="1000"/>
                                        <p:tgtEl>
                                          <p:spTgt spid="70553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05539">
                                            <p:txEl>
                                              <p:pRg st="6" end="6"/>
                                            </p:txEl>
                                          </p:spTgt>
                                        </p:tgtEl>
                                        <p:attrNameLst>
                                          <p:attrName>style.visibility</p:attrName>
                                        </p:attrNameLst>
                                      </p:cBhvr>
                                      <p:to>
                                        <p:strVal val="visible"/>
                                      </p:to>
                                    </p:set>
                                    <p:animEffect transition="in" filter="wipe(up)">
                                      <p:cBhvr>
                                        <p:cTn id="27" dur="1000"/>
                                        <p:tgtEl>
                                          <p:spTgt spid="70553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05539">
                                            <p:txEl>
                                              <p:pRg st="7" end="7"/>
                                            </p:txEl>
                                          </p:spTgt>
                                        </p:tgtEl>
                                        <p:attrNameLst>
                                          <p:attrName>style.visibility</p:attrName>
                                        </p:attrNameLst>
                                      </p:cBhvr>
                                      <p:to>
                                        <p:strVal val="visible"/>
                                      </p:to>
                                    </p:set>
                                    <p:animEffect transition="in" filter="wipe(up)">
                                      <p:cBhvr>
                                        <p:cTn id="30" dur="1000"/>
                                        <p:tgtEl>
                                          <p:spTgt spid="705539">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05539">
                                            <p:txEl>
                                              <p:pRg st="8" end="8"/>
                                            </p:txEl>
                                          </p:spTgt>
                                        </p:tgtEl>
                                        <p:attrNameLst>
                                          <p:attrName>style.visibility</p:attrName>
                                        </p:attrNameLst>
                                      </p:cBhvr>
                                      <p:to>
                                        <p:strVal val="visible"/>
                                      </p:to>
                                    </p:set>
                                    <p:animEffect transition="in" filter="wipe(up)">
                                      <p:cBhvr>
                                        <p:cTn id="35" dur="1000"/>
                                        <p:tgtEl>
                                          <p:spTgt spid="705539">
                                            <p:txEl>
                                              <p:pRg st="8" end="8"/>
                                            </p:txEl>
                                          </p:spTgt>
                                        </p:tgtEl>
                                      </p:cBhvr>
                                    </p:animEffect>
                                  </p:childTnLst>
                                </p:cTn>
                              </p:par>
                            </p:childTnLst>
                          </p:cTn>
                        </p:par>
                        <p:par>
                          <p:cTn id="36" fill="hold" nodeType="afterGroup">
                            <p:stCondLst>
                              <p:cond delay="1000"/>
                            </p:stCondLst>
                            <p:childTnLst>
                              <p:par>
                                <p:cTn id="37" presetID="22" presetClass="entr" presetSubtype="1" fill="hold" grpId="0" nodeType="afterEffect">
                                  <p:stCondLst>
                                    <p:cond delay="1000"/>
                                  </p:stCondLst>
                                  <p:childTnLst>
                                    <p:set>
                                      <p:cBhvr>
                                        <p:cTn id="38" dur="1" fill="hold">
                                          <p:stCondLst>
                                            <p:cond delay="0"/>
                                          </p:stCondLst>
                                        </p:cTn>
                                        <p:tgtEl>
                                          <p:spTgt spid="705539">
                                            <p:txEl>
                                              <p:pRg st="9" end="9"/>
                                            </p:txEl>
                                          </p:spTgt>
                                        </p:tgtEl>
                                        <p:attrNameLst>
                                          <p:attrName>style.visibility</p:attrName>
                                        </p:attrNameLst>
                                      </p:cBhvr>
                                      <p:to>
                                        <p:strVal val="visible"/>
                                      </p:to>
                                    </p:set>
                                    <p:animEffect transition="in" filter="wipe(up)">
                                      <p:cBhvr>
                                        <p:cTn id="39" dur="1000"/>
                                        <p:tgtEl>
                                          <p:spTgt spid="70553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52400" y="152400"/>
            <a:ext cx="8839200" cy="838200"/>
          </a:xfrm>
        </p:spPr>
        <p:txBody>
          <a:bodyPr/>
          <a:lstStyle/>
          <a:p>
            <a:pPr algn="r" eaLnBrk="1" hangingPunct="1"/>
            <a:r>
              <a:rPr lang="en-US" dirty="0" smtClean="0">
                <a:ea typeface="ＭＳ Ｐゴシック" pitchFamily="34" charset="-128"/>
              </a:rPr>
              <a:t>2</a:t>
            </a:r>
            <a:r>
              <a:rPr lang="en-US" baseline="30000" dirty="0" smtClean="0">
                <a:ea typeface="ＭＳ Ｐゴシック" pitchFamily="34" charset="-128"/>
              </a:rPr>
              <a:t>nd</a:t>
            </a:r>
            <a:r>
              <a:rPr lang="en-US" dirty="0" smtClean="0">
                <a:ea typeface="ＭＳ Ｐゴシック" pitchFamily="34" charset="-128"/>
              </a:rPr>
              <a:t> Level Review</a:t>
            </a:r>
          </a:p>
        </p:txBody>
      </p:sp>
      <p:sp>
        <p:nvSpPr>
          <p:cNvPr id="707587" name="Rectangle 3"/>
          <p:cNvSpPr>
            <a:spLocks noGrp="1" noChangeArrowheads="1"/>
          </p:cNvSpPr>
          <p:nvPr>
            <p:ph idx="1"/>
          </p:nvPr>
        </p:nvSpPr>
        <p:spPr>
          <a:xfrm>
            <a:off x="152400" y="990600"/>
            <a:ext cx="8839200" cy="4724400"/>
          </a:xfrm>
        </p:spPr>
        <p:txBody>
          <a:bodyPr/>
          <a:lstStyle/>
          <a:p>
            <a:pPr algn="ctr">
              <a:buFontTx/>
              <a:buNone/>
            </a:pPr>
            <a:r>
              <a:rPr lang="en-US" sz="2800" b="1" dirty="0" smtClean="0">
                <a:ea typeface="ＭＳ Ｐゴシック" pitchFamily="34" charset="-128"/>
              </a:rPr>
              <a:t>National Advisory Council or Board</a:t>
            </a:r>
          </a:p>
          <a:p>
            <a:pPr>
              <a:buFontTx/>
              <a:buNone/>
            </a:pPr>
            <a:r>
              <a:rPr lang="en-US" sz="2400" dirty="0" smtClean="0">
                <a:solidFill>
                  <a:schemeClr val="tx1"/>
                </a:solidFill>
                <a:ea typeface="ＭＳ Ｐゴシック" pitchFamily="34" charset="-128"/>
              </a:rPr>
              <a:t>Open Session: </a:t>
            </a:r>
          </a:p>
          <a:p>
            <a:pPr lvl="1"/>
            <a:r>
              <a:rPr lang="en-US" sz="2000" b="1" dirty="0">
                <a:ea typeface="ＭＳ Ｐゴシック" pitchFamily="34" charset="-128"/>
              </a:rPr>
              <a:t>Open to the </a:t>
            </a:r>
            <a:r>
              <a:rPr lang="en-US" sz="2000" b="1" dirty="0" smtClean="0">
                <a:ea typeface="ＭＳ Ｐゴシック" pitchFamily="34" charset="-128"/>
              </a:rPr>
              <a:t>public</a:t>
            </a:r>
            <a:endParaRPr lang="en-US" sz="2600" dirty="0" smtClean="0">
              <a:solidFill>
                <a:schemeClr val="tx1"/>
              </a:solidFill>
              <a:ea typeface="ＭＳ Ｐゴシック" pitchFamily="34" charset="-128"/>
            </a:endParaRPr>
          </a:p>
          <a:p>
            <a:pPr lvl="1"/>
            <a:r>
              <a:rPr lang="en-US" sz="2000" b="1" dirty="0" smtClean="0">
                <a:ea typeface="ＭＳ Ｐゴシック" pitchFamily="34" charset="-128"/>
              </a:rPr>
              <a:t>Approval of new program initiatives and concept clearances</a:t>
            </a:r>
          </a:p>
          <a:p>
            <a:pPr lvl="1"/>
            <a:r>
              <a:rPr lang="en-US" sz="2000" b="1" dirty="0" smtClean="0">
                <a:ea typeface="ＭＳ Ｐゴシック" pitchFamily="34" charset="-128"/>
              </a:rPr>
              <a:t>Consideration of policy issues</a:t>
            </a:r>
          </a:p>
          <a:p>
            <a:pPr>
              <a:buFontTx/>
              <a:buNone/>
            </a:pPr>
            <a:r>
              <a:rPr lang="en-US" sz="2400" dirty="0" smtClean="0">
                <a:solidFill>
                  <a:schemeClr val="tx1"/>
                </a:solidFill>
                <a:ea typeface="ＭＳ Ｐゴシック" pitchFamily="34" charset="-128"/>
              </a:rPr>
              <a:t>Closed Session:</a:t>
            </a:r>
          </a:p>
          <a:p>
            <a:pPr lvl="1"/>
            <a:r>
              <a:rPr lang="en-US" sz="2200" b="1" dirty="0" smtClean="0">
                <a:solidFill>
                  <a:srgbClr val="008000"/>
                </a:solidFill>
                <a:latin typeface="+mj-lt"/>
                <a:ea typeface="ＭＳ Ｐゴシック" pitchFamily="34" charset="-128"/>
              </a:rPr>
              <a:t>Closed to </a:t>
            </a:r>
            <a:r>
              <a:rPr lang="en-US" sz="2200" b="1" dirty="0">
                <a:solidFill>
                  <a:srgbClr val="008000"/>
                </a:solidFill>
                <a:latin typeface="+mj-lt"/>
                <a:ea typeface="ＭＳ Ｐゴシック" pitchFamily="34" charset="-128"/>
              </a:rPr>
              <a:t>the </a:t>
            </a:r>
            <a:r>
              <a:rPr lang="en-US" sz="2200" b="1" dirty="0" smtClean="0">
                <a:solidFill>
                  <a:srgbClr val="008000"/>
                </a:solidFill>
                <a:latin typeface="+mj-lt"/>
                <a:ea typeface="ＭＳ Ｐゴシック" pitchFamily="34" charset="-128"/>
              </a:rPr>
              <a:t>public</a:t>
            </a:r>
            <a:endParaRPr lang="en-US" sz="2200" b="1" dirty="0">
              <a:solidFill>
                <a:srgbClr val="008000"/>
              </a:solidFill>
              <a:latin typeface="+mj-lt"/>
              <a:ea typeface="ＭＳ Ｐゴシック" pitchFamily="34" charset="-128"/>
            </a:endParaRPr>
          </a:p>
          <a:p>
            <a:pPr lvl="1" eaLnBrk="1" hangingPunct="1"/>
            <a:r>
              <a:rPr lang="en-US" sz="2400" b="1" dirty="0" smtClean="0">
                <a:latin typeface="+mj-lt"/>
                <a:ea typeface="ＭＳ Ｐゴシック" pitchFamily="34" charset="-128"/>
              </a:rPr>
              <a:t>Assesses quality of 1</a:t>
            </a:r>
            <a:r>
              <a:rPr lang="en-US" sz="2400" b="1" baseline="30000" dirty="0" smtClean="0">
                <a:latin typeface="+mj-lt"/>
                <a:ea typeface="ＭＳ Ｐゴシック" pitchFamily="34" charset="-128"/>
              </a:rPr>
              <a:t>st</a:t>
            </a:r>
            <a:r>
              <a:rPr lang="en-US" sz="2400" b="1" dirty="0" smtClean="0">
                <a:latin typeface="+mj-lt"/>
                <a:ea typeface="ＭＳ Ｐゴシック" pitchFamily="34" charset="-128"/>
              </a:rPr>
              <a:t> level review</a:t>
            </a:r>
          </a:p>
          <a:p>
            <a:pPr lvl="1" eaLnBrk="1" hangingPunct="1"/>
            <a:r>
              <a:rPr lang="en-US" sz="2400" b="1" dirty="0" smtClean="0">
                <a:latin typeface="+mj-lt"/>
                <a:ea typeface="ＭＳ Ｐゴシック" pitchFamily="34" charset="-128"/>
              </a:rPr>
              <a:t>Concurs with or modifies SRG action </a:t>
            </a:r>
          </a:p>
          <a:p>
            <a:pPr lvl="1" eaLnBrk="1" hangingPunct="1"/>
            <a:r>
              <a:rPr lang="en-US" sz="2400" b="1" dirty="0" smtClean="0">
                <a:latin typeface="+mj-lt"/>
                <a:ea typeface="ＭＳ Ｐゴシック" pitchFamily="34" charset="-128"/>
              </a:rPr>
              <a:t>Reads summary statements only</a:t>
            </a:r>
          </a:p>
          <a:p>
            <a:pPr lvl="1" eaLnBrk="1" hangingPunct="1"/>
            <a:r>
              <a:rPr lang="en-US" sz="2400" b="1" dirty="0" smtClean="0">
                <a:latin typeface="+mj-lt"/>
                <a:ea typeface="ＭＳ Ｐゴシック" pitchFamily="34" charset="-128"/>
              </a:rPr>
              <a:t>Can also designate application as </a:t>
            </a:r>
            <a:r>
              <a:rPr lang="ja-JP" altLang="en-US" sz="2400" b="1" dirty="0" smtClean="0">
                <a:latin typeface="+mj-lt"/>
                <a:ea typeface="ＭＳ Ｐゴシック" pitchFamily="34" charset="-128"/>
              </a:rPr>
              <a:t>“</a:t>
            </a:r>
            <a:r>
              <a:rPr lang="en-US" altLang="ja-JP" sz="2400" b="1" dirty="0" smtClean="0">
                <a:latin typeface="+mj-lt"/>
                <a:ea typeface="ＭＳ Ｐゴシック" pitchFamily="34" charset="-128"/>
              </a:rPr>
              <a:t>High</a:t>
            </a:r>
            <a:r>
              <a:rPr lang="ja-JP" altLang="en-US" sz="2400" b="1" dirty="0" smtClean="0">
                <a:latin typeface="+mj-lt"/>
                <a:ea typeface="ＭＳ Ｐゴシック" pitchFamily="34" charset="-128"/>
              </a:rPr>
              <a:t>”</a:t>
            </a:r>
            <a:r>
              <a:rPr lang="en-US" altLang="ja-JP" sz="2400" b="1" dirty="0" smtClean="0">
                <a:latin typeface="+mj-lt"/>
                <a:ea typeface="ＭＳ Ｐゴシック" pitchFamily="34" charset="-128"/>
              </a:rPr>
              <a:t> or </a:t>
            </a:r>
            <a:r>
              <a:rPr lang="ja-JP" altLang="en-US" sz="2400" b="1" dirty="0" smtClean="0">
                <a:latin typeface="+mj-lt"/>
                <a:ea typeface="ＭＳ Ｐゴシック" pitchFamily="34" charset="-128"/>
              </a:rPr>
              <a:t>“</a:t>
            </a:r>
            <a:r>
              <a:rPr lang="en-US" altLang="ja-JP" sz="2400" b="1" dirty="0" smtClean="0">
                <a:latin typeface="+mj-lt"/>
                <a:ea typeface="ＭＳ Ｐゴシック" pitchFamily="34" charset="-128"/>
              </a:rPr>
              <a:t>Low</a:t>
            </a:r>
            <a:r>
              <a:rPr lang="ja-JP" altLang="en-US" sz="2400" b="1" dirty="0" smtClean="0">
                <a:latin typeface="+mj-lt"/>
                <a:ea typeface="ＭＳ Ｐゴシック" pitchFamily="34" charset="-128"/>
              </a:rPr>
              <a:t>”</a:t>
            </a:r>
            <a:r>
              <a:rPr lang="en-US" altLang="ja-JP" sz="2400" b="1" dirty="0" smtClean="0">
                <a:latin typeface="+mj-lt"/>
                <a:ea typeface="ＭＳ Ｐゴシック" pitchFamily="34" charset="-128"/>
              </a:rPr>
              <a:t> program priority</a:t>
            </a:r>
          </a:p>
          <a:p>
            <a:pPr eaLnBrk="1" hangingPunct="1">
              <a:buFontTx/>
              <a:buNone/>
            </a:pPr>
            <a:endParaRPr lang="en-US" b="1" dirty="0" smtClean="0">
              <a:ea typeface="ＭＳ Ｐゴシック" pitchFamily="34" charset="-128"/>
            </a:endParaRPr>
          </a:p>
        </p:txBody>
      </p:sp>
      <p:sp>
        <p:nvSpPr>
          <p:cNvPr id="119812" name="Text Box 4"/>
          <p:cNvSpPr txBox="1">
            <a:spLocks noChangeArrowheads="1"/>
          </p:cNvSpPr>
          <p:nvPr/>
        </p:nvSpPr>
        <p:spPr bwMode="auto">
          <a:xfrm>
            <a:off x="2895600" y="6096000"/>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spcBef>
                <a:spcPct val="50000"/>
              </a:spcBef>
            </a:pPr>
            <a:r>
              <a:rPr lang="en-US" sz="2400" b="1" dirty="0">
                <a:solidFill>
                  <a:srgbClr val="000000"/>
                </a:solidFill>
                <a:latin typeface="Tahoma" pitchFamily="34" charset="0"/>
                <a:cs typeface="Arial" pitchFamily="34" charset="0"/>
              </a:rPr>
              <a:t>8</a:t>
            </a:r>
            <a:r>
              <a:rPr lang="en-US" sz="2400" b="1" baseline="30000" dirty="0">
                <a:solidFill>
                  <a:srgbClr val="000000"/>
                </a:solidFill>
                <a:latin typeface="Tahoma" pitchFamily="34" charset="0"/>
                <a:cs typeface="Arial" pitchFamily="34" charset="0"/>
              </a:rPr>
              <a:t>th</a:t>
            </a:r>
            <a:r>
              <a:rPr lang="en-US" sz="2400" b="1" dirty="0">
                <a:solidFill>
                  <a:srgbClr val="000000"/>
                </a:solidFill>
                <a:latin typeface="Tahoma" pitchFamily="34" charset="0"/>
                <a:cs typeface="Arial" pitchFamily="34" charset="0"/>
              </a:rPr>
              <a:t> Month</a:t>
            </a:r>
          </a:p>
        </p:txBody>
      </p:sp>
      <p:sp>
        <p:nvSpPr>
          <p:cNvPr id="119813" name="Line 5"/>
          <p:cNvSpPr>
            <a:spLocks noChangeShapeType="1"/>
          </p:cNvSpPr>
          <p:nvPr/>
        </p:nvSpPr>
        <p:spPr bwMode="auto">
          <a:xfrm>
            <a:off x="609600" y="5943600"/>
            <a:ext cx="7315200" cy="0"/>
          </a:xfrm>
          <a:prstGeom prst="line">
            <a:avLst/>
          </a:prstGeom>
          <a:noFill/>
          <a:ln w="38100">
            <a:solidFill>
              <a:schemeClr val="tx1"/>
            </a:solidFill>
            <a:prstDash val="dash"/>
            <a:round/>
            <a:headEnd type="oval" w="med" len="med"/>
            <a:tailEnd type="triangle" w="lg" len="lg"/>
          </a:ln>
          <a:extLst>
            <a:ext uri="{909E8E84-426E-40DD-AFC4-6F175D3DCCD1}">
              <a14:hiddenFill xmlns:a14="http://schemas.microsoft.com/office/drawing/2010/main">
                <a:noFill/>
              </a14:hiddenFill>
            </a:ext>
          </a:extLst>
        </p:spPr>
        <p:txBody>
          <a:bodyPr/>
          <a:lstStyle/>
          <a:p>
            <a:endParaRPr lang="en-US" dirty="0">
              <a:solidFill>
                <a:prstClr val="black"/>
              </a:solidFill>
              <a:cs typeface="Arial" pitchFamily="34" charset="0"/>
            </a:endParaRPr>
          </a:p>
        </p:txBody>
      </p:sp>
    </p:spTree>
    <p:extLst>
      <p:ext uri="{BB962C8B-B14F-4D97-AF65-F5344CB8AC3E}">
        <p14:creationId xmlns:p14="http://schemas.microsoft.com/office/powerpoint/2010/main" val="836472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07587">
                                            <p:txEl>
                                              <p:pRg st="0" end="0"/>
                                            </p:txEl>
                                          </p:spTgt>
                                        </p:tgtEl>
                                        <p:attrNameLst>
                                          <p:attrName>style.visibility</p:attrName>
                                        </p:attrNameLst>
                                      </p:cBhvr>
                                      <p:to>
                                        <p:strVal val="visible"/>
                                      </p:to>
                                    </p:set>
                                    <p:animEffect transition="in" filter="wipe(left)">
                                      <p:cBhvr>
                                        <p:cTn id="7" dur="1000"/>
                                        <p:tgtEl>
                                          <p:spTgt spid="7075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07587">
                                            <p:txEl>
                                              <p:pRg st="1" end="1"/>
                                            </p:txEl>
                                          </p:spTgt>
                                        </p:tgtEl>
                                        <p:attrNameLst>
                                          <p:attrName>style.visibility</p:attrName>
                                        </p:attrNameLst>
                                      </p:cBhvr>
                                      <p:to>
                                        <p:strVal val="visible"/>
                                      </p:to>
                                    </p:set>
                                    <p:animEffect transition="in" filter="wipe(left)">
                                      <p:cBhvr>
                                        <p:cTn id="12" dur="1000"/>
                                        <p:tgtEl>
                                          <p:spTgt spid="707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7587">
                                            <p:txEl>
                                              <p:pRg st="2" end="2"/>
                                            </p:txEl>
                                          </p:spTgt>
                                        </p:tgtEl>
                                        <p:attrNameLst>
                                          <p:attrName>style.visibility</p:attrName>
                                        </p:attrNameLst>
                                      </p:cBhvr>
                                      <p:to>
                                        <p:strVal val="visible"/>
                                      </p:to>
                                    </p:set>
                                    <p:animEffect transition="in" filter="wipe(left)">
                                      <p:cBhvr>
                                        <p:cTn id="17" dur="1000"/>
                                        <p:tgtEl>
                                          <p:spTgt spid="7075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07587">
                                            <p:txEl>
                                              <p:pRg st="3" end="3"/>
                                            </p:txEl>
                                          </p:spTgt>
                                        </p:tgtEl>
                                        <p:attrNameLst>
                                          <p:attrName>style.visibility</p:attrName>
                                        </p:attrNameLst>
                                      </p:cBhvr>
                                      <p:to>
                                        <p:strVal val="visible"/>
                                      </p:to>
                                    </p:set>
                                    <p:animEffect transition="in" filter="wipe(left)">
                                      <p:cBhvr>
                                        <p:cTn id="22" dur="1000"/>
                                        <p:tgtEl>
                                          <p:spTgt spid="7075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07587">
                                            <p:txEl>
                                              <p:pRg st="4" end="4"/>
                                            </p:txEl>
                                          </p:spTgt>
                                        </p:tgtEl>
                                        <p:attrNameLst>
                                          <p:attrName>style.visibility</p:attrName>
                                        </p:attrNameLst>
                                      </p:cBhvr>
                                      <p:to>
                                        <p:strVal val="visible"/>
                                      </p:to>
                                    </p:set>
                                    <p:animEffect transition="in" filter="wipe(left)">
                                      <p:cBhvr>
                                        <p:cTn id="27" dur="1000"/>
                                        <p:tgtEl>
                                          <p:spTgt spid="7075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707587">
                                            <p:txEl>
                                              <p:pRg st="5" end="5"/>
                                            </p:txEl>
                                          </p:spTgt>
                                        </p:tgtEl>
                                        <p:attrNameLst>
                                          <p:attrName>style.visibility</p:attrName>
                                        </p:attrNameLst>
                                      </p:cBhvr>
                                      <p:to>
                                        <p:strVal val="visible"/>
                                      </p:to>
                                    </p:set>
                                    <p:animEffect transition="in" filter="wipe(left)">
                                      <p:cBhvr>
                                        <p:cTn id="32" dur="1000"/>
                                        <p:tgtEl>
                                          <p:spTgt spid="7075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07587">
                                            <p:txEl>
                                              <p:pRg st="6" end="6"/>
                                            </p:txEl>
                                          </p:spTgt>
                                        </p:tgtEl>
                                        <p:attrNameLst>
                                          <p:attrName>style.visibility</p:attrName>
                                        </p:attrNameLst>
                                      </p:cBhvr>
                                      <p:to>
                                        <p:strVal val="visible"/>
                                      </p:to>
                                    </p:set>
                                    <p:animEffect transition="in" filter="wipe(left)">
                                      <p:cBhvr>
                                        <p:cTn id="37" dur="1000"/>
                                        <p:tgtEl>
                                          <p:spTgt spid="70758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707587">
                                            <p:txEl>
                                              <p:pRg st="7" end="7"/>
                                            </p:txEl>
                                          </p:spTgt>
                                        </p:tgtEl>
                                        <p:attrNameLst>
                                          <p:attrName>style.visibility</p:attrName>
                                        </p:attrNameLst>
                                      </p:cBhvr>
                                      <p:to>
                                        <p:strVal val="visible"/>
                                      </p:to>
                                    </p:set>
                                    <p:animEffect transition="in" filter="wipe(left)">
                                      <p:cBhvr>
                                        <p:cTn id="42" dur="1000"/>
                                        <p:tgtEl>
                                          <p:spTgt spid="707587">
                                            <p:txEl>
                                              <p:pRg st="7" end="7"/>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707587">
                                            <p:txEl>
                                              <p:pRg st="8" end="8"/>
                                            </p:txEl>
                                          </p:spTgt>
                                        </p:tgtEl>
                                        <p:attrNameLst>
                                          <p:attrName>style.visibility</p:attrName>
                                        </p:attrNameLst>
                                      </p:cBhvr>
                                      <p:to>
                                        <p:strVal val="visible"/>
                                      </p:to>
                                    </p:set>
                                    <p:animEffect transition="in" filter="wipe(left)">
                                      <p:cBhvr>
                                        <p:cTn id="45" dur="2000"/>
                                        <p:tgtEl>
                                          <p:spTgt spid="707587">
                                            <p:txEl>
                                              <p:pRg st="8" end="8"/>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707587">
                                            <p:txEl>
                                              <p:pRg st="9" end="9"/>
                                            </p:txEl>
                                          </p:spTgt>
                                        </p:tgtEl>
                                        <p:attrNameLst>
                                          <p:attrName>style.visibility</p:attrName>
                                        </p:attrNameLst>
                                      </p:cBhvr>
                                      <p:to>
                                        <p:strVal val="visible"/>
                                      </p:to>
                                    </p:set>
                                    <p:animEffect transition="in" filter="wipe(left)">
                                      <p:cBhvr>
                                        <p:cTn id="48" dur="2000"/>
                                        <p:tgtEl>
                                          <p:spTgt spid="707587">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7075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algn="r"/>
            <a:r>
              <a:rPr lang="en-US" sz="4000" dirty="0" smtClean="0">
                <a:ea typeface="ＭＳ Ｐゴシック" pitchFamily="34" charset="-128"/>
              </a:rPr>
              <a:t>Membership on Advisory Councils</a:t>
            </a:r>
          </a:p>
        </p:txBody>
      </p:sp>
      <p:sp>
        <p:nvSpPr>
          <p:cNvPr id="120835" name="Rectangle 3"/>
          <p:cNvSpPr>
            <a:spLocks noGrp="1" noChangeArrowheads="1"/>
          </p:cNvSpPr>
          <p:nvPr>
            <p:ph idx="1"/>
          </p:nvPr>
        </p:nvSpPr>
        <p:spPr>
          <a:xfrm>
            <a:off x="228600" y="1066800"/>
            <a:ext cx="8686800" cy="5181600"/>
          </a:xfrm>
        </p:spPr>
        <p:txBody>
          <a:bodyPr/>
          <a:lstStyle/>
          <a:p>
            <a:pPr>
              <a:lnSpc>
                <a:spcPct val="80000"/>
              </a:lnSpc>
              <a:spcBef>
                <a:spcPct val="50000"/>
              </a:spcBef>
            </a:pPr>
            <a:r>
              <a:rPr lang="en-US" sz="2400" dirty="0" smtClean="0">
                <a:ea typeface="ＭＳ Ｐゴシック" pitchFamily="34" charset="-128"/>
              </a:rPr>
              <a:t>Appointed by Secretary DHHS</a:t>
            </a:r>
          </a:p>
          <a:p>
            <a:pPr>
              <a:lnSpc>
                <a:spcPct val="80000"/>
              </a:lnSpc>
              <a:spcBef>
                <a:spcPct val="50000"/>
              </a:spcBef>
            </a:pPr>
            <a:r>
              <a:rPr lang="en-US" sz="2400" dirty="0" smtClean="0">
                <a:ea typeface="ＭＳ Ｐゴシック" pitchFamily="34" charset="-128"/>
              </a:rPr>
              <a:t>Chair is usually IC Director</a:t>
            </a:r>
          </a:p>
          <a:p>
            <a:pPr>
              <a:lnSpc>
                <a:spcPct val="80000"/>
              </a:lnSpc>
              <a:spcBef>
                <a:spcPct val="50000"/>
              </a:spcBef>
            </a:pPr>
            <a:r>
              <a:rPr lang="en-US" sz="2400" dirty="0" smtClean="0">
                <a:ea typeface="ＭＳ Ｐゴシック" pitchFamily="34" charset="-128"/>
              </a:rPr>
              <a:t>Executive Secretary is usually Director, DEA</a:t>
            </a:r>
          </a:p>
          <a:p>
            <a:pPr>
              <a:lnSpc>
                <a:spcPct val="80000"/>
              </a:lnSpc>
              <a:spcBef>
                <a:spcPct val="50000"/>
              </a:spcBef>
            </a:pPr>
            <a:r>
              <a:rPr lang="en-US" sz="2400" dirty="0">
                <a:ea typeface="ＭＳ Ｐゴシック" pitchFamily="34" charset="-128"/>
              </a:rPr>
              <a:t>Normal term is 4 years</a:t>
            </a:r>
          </a:p>
          <a:p>
            <a:pPr>
              <a:lnSpc>
                <a:spcPct val="80000"/>
              </a:lnSpc>
              <a:spcBef>
                <a:spcPct val="50000"/>
              </a:spcBef>
            </a:pPr>
            <a:r>
              <a:rPr lang="en-US" sz="2400" dirty="0" smtClean="0">
                <a:ea typeface="ＭＳ Ｐゴシック" pitchFamily="34" charset="-128"/>
              </a:rPr>
              <a:t>12-18 members: 1/3 public members; 2/3 scientific members</a:t>
            </a:r>
          </a:p>
          <a:p>
            <a:pPr>
              <a:lnSpc>
                <a:spcPct val="80000"/>
              </a:lnSpc>
              <a:spcBef>
                <a:spcPct val="50000"/>
              </a:spcBef>
            </a:pPr>
            <a:r>
              <a:rPr lang="en-US" sz="2400" dirty="0" smtClean="0">
                <a:ea typeface="ＭＳ Ｐゴシック" pitchFamily="34" charset="-128"/>
              </a:rPr>
              <a:t>Must include expertise in public policy, management, law, public health, behavioral sciences in addition to specific scientific expertise relevant to mission of IC</a:t>
            </a:r>
          </a:p>
          <a:p>
            <a:pPr>
              <a:lnSpc>
                <a:spcPct val="80000"/>
              </a:lnSpc>
              <a:spcBef>
                <a:spcPct val="50000"/>
              </a:spcBef>
            </a:pPr>
            <a:r>
              <a:rPr lang="en-US" sz="2400" dirty="0" smtClean="0">
                <a:ea typeface="ＭＳ Ｐゴシック" pitchFamily="34" charset="-128"/>
              </a:rPr>
              <a:t>Must include appropriate representation of women and members of ethnic minority and disability groups</a:t>
            </a:r>
          </a:p>
          <a:p>
            <a:pPr>
              <a:lnSpc>
                <a:spcPct val="80000"/>
              </a:lnSpc>
              <a:spcBef>
                <a:spcPct val="50000"/>
              </a:spcBef>
            </a:pPr>
            <a:r>
              <a:rPr lang="en-US" sz="2400" dirty="0" smtClean="0">
                <a:ea typeface="ＭＳ Ｐゴシック" pitchFamily="34" charset="-128"/>
              </a:rPr>
              <a:t>Geographic/Institutional distribution-not as restrictive </a:t>
            </a:r>
            <a:br>
              <a:rPr lang="en-US" sz="2400" dirty="0" smtClean="0">
                <a:ea typeface="ＭＳ Ｐゴシック" pitchFamily="34" charset="-128"/>
              </a:rPr>
            </a:br>
            <a:r>
              <a:rPr lang="en-US" sz="2400" dirty="0" smtClean="0">
                <a:ea typeface="ＭＳ Ｐゴシック" pitchFamily="34" charset="-128"/>
              </a:rPr>
              <a:t>as in the past</a:t>
            </a:r>
          </a:p>
        </p:txBody>
      </p:sp>
    </p:spTree>
    <p:extLst>
      <p:ext uri="{BB962C8B-B14F-4D97-AF65-F5344CB8AC3E}">
        <p14:creationId xmlns:p14="http://schemas.microsoft.com/office/powerpoint/2010/main" val="1670381063"/>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52400" y="152400"/>
            <a:ext cx="8839200" cy="1066800"/>
          </a:xfrm>
        </p:spPr>
        <p:txBody>
          <a:bodyPr/>
          <a:lstStyle/>
          <a:p>
            <a:pPr algn="r"/>
            <a:r>
              <a:rPr lang="en-US" sz="3600" dirty="0" smtClean="0">
                <a:ea typeface="ＭＳ Ｐゴシック" pitchFamily="34" charset="-128"/>
              </a:rPr>
              <a:t>National Advisory Councils: </a:t>
            </a:r>
            <a:r>
              <a:rPr lang="en-US" sz="3600" dirty="0">
                <a:ea typeface="ＭＳ Ｐゴシック" pitchFamily="34" charset="-128"/>
              </a:rPr>
              <a:t>Responsibilities </a:t>
            </a:r>
            <a:r>
              <a:rPr lang="en-US" sz="3600" dirty="0" smtClean="0">
                <a:ea typeface="ＭＳ Ｐゴシック" pitchFamily="34" charset="-128"/>
              </a:rPr>
              <a:t> </a:t>
            </a:r>
          </a:p>
        </p:txBody>
      </p:sp>
      <p:sp>
        <p:nvSpPr>
          <p:cNvPr id="121859" name="Rectangle 3"/>
          <p:cNvSpPr>
            <a:spLocks noGrp="1" noChangeArrowheads="1"/>
          </p:cNvSpPr>
          <p:nvPr>
            <p:ph idx="1"/>
          </p:nvPr>
        </p:nvSpPr>
        <p:spPr>
          <a:xfrm>
            <a:off x="228600" y="1219200"/>
            <a:ext cx="8686800" cy="4953000"/>
          </a:xfrm>
        </p:spPr>
        <p:txBody>
          <a:bodyPr/>
          <a:lstStyle/>
          <a:p>
            <a:pPr>
              <a:lnSpc>
                <a:spcPct val="80000"/>
              </a:lnSpc>
            </a:pPr>
            <a:endParaRPr lang="en-US" sz="1200" b="1" dirty="0" smtClean="0">
              <a:ea typeface="ＭＳ Ｐゴシック" pitchFamily="34" charset="-128"/>
            </a:endParaRPr>
          </a:p>
          <a:p>
            <a:pPr>
              <a:lnSpc>
                <a:spcPct val="80000"/>
              </a:lnSpc>
            </a:pPr>
            <a:r>
              <a:rPr lang="en-US" sz="2000" b="1" dirty="0" smtClean="0">
                <a:ea typeface="ＭＳ Ｐゴシック" pitchFamily="34" charset="-128"/>
              </a:rPr>
              <a:t>Resolve SRG split vote recommendations; may concur with majority or minority opinion</a:t>
            </a:r>
          </a:p>
          <a:p>
            <a:pPr>
              <a:lnSpc>
                <a:spcPct val="80000"/>
              </a:lnSpc>
              <a:buFont typeface="Symbol" pitchFamily="18" charset="2"/>
              <a:buNone/>
            </a:pPr>
            <a:endParaRPr lang="en-US" sz="2000" b="1" dirty="0" smtClean="0">
              <a:ea typeface="ＭＳ Ｐゴシック" pitchFamily="34" charset="-128"/>
            </a:endParaRPr>
          </a:p>
          <a:p>
            <a:pPr>
              <a:lnSpc>
                <a:spcPct val="80000"/>
              </a:lnSpc>
            </a:pPr>
            <a:r>
              <a:rPr lang="en-US" sz="2000" b="1" dirty="0" smtClean="0">
                <a:ea typeface="ＭＳ Ｐゴシック" pitchFamily="34" charset="-128"/>
              </a:rPr>
              <a:t>Concur with resolution of any concerns about:</a:t>
            </a:r>
          </a:p>
          <a:p>
            <a:pPr lvl="1">
              <a:lnSpc>
                <a:spcPct val="80000"/>
              </a:lnSpc>
            </a:pPr>
            <a:r>
              <a:rPr lang="en-US" sz="2000" b="1" dirty="0" smtClean="0">
                <a:ea typeface="ＭＳ Ｐゴシック" pitchFamily="34" charset="-128"/>
              </a:rPr>
              <a:t>Human subjects </a:t>
            </a:r>
          </a:p>
          <a:p>
            <a:pPr lvl="1">
              <a:lnSpc>
                <a:spcPct val="80000"/>
              </a:lnSpc>
            </a:pPr>
            <a:r>
              <a:rPr lang="en-US" sz="2000" b="1" dirty="0" smtClean="0">
                <a:ea typeface="ＭＳ Ｐゴシック" pitchFamily="34" charset="-128"/>
              </a:rPr>
              <a:t>Animal welfare</a:t>
            </a:r>
          </a:p>
          <a:p>
            <a:pPr lvl="1">
              <a:lnSpc>
                <a:spcPct val="80000"/>
              </a:lnSpc>
            </a:pPr>
            <a:r>
              <a:rPr lang="en-US" sz="2000" b="1" dirty="0" smtClean="0">
                <a:ea typeface="ＭＳ Ｐゴシック" pitchFamily="34" charset="-128"/>
              </a:rPr>
              <a:t>Biohazards</a:t>
            </a:r>
          </a:p>
          <a:p>
            <a:pPr lvl="1">
              <a:lnSpc>
                <a:spcPct val="80000"/>
              </a:lnSpc>
            </a:pPr>
            <a:r>
              <a:rPr lang="en-US" sz="2000" b="1" dirty="0" smtClean="0">
                <a:ea typeface="ＭＳ Ｐゴシック" pitchFamily="34" charset="-128"/>
              </a:rPr>
              <a:t>Adequate representation of women, minorities, and children in clinical studies </a:t>
            </a:r>
          </a:p>
          <a:p>
            <a:pPr lvl="1">
              <a:lnSpc>
                <a:spcPct val="80000"/>
              </a:lnSpc>
              <a:buFont typeface="Symbol" pitchFamily="18" charset="2"/>
              <a:buNone/>
            </a:pPr>
            <a:endParaRPr lang="en-US" sz="2000" b="1" dirty="0" smtClean="0">
              <a:ea typeface="ＭＳ Ｐゴシック" pitchFamily="34" charset="-128"/>
            </a:endParaRPr>
          </a:p>
          <a:p>
            <a:pPr>
              <a:lnSpc>
                <a:spcPct val="80000"/>
              </a:lnSpc>
            </a:pPr>
            <a:r>
              <a:rPr lang="en-US" sz="2000" b="1" dirty="0" smtClean="0">
                <a:ea typeface="ＭＳ Ｐゴシック" pitchFamily="34" charset="-128"/>
              </a:rPr>
              <a:t>Annually review reports of Board of Scientific Counselors to assure appropriateness of review process</a:t>
            </a:r>
          </a:p>
          <a:p>
            <a:pPr>
              <a:lnSpc>
                <a:spcPct val="80000"/>
              </a:lnSpc>
              <a:buFont typeface="Symbol" pitchFamily="18" charset="2"/>
              <a:buNone/>
            </a:pPr>
            <a:endParaRPr lang="en-US" sz="2000" b="1" dirty="0" smtClean="0">
              <a:ea typeface="ＭＳ Ｐゴシック" pitchFamily="34" charset="-128"/>
            </a:endParaRPr>
          </a:p>
          <a:p>
            <a:pPr>
              <a:lnSpc>
                <a:spcPct val="80000"/>
              </a:lnSpc>
            </a:pPr>
            <a:r>
              <a:rPr lang="en-US" sz="2000" b="1" dirty="0" smtClean="0">
                <a:ea typeface="ＭＳ Ｐゴシック" pitchFamily="34" charset="-128"/>
              </a:rPr>
              <a:t>May delegate authorities for specific actions to IC staff</a:t>
            </a:r>
          </a:p>
          <a:p>
            <a:pPr lvl="1">
              <a:lnSpc>
                <a:spcPct val="80000"/>
              </a:lnSpc>
            </a:pPr>
            <a:r>
              <a:rPr lang="en-US" sz="2000" b="1" dirty="0" smtClean="0">
                <a:ea typeface="ＭＳ Ｐゴシック" pitchFamily="34" charset="-128"/>
              </a:rPr>
              <a:t>Restoration of years and/or dollars</a:t>
            </a:r>
          </a:p>
          <a:p>
            <a:pPr lvl="1">
              <a:lnSpc>
                <a:spcPct val="80000"/>
              </a:lnSpc>
            </a:pPr>
            <a:r>
              <a:rPr lang="en-US" sz="2000" b="1" dirty="0" smtClean="0">
                <a:ea typeface="ＭＳ Ｐゴシック" pitchFamily="34" charset="-128"/>
              </a:rPr>
              <a:t>Interim support</a:t>
            </a:r>
          </a:p>
          <a:p>
            <a:pPr lvl="1">
              <a:lnSpc>
                <a:spcPct val="80000"/>
              </a:lnSpc>
            </a:pPr>
            <a:r>
              <a:rPr lang="en-US" sz="2000" b="1" dirty="0" smtClean="0">
                <a:ea typeface="ＭＳ Ｐゴシック" pitchFamily="34" charset="-128"/>
              </a:rPr>
              <a:t>Change of Institution or Principal Investigator</a:t>
            </a:r>
          </a:p>
          <a:p>
            <a:pPr>
              <a:lnSpc>
                <a:spcPct val="80000"/>
              </a:lnSpc>
              <a:buFont typeface="Symbol" pitchFamily="18" charset="2"/>
              <a:buNone/>
            </a:pPr>
            <a:endParaRPr lang="en-US" sz="2000" dirty="0" smtClean="0">
              <a:ea typeface="ＭＳ Ｐゴシック" pitchFamily="34" charset="-128"/>
            </a:endParaRPr>
          </a:p>
          <a:p>
            <a:pPr>
              <a:lnSpc>
                <a:spcPct val="80000"/>
              </a:lnSpc>
              <a:buFont typeface="Symbol" pitchFamily="18" charset="2"/>
              <a:buNone/>
            </a:pPr>
            <a:endParaRPr lang="en-US" sz="1200" dirty="0" smtClean="0">
              <a:ea typeface="ＭＳ Ｐゴシック" pitchFamily="34" charset="-128"/>
            </a:endParaRPr>
          </a:p>
        </p:txBody>
      </p:sp>
    </p:spTree>
    <p:extLst>
      <p:ext uri="{BB962C8B-B14F-4D97-AF65-F5344CB8AC3E}">
        <p14:creationId xmlns:p14="http://schemas.microsoft.com/office/powerpoint/2010/main" val="3235650537"/>
      </p:ext>
    </p:extLst>
  </p:cSld>
  <p:clrMapOvr>
    <a:masterClrMapping/>
  </p:clrMapOvr>
  <mc:AlternateContent xmlns:mc="http://schemas.openxmlformats.org/markup-compatibility/2006" xmlns:p14="http://schemas.microsoft.com/office/powerpoint/2010/main">
    <mc:Choice Requires="p14">
      <p:transition spd="slow" p14:dur="2000" advTm="68000"/>
    </mc:Choice>
    <mc:Fallback xmlns="">
      <p:transition spd="slow" advTm="68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152400" y="152400"/>
            <a:ext cx="8839200" cy="838200"/>
          </a:xfrm>
        </p:spPr>
        <p:txBody>
          <a:bodyPr/>
          <a:lstStyle/>
          <a:p>
            <a:pPr algn="r" eaLnBrk="1" hangingPunct="1"/>
            <a:r>
              <a:rPr lang="en-US" b="1" dirty="0" smtClean="0">
                <a:ea typeface="ＭＳ Ｐゴシック" pitchFamily="34" charset="-128"/>
              </a:rPr>
              <a:t>Timeline: New Applications</a:t>
            </a:r>
          </a:p>
        </p:txBody>
      </p:sp>
      <p:sp>
        <p:nvSpPr>
          <p:cNvPr id="711683" name="Rectangle 3"/>
          <p:cNvSpPr>
            <a:spLocks noGrp="1" noChangeArrowheads="1"/>
          </p:cNvSpPr>
          <p:nvPr>
            <p:ph type="body" sz="half" idx="1"/>
          </p:nvPr>
        </p:nvSpPr>
        <p:spPr>
          <a:xfrm>
            <a:off x="0" y="3048000"/>
            <a:ext cx="2362200" cy="3429000"/>
          </a:xfrm>
        </p:spPr>
        <p:txBody>
          <a:bodyPr/>
          <a:lstStyle/>
          <a:p>
            <a:pPr marL="0" indent="0" defTabSz="8791575" eaLnBrk="1" hangingPunct="1">
              <a:lnSpc>
                <a:spcPct val="85000"/>
              </a:lnSpc>
              <a:spcBef>
                <a:spcPct val="0"/>
              </a:spcBef>
              <a:buFontTx/>
              <a:buNone/>
              <a:tabLst>
                <a:tab pos="330200" algn="l"/>
                <a:tab pos="2454275" algn="l"/>
                <a:tab pos="4872038" algn="l"/>
                <a:tab pos="7216775" algn="l"/>
                <a:tab pos="8645525" algn="l"/>
              </a:tabLst>
            </a:pPr>
            <a:r>
              <a:rPr lang="en-US" sz="2400" dirty="0" smtClean="0">
                <a:ea typeface="ＭＳ Ｐゴシック" pitchFamily="34" charset="-128"/>
              </a:rPr>
              <a:t>	</a:t>
            </a:r>
            <a:r>
              <a:rPr lang="en-US" b="1" dirty="0">
                <a:ea typeface="ＭＳ Ｐゴシック" pitchFamily="34" charset="-128"/>
              </a:rPr>
              <a:t>Rec</a:t>
            </a:r>
            <a:r>
              <a:rPr lang="en-US" sz="2800" b="1" dirty="0" smtClean="0">
                <a:solidFill>
                  <a:schemeClr val="tx1"/>
                </a:solidFill>
                <a:ea typeface="ＭＳ Ｐゴシック" pitchFamily="34" charset="-128"/>
              </a:rPr>
              <a:t>eipt</a:t>
            </a:r>
          </a:p>
          <a:p>
            <a:pPr marL="0" indent="0" defTabSz="8791575" eaLnBrk="1" hangingPunct="1">
              <a:lnSpc>
                <a:spcPct val="85000"/>
              </a:lnSpc>
              <a:spcBef>
                <a:spcPct val="0"/>
              </a:spcBef>
              <a:buFontTx/>
              <a:buNone/>
              <a:tabLst>
                <a:tab pos="330200" algn="l"/>
                <a:tab pos="2454275" algn="l"/>
                <a:tab pos="4872038" algn="l"/>
                <a:tab pos="7216775" algn="l"/>
                <a:tab pos="8645525" algn="l"/>
              </a:tabLst>
            </a:pPr>
            <a:r>
              <a:rPr lang="en-US" sz="2800" b="1" dirty="0" smtClean="0">
                <a:solidFill>
                  <a:schemeClr val="tx1"/>
                </a:solidFill>
                <a:ea typeface="ＭＳ Ｐゴシック" pitchFamily="34" charset="-128"/>
              </a:rPr>
              <a:t>	Date</a:t>
            </a:r>
            <a:r>
              <a:rPr lang="en-US" sz="2800" dirty="0" smtClean="0">
                <a:ea typeface="ＭＳ Ｐゴシック" pitchFamily="34" charset="-128"/>
              </a:rPr>
              <a:t>   </a:t>
            </a:r>
          </a:p>
          <a:p>
            <a:pPr marL="0" indent="0" defTabSz="8791575" eaLnBrk="1" hangingPunct="1">
              <a:lnSpc>
                <a:spcPct val="150000"/>
              </a:lnSpc>
              <a:spcBef>
                <a:spcPct val="50000"/>
              </a:spcBef>
              <a:buFontTx/>
              <a:buNone/>
              <a:tabLst>
                <a:tab pos="330200" algn="l"/>
                <a:tab pos="2454275" algn="l"/>
                <a:tab pos="4872038" algn="l"/>
                <a:tab pos="7216775" algn="l"/>
                <a:tab pos="8645525" algn="l"/>
              </a:tabLst>
            </a:pPr>
            <a:r>
              <a:rPr lang="en-US" sz="2800" dirty="0" smtClean="0">
                <a:ea typeface="ＭＳ Ｐゴシック" pitchFamily="34" charset="-128"/>
              </a:rPr>
              <a:t>	</a:t>
            </a:r>
            <a:r>
              <a:rPr lang="en-US" sz="2800" b="1" dirty="0" smtClean="0">
                <a:solidFill>
                  <a:srgbClr val="990000"/>
                </a:solidFill>
                <a:ea typeface="ＭＳ Ｐゴシック" pitchFamily="34" charset="-128"/>
              </a:rPr>
              <a:t>February 5</a:t>
            </a:r>
          </a:p>
          <a:p>
            <a:pPr marL="0" indent="0" defTabSz="8791575" eaLnBrk="1" hangingPunct="1">
              <a:lnSpc>
                <a:spcPct val="150000"/>
              </a:lnSpc>
              <a:spcBef>
                <a:spcPct val="50000"/>
              </a:spcBef>
              <a:buFontTx/>
              <a:buNone/>
              <a:tabLst>
                <a:tab pos="330200" algn="l"/>
                <a:tab pos="2454275" algn="l"/>
                <a:tab pos="4872038" algn="l"/>
                <a:tab pos="7216775" algn="l"/>
                <a:tab pos="8645525" algn="l"/>
              </a:tabLst>
            </a:pPr>
            <a:r>
              <a:rPr lang="en-US" sz="2800" dirty="0" smtClean="0">
                <a:ea typeface="ＭＳ Ｐゴシック" pitchFamily="34" charset="-128"/>
              </a:rPr>
              <a:t>	</a:t>
            </a:r>
            <a:r>
              <a:rPr lang="en-US" sz="2800" b="1" dirty="0" smtClean="0">
                <a:ea typeface="ＭＳ Ｐゴシック" pitchFamily="34" charset="-128"/>
              </a:rPr>
              <a:t>June 5</a:t>
            </a:r>
          </a:p>
          <a:p>
            <a:pPr marL="0" indent="0" defTabSz="8791575" eaLnBrk="1" hangingPunct="1">
              <a:lnSpc>
                <a:spcPct val="150000"/>
              </a:lnSpc>
              <a:spcBef>
                <a:spcPct val="50000"/>
              </a:spcBef>
              <a:buFontTx/>
              <a:buNone/>
              <a:tabLst>
                <a:tab pos="330200" algn="l"/>
                <a:tab pos="2454275" algn="l"/>
                <a:tab pos="4872038" algn="l"/>
                <a:tab pos="7216775" algn="l"/>
                <a:tab pos="8645525" algn="l"/>
              </a:tabLst>
            </a:pPr>
            <a:r>
              <a:rPr lang="en-US" sz="2800" b="1" dirty="0" smtClean="0">
                <a:solidFill>
                  <a:srgbClr val="4299A0"/>
                </a:solidFill>
                <a:ea typeface="ＭＳ Ｐゴシック" pitchFamily="34" charset="-128"/>
              </a:rPr>
              <a:t>	October 5</a:t>
            </a:r>
          </a:p>
        </p:txBody>
      </p:sp>
      <p:graphicFrame>
        <p:nvGraphicFramePr>
          <p:cNvPr id="711684" name="Object 4"/>
          <p:cNvGraphicFramePr>
            <a:graphicFrameLocks noGrp="1" noChangeAspect="1"/>
          </p:cNvGraphicFramePr>
          <p:nvPr>
            <p:ph type="clipArt" sz="half" idx="2"/>
          </p:nvPr>
        </p:nvGraphicFramePr>
        <p:xfrm>
          <a:off x="457200" y="1525588"/>
          <a:ext cx="1250950" cy="1520825"/>
        </p:xfrm>
        <a:graphic>
          <a:graphicData uri="http://schemas.openxmlformats.org/presentationml/2006/ole">
            <mc:AlternateContent xmlns:mc="http://schemas.openxmlformats.org/markup-compatibility/2006">
              <mc:Choice xmlns:v="urn:schemas-microsoft-com:vml" Requires="v">
                <p:oleObj spid="_x0000_s6158" name="Clip" r:id="rId4" imgW="1879600" imgH="2286000" progId="">
                  <p:embed/>
                </p:oleObj>
              </mc:Choice>
              <mc:Fallback>
                <p:oleObj name="Clip" r:id="rId4" imgW="1879600" imgH="2286000"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25588"/>
                        <a:ext cx="12509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1685" name="Object 5"/>
          <p:cNvGraphicFramePr>
            <a:graphicFrameLocks noChangeAspect="1"/>
          </p:cNvGraphicFramePr>
          <p:nvPr/>
        </p:nvGraphicFramePr>
        <p:xfrm>
          <a:off x="7086600" y="1676400"/>
          <a:ext cx="1400175" cy="1411288"/>
        </p:xfrm>
        <a:graphic>
          <a:graphicData uri="http://schemas.openxmlformats.org/presentationml/2006/ole">
            <mc:AlternateContent xmlns:mc="http://schemas.openxmlformats.org/markup-compatibility/2006">
              <mc:Choice xmlns:v="urn:schemas-microsoft-com:vml" Requires="v">
                <p:oleObj spid="_x0000_s6159" name="Clip" r:id="rId6" imgW="3443335" imgH="3468986" progId="">
                  <p:embed/>
                </p:oleObj>
              </mc:Choice>
              <mc:Fallback>
                <p:oleObj name="Clip" r:id="rId6" imgW="3443335" imgH="3468986"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676400"/>
                        <a:ext cx="14001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1686" name="Rectangle 6"/>
          <p:cNvSpPr>
            <a:spLocks noChangeArrowheads="1"/>
          </p:cNvSpPr>
          <p:nvPr/>
        </p:nvSpPr>
        <p:spPr bwMode="auto">
          <a:xfrm>
            <a:off x="2590800" y="3048000"/>
            <a:ext cx="1905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lnSpc>
                <a:spcPct val="85000"/>
              </a:lnSpc>
            </a:pPr>
            <a:r>
              <a:rPr lang="en-US" sz="2800" b="1">
                <a:solidFill>
                  <a:srgbClr val="000000"/>
                </a:solidFill>
                <a:cs typeface="Arial" pitchFamily="34" charset="0"/>
              </a:rPr>
              <a:t>Scientific</a:t>
            </a:r>
          </a:p>
          <a:p>
            <a:pPr eaLnBrk="0" hangingPunct="0">
              <a:lnSpc>
                <a:spcPct val="85000"/>
              </a:lnSpc>
            </a:pPr>
            <a:r>
              <a:rPr lang="en-US" sz="2800" b="1">
                <a:solidFill>
                  <a:srgbClr val="000000"/>
                </a:solidFill>
                <a:cs typeface="Arial" pitchFamily="34" charset="0"/>
              </a:rPr>
              <a:t>Review</a:t>
            </a:r>
            <a:r>
              <a:rPr lang="en-US" sz="2800">
                <a:solidFill>
                  <a:srgbClr val="000000"/>
                </a:solidFill>
                <a:cs typeface="Arial" pitchFamily="34" charset="0"/>
              </a:rPr>
              <a:t> </a:t>
            </a:r>
            <a:endParaRPr lang="en-US" sz="2800" u="sng">
              <a:solidFill>
                <a:srgbClr val="000000"/>
              </a:solidFill>
              <a:cs typeface="Arial" pitchFamily="34" charset="0"/>
            </a:endParaRPr>
          </a:p>
          <a:p>
            <a:pPr eaLnBrk="0" hangingPunct="0">
              <a:lnSpc>
                <a:spcPct val="150000"/>
              </a:lnSpc>
              <a:spcBef>
                <a:spcPct val="50000"/>
              </a:spcBef>
            </a:pPr>
            <a:r>
              <a:rPr lang="en-US" sz="2800" b="1">
                <a:solidFill>
                  <a:srgbClr val="990000"/>
                </a:solidFill>
                <a:cs typeface="Arial" pitchFamily="34" charset="0"/>
              </a:rPr>
              <a:t>July</a:t>
            </a:r>
          </a:p>
          <a:p>
            <a:pPr eaLnBrk="0" hangingPunct="0">
              <a:lnSpc>
                <a:spcPct val="150000"/>
              </a:lnSpc>
              <a:spcBef>
                <a:spcPct val="50000"/>
              </a:spcBef>
            </a:pPr>
            <a:r>
              <a:rPr lang="en-US" sz="2800" b="1">
                <a:solidFill>
                  <a:srgbClr val="333399"/>
                </a:solidFill>
                <a:cs typeface="Arial" pitchFamily="34" charset="0"/>
              </a:rPr>
              <a:t>October</a:t>
            </a:r>
          </a:p>
          <a:p>
            <a:pPr eaLnBrk="0" hangingPunct="0">
              <a:lnSpc>
                <a:spcPct val="150000"/>
              </a:lnSpc>
              <a:spcBef>
                <a:spcPct val="50000"/>
              </a:spcBef>
            </a:pPr>
            <a:r>
              <a:rPr lang="en-US" sz="2800" b="1">
                <a:solidFill>
                  <a:srgbClr val="4299A0"/>
                </a:solidFill>
                <a:cs typeface="Arial" pitchFamily="34" charset="0"/>
              </a:rPr>
              <a:t>March</a:t>
            </a:r>
            <a:endParaRPr lang="en-US" sz="2400" b="1">
              <a:solidFill>
                <a:srgbClr val="4299A0"/>
              </a:solidFill>
              <a:cs typeface="Arial" pitchFamily="34" charset="0"/>
            </a:endParaRPr>
          </a:p>
        </p:txBody>
      </p:sp>
      <p:sp>
        <p:nvSpPr>
          <p:cNvPr id="711687" name="Rectangle 7"/>
          <p:cNvSpPr>
            <a:spLocks noChangeArrowheads="1"/>
          </p:cNvSpPr>
          <p:nvPr/>
        </p:nvSpPr>
        <p:spPr bwMode="auto">
          <a:xfrm>
            <a:off x="4876800" y="3014663"/>
            <a:ext cx="1550988"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p>
            <a:pPr eaLnBrk="0" hangingPunct="0">
              <a:lnSpc>
                <a:spcPct val="85000"/>
              </a:lnSpc>
            </a:pPr>
            <a:r>
              <a:rPr lang="en-US" sz="2800" b="1">
                <a:solidFill>
                  <a:srgbClr val="000000"/>
                </a:solidFill>
                <a:cs typeface="Arial" pitchFamily="34" charset="0"/>
              </a:rPr>
              <a:t>Council</a:t>
            </a:r>
          </a:p>
          <a:p>
            <a:pPr eaLnBrk="0" hangingPunct="0">
              <a:lnSpc>
                <a:spcPct val="85000"/>
              </a:lnSpc>
            </a:pPr>
            <a:r>
              <a:rPr lang="en-US" sz="2800" b="1">
                <a:solidFill>
                  <a:srgbClr val="000000"/>
                </a:solidFill>
                <a:cs typeface="Arial" pitchFamily="34" charset="0"/>
              </a:rPr>
              <a:t>Review</a:t>
            </a:r>
            <a:endParaRPr lang="en-US" sz="2800">
              <a:solidFill>
                <a:srgbClr val="000000"/>
              </a:solidFill>
              <a:cs typeface="Arial" pitchFamily="34" charset="0"/>
            </a:endParaRPr>
          </a:p>
          <a:p>
            <a:pPr eaLnBrk="0" hangingPunct="0">
              <a:lnSpc>
                <a:spcPct val="150000"/>
              </a:lnSpc>
              <a:spcBef>
                <a:spcPct val="50000"/>
              </a:spcBef>
            </a:pPr>
            <a:r>
              <a:rPr lang="en-US" sz="2800" b="1">
                <a:solidFill>
                  <a:srgbClr val="990000"/>
                </a:solidFill>
                <a:cs typeface="Arial" pitchFamily="34" charset="0"/>
              </a:rPr>
              <a:t>October</a:t>
            </a:r>
          </a:p>
          <a:p>
            <a:pPr eaLnBrk="0" hangingPunct="0">
              <a:lnSpc>
                <a:spcPct val="150000"/>
              </a:lnSpc>
              <a:spcBef>
                <a:spcPct val="50000"/>
              </a:spcBef>
            </a:pPr>
            <a:r>
              <a:rPr lang="en-US" sz="2800" b="1">
                <a:solidFill>
                  <a:srgbClr val="333399"/>
                </a:solidFill>
                <a:cs typeface="Arial" pitchFamily="34" charset="0"/>
              </a:rPr>
              <a:t>January</a:t>
            </a:r>
          </a:p>
          <a:p>
            <a:pPr eaLnBrk="0" hangingPunct="0">
              <a:lnSpc>
                <a:spcPct val="150000"/>
              </a:lnSpc>
              <a:spcBef>
                <a:spcPct val="50000"/>
              </a:spcBef>
            </a:pPr>
            <a:r>
              <a:rPr lang="en-US" sz="2800" b="1">
                <a:solidFill>
                  <a:srgbClr val="4299A0"/>
                </a:solidFill>
                <a:cs typeface="Arial" pitchFamily="34" charset="0"/>
              </a:rPr>
              <a:t>May</a:t>
            </a:r>
          </a:p>
        </p:txBody>
      </p:sp>
      <p:sp>
        <p:nvSpPr>
          <p:cNvPr id="711688" name="Rectangle 8"/>
          <p:cNvSpPr>
            <a:spLocks noChangeArrowheads="1"/>
          </p:cNvSpPr>
          <p:nvPr/>
        </p:nvSpPr>
        <p:spPr bwMode="auto">
          <a:xfrm>
            <a:off x="7010400" y="3014663"/>
            <a:ext cx="19812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lnSpc>
                <a:spcPct val="85000"/>
              </a:lnSpc>
            </a:pPr>
            <a:r>
              <a:rPr lang="en-US" sz="2800" b="1">
                <a:solidFill>
                  <a:srgbClr val="000000"/>
                </a:solidFill>
                <a:cs typeface="Arial" pitchFamily="34" charset="0"/>
              </a:rPr>
              <a:t>Award</a:t>
            </a:r>
          </a:p>
          <a:p>
            <a:pPr eaLnBrk="0" hangingPunct="0">
              <a:lnSpc>
                <a:spcPct val="85000"/>
              </a:lnSpc>
            </a:pPr>
            <a:r>
              <a:rPr lang="en-US" sz="2800" b="1">
                <a:solidFill>
                  <a:srgbClr val="000000"/>
                </a:solidFill>
                <a:cs typeface="Arial" pitchFamily="34" charset="0"/>
              </a:rPr>
              <a:t>Date</a:t>
            </a:r>
            <a:endParaRPr lang="en-US" sz="2800" u="sng">
              <a:solidFill>
                <a:srgbClr val="000000"/>
              </a:solidFill>
              <a:cs typeface="Arial" pitchFamily="34" charset="0"/>
            </a:endParaRPr>
          </a:p>
          <a:p>
            <a:pPr eaLnBrk="0" hangingPunct="0">
              <a:lnSpc>
                <a:spcPct val="150000"/>
              </a:lnSpc>
              <a:spcBef>
                <a:spcPct val="50000"/>
              </a:spcBef>
            </a:pPr>
            <a:r>
              <a:rPr lang="en-US" sz="2800" b="1">
                <a:solidFill>
                  <a:srgbClr val="990000"/>
                </a:solidFill>
                <a:cs typeface="Arial" pitchFamily="34" charset="0"/>
              </a:rPr>
              <a:t>December</a:t>
            </a:r>
            <a:r>
              <a:rPr lang="en-US" sz="2800" b="1">
                <a:solidFill>
                  <a:srgbClr val="000000"/>
                </a:solidFill>
                <a:cs typeface="Arial" pitchFamily="34" charset="0"/>
              </a:rPr>
              <a:t> </a:t>
            </a:r>
          </a:p>
          <a:p>
            <a:pPr eaLnBrk="0" hangingPunct="0">
              <a:lnSpc>
                <a:spcPct val="150000"/>
              </a:lnSpc>
              <a:spcBef>
                <a:spcPct val="50000"/>
              </a:spcBef>
            </a:pPr>
            <a:r>
              <a:rPr lang="en-US" sz="2800" b="1">
                <a:solidFill>
                  <a:srgbClr val="333399"/>
                </a:solidFill>
                <a:cs typeface="Arial" pitchFamily="34" charset="0"/>
              </a:rPr>
              <a:t>April</a:t>
            </a:r>
          </a:p>
          <a:p>
            <a:pPr eaLnBrk="0" hangingPunct="0">
              <a:lnSpc>
                <a:spcPct val="150000"/>
              </a:lnSpc>
              <a:spcBef>
                <a:spcPct val="50000"/>
              </a:spcBef>
            </a:pPr>
            <a:r>
              <a:rPr lang="en-US" sz="2800" b="1">
                <a:solidFill>
                  <a:srgbClr val="4299A0"/>
                </a:solidFill>
                <a:cs typeface="Arial" pitchFamily="34" charset="0"/>
              </a:rPr>
              <a:t>July</a:t>
            </a:r>
            <a:r>
              <a:rPr lang="en-US" sz="2800" b="1" u="sng">
                <a:solidFill>
                  <a:srgbClr val="000000"/>
                </a:solidFill>
                <a:cs typeface="Arial" pitchFamily="34" charset="0"/>
              </a:rPr>
              <a:t>  </a:t>
            </a:r>
            <a:endParaRPr lang="en-US" sz="2800" b="1">
              <a:solidFill>
                <a:srgbClr val="000000"/>
              </a:solidFill>
              <a:cs typeface="Arial" pitchFamily="34" charset="0"/>
            </a:endParaRPr>
          </a:p>
        </p:txBody>
      </p:sp>
      <p:graphicFrame>
        <p:nvGraphicFramePr>
          <p:cNvPr id="711689" name="Object 9"/>
          <p:cNvGraphicFramePr>
            <a:graphicFrameLocks noChangeAspect="1"/>
          </p:cNvGraphicFramePr>
          <p:nvPr/>
        </p:nvGraphicFramePr>
        <p:xfrm>
          <a:off x="2362200" y="1600200"/>
          <a:ext cx="1981200" cy="1477963"/>
        </p:xfrm>
        <a:graphic>
          <a:graphicData uri="http://schemas.openxmlformats.org/presentationml/2006/ole">
            <mc:AlternateContent xmlns:mc="http://schemas.openxmlformats.org/markup-compatibility/2006">
              <mc:Choice xmlns:v="urn:schemas-microsoft-com:vml" Requires="v">
                <p:oleObj spid="_x0000_s6160" name="Clip" r:id="rId8" imgW="1822399" imgH="1359713" progId="">
                  <p:embed/>
                </p:oleObj>
              </mc:Choice>
              <mc:Fallback>
                <p:oleObj name="Clip" r:id="rId8" imgW="1822399" imgH="1359713"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1600200"/>
                        <a:ext cx="1981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1690" name="Object 10"/>
          <p:cNvGraphicFramePr>
            <a:graphicFrameLocks noChangeAspect="1"/>
          </p:cNvGraphicFramePr>
          <p:nvPr/>
        </p:nvGraphicFramePr>
        <p:xfrm>
          <a:off x="4724400" y="1676400"/>
          <a:ext cx="1817688" cy="1304925"/>
        </p:xfrm>
        <a:graphic>
          <a:graphicData uri="http://schemas.openxmlformats.org/presentationml/2006/ole">
            <mc:AlternateContent xmlns:mc="http://schemas.openxmlformats.org/markup-compatibility/2006">
              <mc:Choice xmlns:v="urn:schemas-microsoft-com:vml" Requires="v">
                <p:oleObj spid="_x0000_s6161" name="Clip" r:id="rId10" imgW="1818742" imgH="1305763" progId="">
                  <p:embed/>
                </p:oleObj>
              </mc:Choice>
              <mc:Fallback>
                <p:oleObj name="Clip" r:id="rId10" imgW="1818742" imgH="1305763"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1676400"/>
                        <a:ext cx="181768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1691" name="Text Box 11"/>
          <p:cNvSpPr txBox="1">
            <a:spLocks noChangeArrowheads="1"/>
          </p:cNvSpPr>
          <p:nvPr/>
        </p:nvSpPr>
        <p:spPr bwMode="auto">
          <a:xfrm>
            <a:off x="2590800" y="1676400"/>
            <a:ext cx="457200" cy="381000"/>
          </a:xfrm>
          <a:prstGeom prst="rect">
            <a:avLst/>
          </a:prstGeom>
          <a:solidFill>
            <a:srgbClr val="FF9900"/>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b="1">
                <a:solidFill>
                  <a:srgbClr val="FFFFFF"/>
                </a:solidFill>
              </a:rPr>
              <a:t>4</a:t>
            </a:r>
          </a:p>
        </p:txBody>
      </p:sp>
      <p:sp>
        <p:nvSpPr>
          <p:cNvPr id="711692" name="Text Box 12"/>
          <p:cNvSpPr txBox="1">
            <a:spLocks noChangeArrowheads="1"/>
          </p:cNvSpPr>
          <p:nvPr/>
        </p:nvSpPr>
        <p:spPr bwMode="auto">
          <a:xfrm>
            <a:off x="3124200" y="1600200"/>
            <a:ext cx="457200" cy="381000"/>
          </a:xfrm>
          <a:prstGeom prst="rect">
            <a:avLst/>
          </a:prstGeom>
          <a:solidFill>
            <a:srgbClr val="FF9900"/>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b="1">
                <a:solidFill>
                  <a:srgbClr val="FFFFFF"/>
                </a:solidFill>
              </a:rPr>
              <a:t>1</a:t>
            </a:r>
          </a:p>
        </p:txBody>
      </p:sp>
      <p:sp>
        <p:nvSpPr>
          <p:cNvPr id="711693" name="Text Box 13"/>
          <p:cNvSpPr txBox="1">
            <a:spLocks noChangeArrowheads="1"/>
          </p:cNvSpPr>
          <p:nvPr/>
        </p:nvSpPr>
        <p:spPr bwMode="auto">
          <a:xfrm>
            <a:off x="3657600" y="1676400"/>
            <a:ext cx="457200" cy="369888"/>
          </a:xfrm>
          <a:prstGeom prst="rect">
            <a:avLst/>
          </a:prstGeom>
          <a:solidFill>
            <a:srgbClr val="FF9900"/>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US" b="1" dirty="0">
                <a:solidFill>
                  <a:srgbClr val="FFFFFF"/>
                </a:solidFill>
              </a:rPr>
              <a:t>9</a:t>
            </a:r>
          </a:p>
        </p:txBody>
      </p:sp>
    </p:spTree>
    <p:extLst>
      <p:ext uri="{BB962C8B-B14F-4D97-AF65-F5344CB8AC3E}">
        <p14:creationId xmlns:p14="http://schemas.microsoft.com/office/powerpoint/2010/main" val="14524603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11684"/>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500"/>
                                  </p:stCondLst>
                                  <p:childTnLst>
                                    <p:set>
                                      <p:cBhvr>
                                        <p:cTn id="9" dur="1" fill="hold">
                                          <p:stCondLst>
                                            <p:cond delay="0"/>
                                          </p:stCondLst>
                                        </p:cTn>
                                        <p:tgtEl>
                                          <p:spTgt spid="711683"/>
                                        </p:tgtEl>
                                        <p:attrNameLst>
                                          <p:attrName>style.visibility</p:attrName>
                                        </p:attrNameLst>
                                      </p:cBhvr>
                                      <p:to>
                                        <p:strVal val="visible"/>
                                      </p:to>
                                    </p:set>
                                    <p:animEffect transition="in" filter="blinds(horizontal)">
                                      <p:cBhvr>
                                        <p:cTn id="10" dur="500"/>
                                        <p:tgtEl>
                                          <p:spTgt spid="7116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116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16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16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1693"/>
                                        </p:tgtEl>
                                        <p:attrNameLst>
                                          <p:attrName>style.visibility</p:attrName>
                                        </p:attrNameLst>
                                      </p:cBhvr>
                                      <p:to>
                                        <p:strVal val="visible"/>
                                      </p:to>
                                    </p:set>
                                  </p:childTnLst>
                                </p:cTn>
                              </p:par>
                              <p:par>
                                <p:cTn id="21" presetID="3" presetClass="entr" presetSubtype="10" fill="hold" grpId="0" nodeType="withEffect">
                                  <p:stCondLst>
                                    <p:cond delay="0"/>
                                  </p:stCondLst>
                                  <p:childTnLst>
                                    <p:set>
                                      <p:cBhvr>
                                        <p:cTn id="22" dur="1" fill="hold">
                                          <p:stCondLst>
                                            <p:cond delay="0"/>
                                          </p:stCondLst>
                                        </p:cTn>
                                        <p:tgtEl>
                                          <p:spTgt spid="711686"/>
                                        </p:tgtEl>
                                        <p:attrNameLst>
                                          <p:attrName>style.visibility</p:attrName>
                                        </p:attrNameLst>
                                      </p:cBhvr>
                                      <p:to>
                                        <p:strVal val="visible"/>
                                      </p:to>
                                    </p:set>
                                    <p:animEffect transition="in" filter="blinds(horizontal)">
                                      <p:cBhvr>
                                        <p:cTn id="23" dur="500"/>
                                        <p:tgtEl>
                                          <p:spTgt spid="7116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711690"/>
                                        </p:tgtEl>
                                        <p:attrNameLst>
                                          <p:attrName>style.visibility</p:attrName>
                                        </p:attrNameLst>
                                      </p:cBhvr>
                                      <p:to>
                                        <p:strVal val="visible"/>
                                      </p:to>
                                    </p:set>
                                  </p:childTnLst>
                                </p:cTn>
                              </p:par>
                            </p:childTnLst>
                          </p:cTn>
                        </p:par>
                        <p:par>
                          <p:cTn id="28" fill="hold" nodeType="afterGroup">
                            <p:stCondLst>
                              <p:cond delay="500"/>
                            </p:stCondLst>
                            <p:childTnLst>
                              <p:par>
                                <p:cTn id="29" presetID="3" presetClass="entr" presetSubtype="10" fill="hold" grpId="0" nodeType="afterEffect">
                                  <p:stCondLst>
                                    <p:cond delay="500"/>
                                  </p:stCondLst>
                                  <p:childTnLst>
                                    <p:set>
                                      <p:cBhvr>
                                        <p:cTn id="30" dur="1" fill="hold">
                                          <p:stCondLst>
                                            <p:cond delay="0"/>
                                          </p:stCondLst>
                                        </p:cTn>
                                        <p:tgtEl>
                                          <p:spTgt spid="711687"/>
                                        </p:tgtEl>
                                        <p:attrNameLst>
                                          <p:attrName>style.visibility</p:attrName>
                                        </p:attrNameLst>
                                      </p:cBhvr>
                                      <p:to>
                                        <p:strVal val="visible"/>
                                      </p:to>
                                    </p:set>
                                    <p:animEffect transition="in" filter="blinds(horizontal)">
                                      <p:cBhvr>
                                        <p:cTn id="31" dur="500"/>
                                        <p:tgtEl>
                                          <p:spTgt spid="71168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499"/>
                                          </p:stCondLst>
                                        </p:cTn>
                                        <p:tgtEl>
                                          <p:spTgt spid="711685"/>
                                        </p:tgtEl>
                                        <p:attrNameLst>
                                          <p:attrName>style.visibility</p:attrName>
                                        </p:attrNameLst>
                                      </p:cBhvr>
                                      <p:to>
                                        <p:strVal val="visible"/>
                                      </p:to>
                                    </p:set>
                                  </p:childTnLst>
                                </p:cTn>
                              </p:par>
                            </p:childTnLst>
                          </p:cTn>
                        </p:par>
                        <p:par>
                          <p:cTn id="36" fill="hold" nodeType="afterGroup">
                            <p:stCondLst>
                              <p:cond delay="500"/>
                            </p:stCondLst>
                            <p:childTnLst>
                              <p:par>
                                <p:cTn id="37" presetID="3" presetClass="entr" presetSubtype="10" fill="hold" grpId="0" nodeType="afterEffect">
                                  <p:stCondLst>
                                    <p:cond delay="500"/>
                                  </p:stCondLst>
                                  <p:childTnLst>
                                    <p:set>
                                      <p:cBhvr>
                                        <p:cTn id="38" dur="1" fill="hold">
                                          <p:stCondLst>
                                            <p:cond delay="0"/>
                                          </p:stCondLst>
                                        </p:cTn>
                                        <p:tgtEl>
                                          <p:spTgt spid="711688"/>
                                        </p:tgtEl>
                                        <p:attrNameLst>
                                          <p:attrName>style.visibility</p:attrName>
                                        </p:attrNameLst>
                                      </p:cBhvr>
                                      <p:to>
                                        <p:strVal val="visible"/>
                                      </p:to>
                                    </p:set>
                                    <p:animEffect transition="in" filter="blinds(horizontal)">
                                      <p:cBhvr>
                                        <p:cTn id="39" dur="500"/>
                                        <p:tgtEl>
                                          <p:spTgt spid="71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683" grpId="0" autoUpdateAnimBg="0"/>
      <p:bldP spid="711686" grpId="0" autoUpdateAnimBg="0"/>
      <p:bldP spid="711687" grpId="0" autoUpdateAnimBg="0"/>
      <p:bldP spid="711688" grpId="0" autoUpdateAnimBg="0"/>
      <p:bldP spid="711691" grpId="0" animBg="1"/>
      <p:bldP spid="711692" grpId="0" animBg="1"/>
      <p:bldP spid="71169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dash"/>
                <a:miter lim="800000"/>
                <a:headEnd/>
                <a:tailEnd type="none" w="lg" len="lg"/>
              </a14:hiddenLine>
            </a:ext>
          </a:extLst>
        </p:spPr>
      </p:pic>
      <p:sp>
        <p:nvSpPr>
          <p:cNvPr id="713731" name="Rectangle 3"/>
          <p:cNvSpPr>
            <a:spLocks noChangeArrowheads="1"/>
          </p:cNvSpPr>
          <p:nvPr/>
        </p:nvSpPr>
        <p:spPr bwMode="auto">
          <a:xfrm>
            <a:off x="0" y="3810000"/>
            <a:ext cx="9144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a:solidFill>
                  <a:srgbClr val="990000"/>
                </a:solidFill>
                <a:cs typeface="Arial" pitchFamily="34" charset="0"/>
              </a:rPr>
              <a:t>http://grants.nih.gov/grants/funding/submissionschedule.htm</a:t>
            </a:r>
          </a:p>
        </p:txBody>
      </p:sp>
    </p:spTree>
    <p:extLst>
      <p:ext uri="{BB962C8B-B14F-4D97-AF65-F5344CB8AC3E}">
        <p14:creationId xmlns:p14="http://schemas.microsoft.com/office/powerpoint/2010/main" val="265268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713731"/>
                                        </p:tgtEl>
                                        <p:attrNameLst>
                                          <p:attrName>style.visibility</p:attrName>
                                        </p:attrNameLst>
                                      </p:cBhvr>
                                      <p:to>
                                        <p:strVal val="visible"/>
                                      </p:to>
                                    </p:set>
                                    <p:anim calcmode="lin" valueType="num">
                                      <p:cBhvr additive="base">
                                        <p:cTn id="7" dur="1000" fill="hold"/>
                                        <p:tgtEl>
                                          <p:spTgt spid="713731"/>
                                        </p:tgtEl>
                                        <p:attrNameLst>
                                          <p:attrName>ppt_x</p:attrName>
                                        </p:attrNameLst>
                                      </p:cBhvr>
                                      <p:tavLst>
                                        <p:tav tm="0">
                                          <p:val>
                                            <p:strVal val="#ppt_x"/>
                                          </p:val>
                                        </p:tav>
                                        <p:tav tm="100000">
                                          <p:val>
                                            <p:strVal val="#ppt_x"/>
                                          </p:val>
                                        </p:tav>
                                      </p:tavLst>
                                    </p:anim>
                                    <p:anim calcmode="lin" valueType="num">
                                      <p:cBhvr additive="base">
                                        <p:cTn id="8" dur="1000" fill="hold"/>
                                        <p:tgtEl>
                                          <p:spTgt spid="71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p:txBody>
          <a:bodyPr/>
          <a:lstStyle/>
          <a:p>
            <a:pPr algn="r"/>
            <a:r>
              <a:rPr lang="en-US" dirty="0" smtClean="0">
                <a:ea typeface="ＭＳ Ｐゴシック" pitchFamily="34" charset="-128"/>
              </a:rPr>
              <a:t>Continuous Submission</a:t>
            </a:r>
          </a:p>
        </p:txBody>
      </p:sp>
      <p:sp>
        <p:nvSpPr>
          <p:cNvPr id="124931" name="Content Placeholder 2"/>
          <p:cNvSpPr>
            <a:spLocks noGrp="1"/>
          </p:cNvSpPr>
          <p:nvPr>
            <p:ph idx="1"/>
          </p:nvPr>
        </p:nvSpPr>
        <p:spPr>
          <a:xfrm>
            <a:off x="228600" y="1371600"/>
            <a:ext cx="8686800" cy="4876800"/>
          </a:xfrm>
        </p:spPr>
        <p:txBody>
          <a:bodyPr/>
          <a:lstStyle/>
          <a:p>
            <a:r>
              <a:rPr lang="en-US" sz="2800" dirty="0" smtClean="0">
                <a:ea typeface="ＭＳ Ｐゴシック" pitchFamily="34" charset="-128"/>
              </a:rPr>
              <a:t>As part of a continuing commitment to recognize outstanding service in the NIH peer review process and on NIH Advisory Groups, and to minimize disincentives to such service, the NIH has implemented policy and procedures to allow </a:t>
            </a:r>
            <a:r>
              <a:rPr lang="en-US" sz="2800" b="1" dirty="0" smtClean="0">
                <a:ea typeface="ＭＳ Ｐゴシック" pitchFamily="34" charset="-128"/>
              </a:rPr>
              <a:t>appointed members of NIH review and Advisory Groups, and peer reviewers with recent substantial service </a:t>
            </a:r>
            <a:r>
              <a:rPr lang="en-US" sz="2800" dirty="0" smtClean="0">
                <a:ea typeface="ＭＳ Ｐゴシック" pitchFamily="34" charset="-128"/>
              </a:rPr>
              <a:t>(six times in 18 months), to </a:t>
            </a:r>
            <a:r>
              <a:rPr lang="en-US" sz="2800" u="sng" dirty="0" smtClean="0">
                <a:ea typeface="ＭＳ Ｐゴシック" pitchFamily="34" charset="-128"/>
              </a:rPr>
              <a:t>submit</a:t>
            </a:r>
            <a:r>
              <a:rPr lang="en-US" sz="2800" dirty="0" smtClean="0">
                <a:ea typeface="ＭＳ Ｐゴシック" pitchFamily="34" charset="-128"/>
              </a:rPr>
              <a:t> their research grant applications (R01, R21, or R34) on a </a:t>
            </a:r>
            <a:r>
              <a:rPr lang="en-US" sz="2800" u="sng" dirty="0" smtClean="0">
                <a:ea typeface="ＭＳ Ｐゴシック" pitchFamily="34" charset="-128"/>
              </a:rPr>
              <a:t>continuous basis </a:t>
            </a:r>
            <a:r>
              <a:rPr lang="en-US" sz="2800" dirty="0" smtClean="0">
                <a:ea typeface="ＭＳ Ｐゴシック" pitchFamily="34" charset="-128"/>
              </a:rPr>
              <a:t>and to have those applications undergo initial peer review in a timely manner </a:t>
            </a:r>
            <a:r>
              <a:rPr lang="en-US" sz="2800" i="1" dirty="0" smtClean="0">
                <a:ea typeface="ＭＳ Ｐゴシック" pitchFamily="34" charset="-128"/>
              </a:rPr>
              <a:t>(no later than 120 days after receipt).</a:t>
            </a:r>
          </a:p>
          <a:p>
            <a:endParaRPr lang="en-US" dirty="0" smtClean="0">
              <a:ea typeface="ＭＳ Ｐゴシック" pitchFamily="34" charset="-128"/>
            </a:endParaRPr>
          </a:p>
        </p:txBody>
      </p:sp>
    </p:spTree>
    <p:extLst>
      <p:ext uri="{BB962C8B-B14F-4D97-AF65-F5344CB8AC3E}">
        <p14:creationId xmlns:p14="http://schemas.microsoft.com/office/powerpoint/2010/main" val="25630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52400" y="152400"/>
            <a:ext cx="8839200" cy="1066800"/>
          </a:xfrm>
        </p:spPr>
        <p:txBody>
          <a:bodyPr/>
          <a:lstStyle/>
          <a:p>
            <a:pPr algn="r" eaLnBrk="1" hangingPunct="1"/>
            <a:r>
              <a:rPr lang="en-US" sz="3600" dirty="0" smtClean="0">
                <a:ea typeface="ＭＳ Ｐゴシック" pitchFamily="34" charset="-128"/>
              </a:rPr>
              <a:t>Should PIs Contact NIH </a:t>
            </a:r>
            <a:r>
              <a:rPr lang="en-US" sz="3600" i="1" dirty="0" smtClean="0">
                <a:ea typeface="ＭＳ Ｐゴシック" pitchFamily="34" charset="-128"/>
              </a:rPr>
              <a:t>Before </a:t>
            </a:r>
            <a:r>
              <a:rPr lang="en-US" sz="3600" dirty="0" smtClean="0">
                <a:ea typeface="ＭＳ Ｐゴシック" pitchFamily="34" charset="-128"/>
              </a:rPr>
              <a:t>Applying?</a:t>
            </a:r>
            <a:endParaRPr lang="en-US" sz="3600" i="1" dirty="0" smtClean="0">
              <a:ea typeface="ＭＳ Ｐゴシック" pitchFamily="34" charset="-128"/>
            </a:endParaRPr>
          </a:p>
        </p:txBody>
      </p:sp>
      <p:sp>
        <p:nvSpPr>
          <p:cNvPr id="721923" name="Rectangle 3"/>
          <p:cNvSpPr>
            <a:spLocks noGrp="1" noChangeArrowheads="1"/>
          </p:cNvSpPr>
          <p:nvPr>
            <p:ph idx="1"/>
          </p:nvPr>
        </p:nvSpPr>
        <p:spPr>
          <a:xfrm>
            <a:off x="152400" y="1447800"/>
            <a:ext cx="8839200" cy="4800600"/>
          </a:xfrm>
        </p:spPr>
        <p:txBody>
          <a:bodyPr/>
          <a:lstStyle/>
          <a:p>
            <a:pPr eaLnBrk="1" hangingPunct="1">
              <a:buFontTx/>
              <a:buNone/>
            </a:pPr>
            <a:r>
              <a:rPr lang="en-US" sz="3200" b="1" i="1" dirty="0" smtClean="0">
                <a:solidFill>
                  <a:srgbClr val="C00000"/>
                </a:solidFill>
                <a:ea typeface="ＭＳ Ｐゴシック" pitchFamily="34" charset="-128"/>
              </a:rPr>
              <a:t>Mandatory:</a:t>
            </a:r>
          </a:p>
          <a:p>
            <a:pPr eaLnBrk="1" hangingPunct="1"/>
            <a:r>
              <a:rPr lang="en-US" sz="2800" dirty="0" smtClean="0">
                <a:ea typeface="ＭＳ Ｐゴシック" pitchFamily="34" charset="-128"/>
              </a:rPr>
              <a:t>Application with budget </a:t>
            </a:r>
            <a:r>
              <a:rPr lang="en-US" sz="2800" u="sng" dirty="0" smtClean="0">
                <a:ea typeface="ＭＳ Ｐゴシック" pitchFamily="34" charset="-128"/>
              </a:rPr>
              <a:t>&gt;</a:t>
            </a:r>
            <a:r>
              <a:rPr lang="en-US" sz="2800" dirty="0" smtClean="0">
                <a:ea typeface="ＭＳ Ｐゴシック" pitchFamily="34" charset="-128"/>
              </a:rPr>
              <a:t>$500,000 direct costs for any single year</a:t>
            </a:r>
          </a:p>
          <a:p>
            <a:pPr eaLnBrk="1" hangingPunct="1"/>
            <a:r>
              <a:rPr lang="en-US" sz="2800" dirty="0" smtClean="0">
                <a:ea typeface="ＭＳ Ｐゴシック" pitchFamily="34" charset="-128"/>
              </a:rPr>
              <a:t>R13 Conference Grants</a:t>
            </a:r>
          </a:p>
          <a:p>
            <a:pPr eaLnBrk="1" hangingPunct="1">
              <a:buFontTx/>
              <a:buNone/>
            </a:pPr>
            <a:r>
              <a:rPr lang="en-US" b="1" i="1" dirty="0" smtClean="0">
                <a:solidFill>
                  <a:srgbClr val="008000"/>
                </a:solidFill>
                <a:ea typeface="ＭＳ Ｐゴシック" pitchFamily="34" charset="-128"/>
              </a:rPr>
              <a:t>Optional:</a:t>
            </a:r>
          </a:p>
          <a:p>
            <a:pPr eaLnBrk="1" hangingPunct="1"/>
            <a:r>
              <a:rPr lang="en-US" dirty="0" smtClean="0">
                <a:ea typeface="ＭＳ Ｐゴシック" pitchFamily="34" charset="-128"/>
              </a:rPr>
              <a:t>When RFA</a:t>
            </a:r>
            <a:r>
              <a:rPr lang="ja-JP" altLang="en-US" dirty="0" smtClean="0">
                <a:ea typeface="ＭＳ Ｐゴシック" pitchFamily="34" charset="-128"/>
              </a:rPr>
              <a:t>’</a:t>
            </a:r>
            <a:r>
              <a:rPr lang="en-US" altLang="ja-JP" dirty="0" smtClean="0">
                <a:ea typeface="ＭＳ Ｐゴシック" pitchFamily="34" charset="-128"/>
              </a:rPr>
              <a:t>s request a Letter of Intent</a:t>
            </a:r>
          </a:p>
          <a:p>
            <a:pPr eaLnBrk="1" hangingPunct="1">
              <a:buFontTx/>
              <a:buNone/>
            </a:pPr>
            <a:r>
              <a:rPr lang="en-US" b="1" i="1" dirty="0" smtClean="0">
                <a:solidFill>
                  <a:srgbClr val="006600"/>
                </a:solidFill>
                <a:ea typeface="ＭＳ Ｐゴシック" pitchFamily="34" charset="-128"/>
              </a:rPr>
              <a:t>Recommended:</a:t>
            </a:r>
          </a:p>
          <a:p>
            <a:pPr eaLnBrk="1" hangingPunct="1"/>
            <a:r>
              <a:rPr lang="en-US" dirty="0" smtClean="0">
                <a:solidFill>
                  <a:srgbClr val="006600"/>
                </a:solidFill>
                <a:ea typeface="ＭＳ Ｐゴシック" pitchFamily="34" charset="-128"/>
              </a:rPr>
              <a:t>When a PI thinks about applying for </a:t>
            </a:r>
            <a:r>
              <a:rPr lang="en-US" i="1" dirty="0" smtClean="0">
                <a:solidFill>
                  <a:srgbClr val="006600"/>
                </a:solidFill>
                <a:ea typeface="ＭＳ Ｐゴシック" pitchFamily="34" charset="-128"/>
              </a:rPr>
              <a:t>any</a:t>
            </a:r>
            <a:r>
              <a:rPr lang="en-US" dirty="0" smtClean="0">
                <a:solidFill>
                  <a:srgbClr val="006600"/>
                </a:solidFill>
                <a:ea typeface="ＭＳ Ｐゴシック" pitchFamily="34" charset="-128"/>
              </a:rPr>
              <a:t> grant</a:t>
            </a:r>
          </a:p>
        </p:txBody>
      </p:sp>
    </p:spTree>
    <p:extLst>
      <p:ext uri="{BB962C8B-B14F-4D97-AF65-F5344CB8AC3E}">
        <p14:creationId xmlns:p14="http://schemas.microsoft.com/office/powerpoint/2010/main" val="1949104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21923">
                                            <p:txEl>
                                              <p:pRg st="0" end="0"/>
                                            </p:txEl>
                                          </p:spTgt>
                                        </p:tgtEl>
                                        <p:attrNameLst>
                                          <p:attrName>style.visibility</p:attrName>
                                        </p:attrNameLst>
                                      </p:cBhvr>
                                      <p:to>
                                        <p:strVal val="visible"/>
                                      </p:to>
                                    </p:set>
                                    <p:animEffect transition="in" filter="wipe(left)">
                                      <p:cBhvr>
                                        <p:cTn id="7" dur="1000"/>
                                        <p:tgtEl>
                                          <p:spTgt spid="721923">
                                            <p:txEl>
                                              <p:pRg st="0" end="0"/>
                                            </p:txEl>
                                          </p:spTgt>
                                        </p:tgtEl>
                                      </p:cBhvr>
                                    </p:animEffect>
                                  </p:childTnLst>
                                </p:cTn>
                              </p:par>
                            </p:childTnLst>
                          </p:cTn>
                        </p:par>
                        <p:par>
                          <p:cTn id="8" fill="hold" nodeType="afterGroup">
                            <p:stCondLst>
                              <p:cond delay="1000"/>
                            </p:stCondLst>
                            <p:childTnLst>
                              <p:par>
                                <p:cTn id="9" presetID="22" presetClass="entr" presetSubtype="8" fill="hold" nodeType="afterEffect">
                                  <p:stCondLst>
                                    <p:cond delay="500"/>
                                  </p:stCondLst>
                                  <p:childTnLst>
                                    <p:set>
                                      <p:cBhvr>
                                        <p:cTn id="10" dur="1" fill="hold">
                                          <p:stCondLst>
                                            <p:cond delay="0"/>
                                          </p:stCondLst>
                                        </p:cTn>
                                        <p:tgtEl>
                                          <p:spTgt spid="721923">
                                            <p:txEl>
                                              <p:pRg st="1" end="1"/>
                                            </p:txEl>
                                          </p:spTgt>
                                        </p:tgtEl>
                                        <p:attrNameLst>
                                          <p:attrName>style.visibility</p:attrName>
                                        </p:attrNameLst>
                                      </p:cBhvr>
                                      <p:to>
                                        <p:strVal val="visible"/>
                                      </p:to>
                                    </p:set>
                                    <p:animEffect transition="in" filter="wipe(left)">
                                      <p:cBhvr>
                                        <p:cTn id="11" dur="1000"/>
                                        <p:tgtEl>
                                          <p:spTgt spid="721923">
                                            <p:txEl>
                                              <p:pRg st="1" end="1"/>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721923">
                                            <p:txEl>
                                              <p:pRg st="2" end="2"/>
                                            </p:txEl>
                                          </p:spTgt>
                                        </p:tgtEl>
                                        <p:attrNameLst>
                                          <p:attrName>style.visibility</p:attrName>
                                        </p:attrNameLst>
                                      </p:cBhvr>
                                      <p:to>
                                        <p:strVal val="visible"/>
                                      </p:to>
                                    </p:set>
                                    <p:animEffect transition="in" filter="wipe(left)">
                                      <p:cBhvr>
                                        <p:cTn id="15" dur="1000"/>
                                        <p:tgtEl>
                                          <p:spTgt spid="72192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721923">
                                            <p:txEl>
                                              <p:pRg st="3" end="3"/>
                                            </p:txEl>
                                          </p:spTgt>
                                        </p:tgtEl>
                                        <p:attrNameLst>
                                          <p:attrName>style.visibility</p:attrName>
                                        </p:attrNameLst>
                                      </p:cBhvr>
                                      <p:to>
                                        <p:strVal val="visible"/>
                                      </p:to>
                                    </p:set>
                                    <p:animEffect transition="in" filter="wipe(left)">
                                      <p:cBhvr>
                                        <p:cTn id="20" dur="1000"/>
                                        <p:tgtEl>
                                          <p:spTgt spid="721923">
                                            <p:txEl>
                                              <p:pRg st="3" end="3"/>
                                            </p:txEl>
                                          </p:spTgt>
                                        </p:tgtEl>
                                      </p:cBhvr>
                                    </p:animEffect>
                                  </p:childTnLst>
                                </p:cTn>
                              </p:par>
                            </p:childTnLst>
                          </p:cTn>
                        </p:par>
                        <p:par>
                          <p:cTn id="21" fill="hold" nodeType="afterGroup">
                            <p:stCondLst>
                              <p:cond delay="1000"/>
                            </p:stCondLst>
                            <p:childTnLst>
                              <p:par>
                                <p:cTn id="22" presetID="22" presetClass="entr" presetSubtype="8" fill="hold" nodeType="afterEffect">
                                  <p:stCondLst>
                                    <p:cond delay="500"/>
                                  </p:stCondLst>
                                  <p:childTnLst>
                                    <p:set>
                                      <p:cBhvr>
                                        <p:cTn id="23" dur="1" fill="hold">
                                          <p:stCondLst>
                                            <p:cond delay="0"/>
                                          </p:stCondLst>
                                        </p:cTn>
                                        <p:tgtEl>
                                          <p:spTgt spid="721923">
                                            <p:txEl>
                                              <p:pRg st="4" end="4"/>
                                            </p:txEl>
                                          </p:spTgt>
                                        </p:tgtEl>
                                        <p:attrNameLst>
                                          <p:attrName>style.visibility</p:attrName>
                                        </p:attrNameLst>
                                      </p:cBhvr>
                                      <p:to>
                                        <p:strVal val="visible"/>
                                      </p:to>
                                    </p:set>
                                    <p:animEffect transition="in" filter="wipe(left)">
                                      <p:cBhvr>
                                        <p:cTn id="24" dur="1000"/>
                                        <p:tgtEl>
                                          <p:spTgt spid="721923">
                                            <p:txEl>
                                              <p:pRg st="4" end="4"/>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721923">
                                            <p:txEl>
                                              <p:pRg st="5" end="5"/>
                                            </p:txEl>
                                          </p:spTgt>
                                        </p:tgtEl>
                                        <p:attrNameLst>
                                          <p:attrName>style.visibility</p:attrName>
                                        </p:attrNameLst>
                                      </p:cBhvr>
                                      <p:to>
                                        <p:strVal val="visible"/>
                                      </p:to>
                                    </p:set>
                                    <p:animEffect transition="in" filter="wipe(left)">
                                      <p:cBhvr>
                                        <p:cTn id="29" dur="1000"/>
                                        <p:tgtEl>
                                          <p:spTgt spid="721923">
                                            <p:txEl>
                                              <p:pRg st="5" end="5"/>
                                            </p:txEl>
                                          </p:spTgt>
                                        </p:tgtEl>
                                      </p:cBhvr>
                                    </p:animEffect>
                                  </p:childTnLst>
                                </p:cTn>
                              </p:par>
                            </p:childTnLst>
                          </p:cTn>
                        </p:par>
                        <p:par>
                          <p:cTn id="30" fill="hold" nodeType="afterGroup">
                            <p:stCondLst>
                              <p:cond delay="1000"/>
                            </p:stCondLst>
                            <p:childTnLst>
                              <p:par>
                                <p:cTn id="31" presetID="22" presetClass="entr" presetSubtype="8" fill="hold" nodeType="afterEffect">
                                  <p:stCondLst>
                                    <p:cond delay="500"/>
                                  </p:stCondLst>
                                  <p:childTnLst>
                                    <p:set>
                                      <p:cBhvr>
                                        <p:cTn id="32" dur="1" fill="hold">
                                          <p:stCondLst>
                                            <p:cond delay="0"/>
                                          </p:stCondLst>
                                        </p:cTn>
                                        <p:tgtEl>
                                          <p:spTgt spid="721923">
                                            <p:txEl>
                                              <p:pRg st="6" end="6"/>
                                            </p:txEl>
                                          </p:spTgt>
                                        </p:tgtEl>
                                        <p:attrNameLst>
                                          <p:attrName>style.visibility</p:attrName>
                                        </p:attrNameLst>
                                      </p:cBhvr>
                                      <p:to>
                                        <p:strVal val="visible"/>
                                      </p:to>
                                    </p:set>
                                    <p:animEffect transition="in" filter="wipe(left)">
                                      <p:cBhvr>
                                        <p:cTn id="33" dur="1000"/>
                                        <p:tgtEl>
                                          <p:spTgt spid="7219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3"/>
          <p:cNvSpPr>
            <a:spLocks noGrp="1"/>
          </p:cNvSpPr>
          <p:nvPr>
            <p:ph type="title"/>
          </p:nvPr>
        </p:nvSpPr>
        <p:spPr/>
        <p:txBody>
          <a:bodyPr/>
          <a:lstStyle/>
          <a:p>
            <a:pPr algn="r"/>
            <a:r>
              <a:rPr lang="en-US" dirty="0" smtClean="0">
                <a:ea typeface="ＭＳ Ｐゴシック" pitchFamily="34" charset="-128"/>
              </a:rPr>
              <a:t>Questions?</a:t>
            </a:r>
          </a:p>
        </p:txBody>
      </p:sp>
      <p:sp>
        <p:nvSpPr>
          <p:cNvPr id="5" name="Content Placeholder 4"/>
          <p:cNvSpPr>
            <a:spLocks noGrp="1"/>
          </p:cNvSpPr>
          <p:nvPr>
            <p:ph idx="1"/>
          </p:nvPr>
        </p:nvSpPr>
        <p:spPr/>
        <p:txBody>
          <a:bodyPr/>
          <a:lstStyle/>
          <a:p>
            <a:pPr>
              <a:defRPr/>
            </a:pPr>
            <a:endParaRPr lang="en-US" dirty="0" smtClean="0">
              <a:ea typeface="+mn-ea"/>
            </a:endParaRPr>
          </a:p>
          <a:p>
            <a:pPr>
              <a:defRPr/>
            </a:pPr>
            <a:endParaRPr lang="en-US" dirty="0">
              <a:ea typeface="+mn-ea"/>
            </a:endParaRPr>
          </a:p>
          <a:p>
            <a:pPr>
              <a:defRPr/>
            </a:pPr>
            <a:endParaRPr lang="en-US" dirty="0" smtClean="0">
              <a:ea typeface="+mn-ea"/>
            </a:endParaRPr>
          </a:p>
          <a:p>
            <a:pPr marL="0" indent="0" algn="ctr">
              <a:buFontTx/>
              <a:buNone/>
              <a:defRPr/>
            </a:pPr>
            <a:r>
              <a:rPr lang="en-US" dirty="0" smtClean="0">
                <a:ea typeface="+mn-ea"/>
              </a:rPr>
              <a:t>Q&amp;A period</a:t>
            </a:r>
            <a:endParaRPr lang="en-US" dirty="0">
              <a:ea typeface="+mn-ea"/>
            </a:endParaRPr>
          </a:p>
        </p:txBody>
      </p:sp>
    </p:spTree>
    <p:extLst>
      <p:ext uri="{BB962C8B-B14F-4D97-AF65-F5344CB8AC3E}">
        <p14:creationId xmlns:p14="http://schemas.microsoft.com/office/powerpoint/2010/main" val="398612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6|23.9"/>
</p:tagLst>
</file>

<file path=ppt/tags/tag2.xml><?xml version="1.0" encoding="utf-8"?>
<p:tagLst xmlns:a="http://schemas.openxmlformats.org/drawingml/2006/main" xmlns:r="http://schemas.openxmlformats.org/officeDocument/2006/relationships" xmlns:p="http://schemas.openxmlformats.org/presentationml/2006/main">
  <p:tag name="TIMING" val="|2.6|20|53.3|24.4"/>
</p:tagLst>
</file>

<file path=ppt/tags/tag3.xml><?xml version="1.0" encoding="utf-8"?>
<p:tagLst xmlns:a="http://schemas.openxmlformats.org/drawingml/2006/main" xmlns:r="http://schemas.openxmlformats.org/officeDocument/2006/relationships" xmlns:p="http://schemas.openxmlformats.org/presentationml/2006/main">
  <p:tag name="TIMING" val="|2.1|3.2|25.8|14.8"/>
</p:tagLst>
</file>

<file path=ppt/tags/tag4.xml><?xml version="1.0" encoding="utf-8"?>
<p:tagLst xmlns:a="http://schemas.openxmlformats.org/drawingml/2006/main" xmlns:r="http://schemas.openxmlformats.org/officeDocument/2006/relationships" xmlns:p="http://schemas.openxmlformats.org/presentationml/2006/main">
  <p:tag name="TIMING" val="|1.7|52.8|32.2"/>
</p:tagLst>
</file>

<file path=ppt/tags/tag5.xml><?xml version="1.0" encoding="utf-8"?>
<p:tagLst xmlns:a="http://schemas.openxmlformats.org/drawingml/2006/main" xmlns:r="http://schemas.openxmlformats.org/officeDocument/2006/relationships" xmlns:p="http://schemas.openxmlformats.org/presentationml/2006/main">
  <p:tag name="TIMING" val="|1.7|2.4|0.4|0.4|9|5.3|2.4"/>
</p:tagLst>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itchbook">
  <a:themeElements>
    <a:clrScheme name="Custom 1">
      <a:dk1>
        <a:srgbClr val="000000"/>
      </a:dk1>
      <a:lt1>
        <a:srgbClr val="FFFFFF"/>
      </a:lt1>
      <a:dk2>
        <a:srgbClr val="666666"/>
      </a:dk2>
      <a:lt2>
        <a:srgbClr val="CDD7D9"/>
      </a:lt2>
      <a:accent1>
        <a:srgbClr val="797B7E"/>
      </a:accent1>
      <a:accent2>
        <a:srgbClr val="E59319"/>
      </a:accent2>
      <a:accent3>
        <a:srgbClr val="041A9B"/>
      </a:accent3>
      <a:accent4>
        <a:srgbClr val="041A9B"/>
      </a:accent4>
      <a:accent5>
        <a:srgbClr val="C2AD8D"/>
      </a:accent5>
      <a:accent6>
        <a:srgbClr val="9EBA29"/>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Urban">
  <a:themeElements>
    <a:clrScheme name="Custom 8">
      <a:dk1>
        <a:sysClr val="windowText" lastClr="000000"/>
      </a:dk1>
      <a:lt1>
        <a:sysClr val="window" lastClr="FFFFFF"/>
      </a:lt1>
      <a:dk2>
        <a:srgbClr val="00359E"/>
      </a:dk2>
      <a:lt2>
        <a:srgbClr val="EEECE1"/>
      </a:lt2>
      <a:accent1>
        <a:srgbClr val="00359E"/>
      </a:accent1>
      <a:accent2>
        <a:srgbClr val="007635"/>
      </a:accent2>
      <a:accent3>
        <a:srgbClr val="CBCBFF"/>
      </a:accent3>
      <a:accent4>
        <a:srgbClr val="E36C09"/>
      </a:accent4>
      <a:accent5>
        <a:srgbClr val="4BACC6"/>
      </a:accent5>
      <a:accent6>
        <a:srgbClr val="F79646"/>
      </a:accent6>
      <a:hlink>
        <a:srgbClr val="002776"/>
      </a:hlink>
      <a:folHlink>
        <a:srgbClr val="FFC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4_Default Design">
  <a:themeElements>
    <a:clrScheme name="2_Default Design 8">
      <a:dk1>
        <a:srgbClr val="919191"/>
      </a:dk1>
      <a:lt1>
        <a:srgbClr val="FFFFFF"/>
      </a:lt1>
      <a:dk2>
        <a:srgbClr val="114FFB"/>
      </a:dk2>
      <a:lt2>
        <a:srgbClr val="FAFD00"/>
      </a:lt2>
      <a:accent1>
        <a:srgbClr val="8CF4EA"/>
      </a:accent1>
      <a:accent2>
        <a:srgbClr val="D073CE"/>
      </a:accent2>
      <a:accent3>
        <a:srgbClr val="AAB2FD"/>
      </a:accent3>
      <a:accent4>
        <a:srgbClr val="DADADA"/>
      </a:accent4>
      <a:accent5>
        <a:srgbClr val="C5F8F3"/>
      </a:accent5>
      <a:accent6>
        <a:srgbClr val="BC68BA"/>
      </a:accent6>
      <a:hlink>
        <a:srgbClr val="D4A45A"/>
      </a:hlink>
      <a:folHlink>
        <a:srgbClr val="00B7A5"/>
      </a:folHlink>
    </a:clrScheme>
    <a:fontScheme name="2_Default Desig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138D3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rgbClr val="138D30"/>
            </a:solidFill>
            <a:effectLst/>
            <a:latin typeface="Arial" pitchFamily="34"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Default Design 8">
        <a:dk1>
          <a:srgbClr val="919191"/>
        </a:dk1>
        <a:lt1>
          <a:srgbClr val="FFFFFF"/>
        </a:lt1>
        <a:dk2>
          <a:srgbClr val="114FFB"/>
        </a:dk2>
        <a:lt2>
          <a:srgbClr val="FAFD00"/>
        </a:lt2>
        <a:accent1>
          <a:srgbClr val="8CF4EA"/>
        </a:accent1>
        <a:accent2>
          <a:srgbClr val="D073CE"/>
        </a:accent2>
        <a:accent3>
          <a:srgbClr val="AAB2FD"/>
        </a:accent3>
        <a:accent4>
          <a:srgbClr val="DADADA"/>
        </a:accent4>
        <a:accent5>
          <a:srgbClr val="C5F8F3"/>
        </a:accent5>
        <a:accent6>
          <a:srgbClr val="BC68BA"/>
        </a:accent6>
        <a:hlink>
          <a:srgbClr val="D4A45A"/>
        </a:hlink>
        <a:folHlink>
          <a:srgbClr val="00B7A5"/>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ssigned_x0020_To0 xmlns="e64061a7-bc73-4e36-8b6e-74220a960d58">
      <UserInfo>
        <DisplayName>Columbus, Megan (NIH/OD) [E]</DisplayName>
        <AccountId>98</AccountId>
        <AccountType/>
      </UserInfo>
    </Assigned_x0020_To0>
    <username xmlns="e64061a7-bc73-4e36-8b6e-74220a960d5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06E598776B79408DE98D0C79F14201" ma:contentTypeVersion="4" ma:contentTypeDescription="Create a new document." ma:contentTypeScope="" ma:versionID="74804a151ccd934a2f99bdedab4b878b">
  <xsd:schema xmlns:xsd="http://www.w3.org/2001/XMLSchema" xmlns:xs="http://www.w3.org/2001/XMLSchema" xmlns:p="http://schemas.microsoft.com/office/2006/metadata/properties" xmlns:ns2="e64061a7-bc73-4e36-8b6e-74220a960d58" targetNamespace="http://schemas.microsoft.com/office/2006/metadata/properties" ma:root="true" ma:fieldsID="381f62e2a68e65fe632c2feb79df998c" ns2:_="">
    <xsd:import namespace="e64061a7-bc73-4e36-8b6e-74220a960d58"/>
    <xsd:element name="properties">
      <xsd:complexType>
        <xsd:sequence>
          <xsd:element name="documentManagement">
            <xsd:complexType>
              <xsd:all>
                <xsd:element ref="ns2:Assigned_x0020_To0"/>
                <xsd:element ref="ns2:user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061a7-bc73-4e36-8b6e-74220a960d58" elementFormDefault="qualified">
    <xsd:import namespace="http://schemas.microsoft.com/office/2006/documentManagement/types"/>
    <xsd:import namespace="http://schemas.microsoft.com/office/infopath/2007/PartnerControls"/>
    <xsd:element name="Assigned_x0020_To0" ma:index="8" ma:displayName="Assigned To" ma:description="Your name" ma:list="UserInfo" ma:SharePointGroup="0" ma:internalName="Assigned_x0020_To0"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username" ma:index="9" nillable="true" ma:displayName="username" ma:internalName="usernam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E551DA-0040-44EA-A57A-8F8527539201}">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e64061a7-bc73-4e36-8b6e-74220a960d58"/>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369647C-C915-4ABB-83D5-E8166AB9715C}">
  <ds:schemaRefs>
    <ds:schemaRef ds:uri="http://schemas.microsoft.com/sharepoint/v3/contenttype/forms"/>
  </ds:schemaRefs>
</ds:datastoreItem>
</file>

<file path=customXml/itemProps3.xml><?xml version="1.0" encoding="utf-8"?>
<ds:datastoreItem xmlns:ds="http://schemas.openxmlformats.org/officeDocument/2006/customXml" ds:itemID="{D5F19DAD-0B1D-4604-A2B2-23FEB9C7CC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4061a7-bc73-4e36-8b6e-74220a960d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17897</Words>
  <Application>Microsoft Office PowerPoint</Application>
  <PresentationFormat>On-screen Show (4:3)</PresentationFormat>
  <Paragraphs>2935</Paragraphs>
  <Slides>285</Slides>
  <Notes>191</Notes>
  <HiddenSlides>0</HiddenSlides>
  <MMClips>1</MMClips>
  <ScaleCrop>false</ScaleCrop>
  <HeadingPairs>
    <vt:vector size="8" baseType="variant">
      <vt:variant>
        <vt:lpstr>Fonts Used</vt:lpstr>
      </vt:variant>
      <vt:variant>
        <vt:i4>33</vt:i4>
      </vt:variant>
      <vt:variant>
        <vt:lpstr>Theme</vt:lpstr>
      </vt:variant>
      <vt:variant>
        <vt:i4>9</vt:i4>
      </vt:variant>
      <vt:variant>
        <vt:lpstr>Embedded OLE Servers</vt:lpstr>
      </vt:variant>
      <vt:variant>
        <vt:i4>6</vt:i4>
      </vt:variant>
      <vt:variant>
        <vt:lpstr>Slide Titles</vt:lpstr>
      </vt:variant>
      <vt:variant>
        <vt:i4>285</vt:i4>
      </vt:variant>
    </vt:vector>
  </HeadingPairs>
  <TitlesOfParts>
    <vt:vector size="333" baseType="lpstr">
      <vt:lpstr>Batang</vt:lpstr>
      <vt:lpstr>Gulim</vt:lpstr>
      <vt:lpstr>Gulim</vt:lpstr>
      <vt:lpstr>Gungsuh</vt:lpstr>
      <vt:lpstr>MS Mincho</vt:lpstr>
      <vt:lpstr>MS PGothic</vt:lpstr>
      <vt:lpstr>MS PGothic</vt:lpstr>
      <vt:lpstr>Aharoni</vt:lpstr>
      <vt:lpstr>Antique Olive</vt:lpstr>
      <vt:lpstr>Arial</vt:lpstr>
      <vt:lpstr>AvantGarde Md BT</vt:lpstr>
      <vt:lpstr>Bauhaus 93</vt:lpstr>
      <vt:lpstr>Bodoni MT</vt:lpstr>
      <vt:lpstr>Book Antiqua</vt:lpstr>
      <vt:lpstr>Bookman Old Style</vt:lpstr>
      <vt:lpstr>Broadway</vt:lpstr>
      <vt:lpstr>Calibri</vt:lpstr>
      <vt:lpstr>Courier New</vt:lpstr>
      <vt:lpstr>Curlz MT</vt:lpstr>
      <vt:lpstr>Garamond</vt:lpstr>
      <vt:lpstr>Georgia</vt:lpstr>
      <vt:lpstr>Lucida Sans Unicode</vt:lpstr>
      <vt:lpstr>Monotype Sorts</vt:lpstr>
      <vt:lpstr>Myriad Web</vt:lpstr>
      <vt:lpstr>Rockwell Extra Bold</vt:lpstr>
      <vt:lpstr>Stencil</vt:lpstr>
      <vt:lpstr>Symbol</vt:lpstr>
      <vt:lpstr>Tahoma</vt:lpstr>
      <vt:lpstr>Times</vt:lpstr>
      <vt:lpstr>Times New Roman</vt:lpstr>
      <vt:lpstr>Trebuchet MS</vt:lpstr>
      <vt:lpstr>Wingdings</vt:lpstr>
      <vt:lpstr>Wingdings 2</vt:lpstr>
      <vt:lpstr>Office Theme</vt:lpstr>
      <vt:lpstr>1_Office Theme</vt:lpstr>
      <vt:lpstr>Pitchbook</vt:lpstr>
      <vt:lpstr>2_Office Theme</vt:lpstr>
      <vt:lpstr>3_Office Theme</vt:lpstr>
      <vt:lpstr>4_Office Theme</vt:lpstr>
      <vt:lpstr>Urban</vt:lpstr>
      <vt:lpstr>4_Default Design</vt:lpstr>
      <vt:lpstr>5_Office Theme</vt:lpstr>
      <vt:lpstr>Microsoft Excel Chart</vt:lpstr>
      <vt:lpstr>Chart</vt:lpstr>
      <vt:lpstr>Worksheet</vt:lpstr>
      <vt:lpstr>Clip</vt:lpstr>
      <vt:lpstr>Photo Editor Photo</vt:lpstr>
      <vt:lpstr>Microsoft Office PowerPoint 97-2003 Slide</vt:lpstr>
      <vt:lpstr>Fundamentals of NIH Extramural Activities</vt:lpstr>
      <vt:lpstr>Presenter </vt:lpstr>
      <vt:lpstr>Today’s Topics</vt:lpstr>
      <vt:lpstr> Birthplace of the NIH:  1887 Marine Hospital -- Staten Island, NY </vt:lpstr>
      <vt:lpstr> FDR Dedicates NIH Bethesda Campus October 31, 1940 </vt:lpstr>
      <vt:lpstr>NIH Campus -- 1947</vt:lpstr>
      <vt:lpstr> NIH Campus Today </vt:lpstr>
      <vt:lpstr>NIH in 2015</vt:lpstr>
      <vt:lpstr>PowerPoint Presentation</vt:lpstr>
      <vt:lpstr>PowerPoint Presentation</vt:lpstr>
      <vt:lpstr>PowerPoint Presentation</vt:lpstr>
      <vt:lpstr>A Typical Institute/Center Structure</vt:lpstr>
      <vt:lpstr>Office of Extramural Research</vt:lpstr>
      <vt:lpstr>PowerPoint Presentation</vt:lpstr>
      <vt:lpstr>NIH Mission</vt:lpstr>
      <vt:lpstr>To Realize NIH Goals </vt:lpstr>
      <vt:lpstr>To Fulfill Our Mission</vt:lpstr>
      <vt:lpstr>NIH Fundamental Tenets</vt:lpstr>
      <vt:lpstr>Balanced National Biomedical Research Portfolio</vt:lpstr>
      <vt:lpstr> United States Discretionary Budget Authority 2014 $1.38 Trillion </vt:lpstr>
      <vt:lpstr>PowerPoint Presentation</vt:lpstr>
      <vt:lpstr>NIH Gets &lt;1% of US Budget </vt:lpstr>
      <vt:lpstr>PowerPoint Presentation</vt:lpstr>
      <vt:lpstr>PowerPoint Presentation</vt:lpstr>
      <vt:lpstr>Total NIH Budget Authority
 FY 2015 Enacted</vt:lpstr>
      <vt:lpstr> NIH Extramural &amp; Intramural Funding
 FY 2015 enacted
</vt:lpstr>
      <vt:lpstr>NIH Grant Statistics </vt:lpstr>
      <vt:lpstr> Peer Reviewers,  by FY &amp; Type of Review
</vt:lpstr>
      <vt:lpstr>  NIH Peer Review Peer Review Meetings, by Fiscal Year </vt:lpstr>
      <vt:lpstr> Research Project Grants
 Average size
</vt:lpstr>
      <vt:lpstr> Research Project Grants
 Applications, awards, and success rates
</vt:lpstr>
      <vt:lpstr>PowerPoint Presentation</vt:lpstr>
      <vt:lpstr>Questions?</vt:lpstr>
      <vt:lpstr>Fundamentals of the Grants Process</vt:lpstr>
      <vt:lpstr>Grants vs. Contracts</vt:lpstr>
      <vt:lpstr>Sample Application Number</vt:lpstr>
      <vt:lpstr>Type of Application</vt:lpstr>
      <vt:lpstr>Award Activities: Research Project Grants</vt:lpstr>
      <vt:lpstr>R01 Characteristics</vt:lpstr>
      <vt:lpstr>  NIH Research Project Grant Program (R01)  </vt:lpstr>
      <vt:lpstr> NIH Small Grant Program  (R03)  </vt:lpstr>
      <vt:lpstr> NIH Exploratory/Developmental Research Grant Award  (R21) </vt:lpstr>
      <vt:lpstr>  NIH Academic Research Enhancement Award (AREA) (R15) </vt:lpstr>
      <vt:lpstr> NIH Support for Conferences and Scientific Meetings (R13 and U13) </vt:lpstr>
      <vt:lpstr> Small Business Technology Transfer (STTR) R41/R42 </vt:lpstr>
      <vt:lpstr>  Small Business Innovative Research (SBIR) R43/R44  </vt:lpstr>
      <vt:lpstr>  Research Project Cooperative Agreement U01  </vt:lpstr>
      <vt:lpstr> Program Project/Center Grants (P series) P01 </vt:lpstr>
      <vt:lpstr> Exploratory Grants P20  </vt:lpstr>
      <vt:lpstr>  Center Core Grants P30  </vt:lpstr>
      <vt:lpstr> Specialized Center P50  </vt:lpstr>
      <vt:lpstr>Award Mechanisms:   Other Research Grants</vt:lpstr>
      <vt:lpstr>SBIR/STTR: 3-Phase Program</vt:lpstr>
      <vt:lpstr>Research Training and Career Awards</vt:lpstr>
      <vt:lpstr>Pathway to Independence Award Features K99/R00</vt:lpstr>
      <vt:lpstr>Extramural Loan Repayment</vt:lpstr>
      <vt:lpstr>Cooperative Agreements (U)</vt:lpstr>
      <vt:lpstr>Questions?</vt:lpstr>
      <vt:lpstr>Fundamentals of the Grants Process</vt:lpstr>
      <vt:lpstr>Grantee Institution Team</vt:lpstr>
      <vt:lpstr>The Grantee Institution</vt:lpstr>
      <vt:lpstr>Responsibilities of the Authorized Organization Representative (AOR)</vt:lpstr>
      <vt:lpstr>Responsibilities of Program Directors(s)/ Principal Investigator(s)                      PD(s)/PI(s)</vt:lpstr>
      <vt:lpstr>Research Administrator Responsibilities</vt:lpstr>
      <vt:lpstr>The NIH Extramural Team</vt:lpstr>
      <vt:lpstr>Review Staff: Scientific Review Officer (SRO)</vt:lpstr>
      <vt:lpstr>Scientific Review Officer</vt:lpstr>
      <vt:lpstr>  Program Staff: Program Official</vt:lpstr>
      <vt:lpstr>PowerPoint Presentation</vt:lpstr>
      <vt:lpstr>Grants Staff: Chief Grants Management Officer  (CGMO)</vt:lpstr>
      <vt:lpstr>PowerPoint Presentation</vt:lpstr>
      <vt:lpstr>Questions?</vt:lpstr>
      <vt:lpstr>Fundamentals of the NIH Grants Process</vt:lpstr>
      <vt:lpstr>Center for Scientific Review (CSR)</vt:lpstr>
      <vt:lpstr>Application Review: 2 Levels</vt:lpstr>
      <vt:lpstr>Receipt and Referral of Applications</vt:lpstr>
      <vt:lpstr>Review of Applications</vt:lpstr>
      <vt:lpstr>Where are Applications Reviewed?</vt:lpstr>
      <vt:lpstr>1st Level Review</vt:lpstr>
      <vt:lpstr>Scientific Review Officer:  Responsibilities</vt:lpstr>
      <vt:lpstr>Scientific Review Officer</vt:lpstr>
      <vt:lpstr>Who Reviews Grant Applications?</vt:lpstr>
      <vt:lpstr>Criteria For Selection of Peer Reviewers</vt:lpstr>
      <vt:lpstr>Review Ethics, Policies &amp; Regulations (1)</vt:lpstr>
      <vt:lpstr>Review Ethics, Policies &amp; Regulations (2)</vt:lpstr>
      <vt:lpstr>Review of Research Grants</vt:lpstr>
      <vt:lpstr>ADDITIONAL REVIEW CRITERIA (as applicable)</vt:lpstr>
      <vt:lpstr>ADDITIONAL REVIEW CONSIDERATIONS NOT SCORED</vt:lpstr>
      <vt:lpstr>PowerPoint Presentation</vt:lpstr>
      <vt:lpstr>Review Logistics</vt:lpstr>
      <vt:lpstr>After 1st Level Review</vt:lpstr>
      <vt:lpstr>2nd Level Review</vt:lpstr>
      <vt:lpstr>Membership on Advisory Councils</vt:lpstr>
      <vt:lpstr>National Advisory Councils: Responsibilities  </vt:lpstr>
      <vt:lpstr>Timeline: New Applications</vt:lpstr>
      <vt:lpstr>PowerPoint Presentation</vt:lpstr>
      <vt:lpstr>Continuous Submission</vt:lpstr>
      <vt:lpstr>Should PIs Contact NIH Before Applying?</vt:lpstr>
      <vt:lpstr>Questions?</vt:lpstr>
      <vt:lpstr>Program Staff</vt:lpstr>
      <vt:lpstr>NIH Role in Surveying and Guiding Science</vt:lpstr>
      <vt:lpstr>Setting Research Priorities</vt:lpstr>
      <vt:lpstr>NIH Director’s Initiatives</vt:lpstr>
      <vt:lpstr>Science Development: The Program Officials’Role</vt:lpstr>
      <vt:lpstr> Program Planning &amp; Initiative Development</vt:lpstr>
      <vt:lpstr>Steps in Initiative Development</vt:lpstr>
      <vt:lpstr>What is the difference between  an  RFA and a PA?</vt:lpstr>
      <vt:lpstr>Program Officials’Role At &amp; After Review Meetings</vt:lpstr>
      <vt:lpstr>Program Officials’ Role at Advisory Council Meetings</vt:lpstr>
      <vt:lpstr> Program Official: Pre-Award Grant Stewardship   </vt:lpstr>
      <vt:lpstr>PROGRAM OFFICIAL: PRE‑COUNCIL PREPARATION</vt:lpstr>
      <vt:lpstr> Examination of Summary Statements </vt:lpstr>
      <vt:lpstr> Overlap </vt:lpstr>
      <vt:lpstr> Resolution of overlap (1) </vt:lpstr>
      <vt:lpstr> Resolution of overlap (2) </vt:lpstr>
      <vt:lpstr>Human Subjects Protection</vt:lpstr>
      <vt:lpstr>Human Subjects (1)</vt:lpstr>
      <vt:lpstr>Human Subjects (2)</vt:lpstr>
      <vt:lpstr>Human Subjects (3)</vt:lpstr>
      <vt:lpstr> Resolution of Human Subject Issues (Fundable Applications Only) </vt:lpstr>
      <vt:lpstr>Humane Animal Research</vt:lpstr>
      <vt:lpstr>Animal Welfare </vt:lpstr>
      <vt:lpstr> Resolution of Animal Welfare Issues </vt:lpstr>
      <vt:lpstr> Plans for Sharing Data &amp;     Model Organisms</vt:lpstr>
      <vt:lpstr>Activities with Foreign Institutions</vt:lpstr>
      <vt:lpstr>   Program Officials’ Role  in Funding Decisions  </vt:lpstr>
      <vt:lpstr>Who Makes Funding Decisions?</vt:lpstr>
      <vt:lpstr> Program Official: Post-Award Grant Stewardship   </vt:lpstr>
      <vt:lpstr>Non-Competing Continuation Progress Reports (Form 2590  RPPR)</vt:lpstr>
      <vt:lpstr>Questions?</vt:lpstr>
      <vt:lpstr>Grants Management</vt:lpstr>
      <vt:lpstr>Award Negotiation &amp; Issuance</vt:lpstr>
      <vt:lpstr>Grants Management Issues</vt:lpstr>
      <vt:lpstr>Just-In-Time Information</vt:lpstr>
      <vt:lpstr>Grants Management: Special Issues</vt:lpstr>
      <vt:lpstr>Budget Review</vt:lpstr>
      <vt:lpstr>The Notice of Award (and after)</vt:lpstr>
      <vt:lpstr>Notice of Award (NoA): Overview</vt:lpstr>
      <vt:lpstr>NGA Special Terms and Conditions</vt:lpstr>
      <vt:lpstr>Grantee Acceptance</vt:lpstr>
      <vt:lpstr>After the Award…</vt:lpstr>
      <vt:lpstr>Overview of NIH Grants Process</vt:lpstr>
      <vt:lpstr>Web-Based Resources</vt:lpstr>
      <vt:lpstr>For Further Information…</vt:lpstr>
      <vt:lpstr>Questions?</vt:lpstr>
      <vt:lpstr>National International Hope</vt:lpstr>
      <vt:lpstr>Essentials of NIH Funding</vt:lpstr>
      <vt:lpstr>10 Questions</vt:lpstr>
      <vt:lpstr>#1 Where is the Money?</vt:lpstr>
      <vt:lpstr>Understanding NIH </vt:lpstr>
      <vt:lpstr>     27 Institutes and Centers (IC) </vt:lpstr>
      <vt:lpstr>Funding Opportunities</vt:lpstr>
      <vt:lpstr>Types of  Funding Opportunity Announcements (FOA)</vt:lpstr>
      <vt:lpstr>#2: How Do I Get Some?</vt:lpstr>
      <vt:lpstr>Where to start</vt:lpstr>
      <vt:lpstr>Where to start (cont.)</vt:lpstr>
      <vt:lpstr>               Know Your Institution</vt:lpstr>
      <vt:lpstr>Understand the NIH Extramural Team</vt:lpstr>
      <vt:lpstr>Program Official</vt:lpstr>
      <vt:lpstr> Scientific Review Officer</vt:lpstr>
      <vt:lpstr>Grants Management Officer</vt:lpstr>
      <vt:lpstr> #3:  Do I Contact NIH Before Applying? </vt:lpstr>
      <vt:lpstr>Do I Contact NIH Before Applying?</vt:lpstr>
      <vt:lpstr>#4:  How Long Does It Take to Get Funded?</vt:lpstr>
      <vt:lpstr>How Does a Grant Get Funded?</vt:lpstr>
      <vt:lpstr>Ready for Award…When?</vt:lpstr>
      <vt:lpstr>#5:  Which is the Right Type of Grant</vt:lpstr>
      <vt:lpstr>#6:  Got Funded…Now What?</vt:lpstr>
      <vt:lpstr>You Will Receive a Notice of Award (NoA)</vt:lpstr>
      <vt:lpstr>NIH Grants Policy Statement</vt:lpstr>
      <vt:lpstr>Post Award Management</vt:lpstr>
      <vt:lpstr>#7:  Not Funded!  Now What?</vt:lpstr>
      <vt:lpstr>Regroup</vt:lpstr>
      <vt:lpstr>PowerPoint Presentation</vt:lpstr>
      <vt:lpstr>Commons.era.nih.gov</vt:lpstr>
      <vt:lpstr>commons.era.nih.gov</vt:lpstr>
      <vt:lpstr> #9: Where is My “Go-To” Place For Information? </vt:lpstr>
      <vt:lpstr>NIH.GOV</vt:lpstr>
      <vt:lpstr>Bookmark Grant.nih.gov</vt:lpstr>
      <vt:lpstr>Trying to Figure Out the Grants Process?</vt:lpstr>
      <vt:lpstr>Check Out Grants Process Overview</vt:lpstr>
      <vt:lpstr>Grants Process Overview Chart</vt:lpstr>
      <vt:lpstr>Types of Grant Programs Link</vt:lpstr>
      <vt:lpstr>Types of Grant Programs Page</vt:lpstr>
      <vt:lpstr> Latest Grants Policy Changes or Funding Announcements? </vt:lpstr>
      <vt:lpstr>Search Grants.gov to Identify Potential Funding Agencies</vt:lpstr>
      <vt:lpstr>PowerPoint Presentation</vt:lpstr>
      <vt:lpstr>What is Found In the NIH Guide For Grants and Contracts?</vt:lpstr>
      <vt:lpstr>PowerPoint Presentation</vt:lpstr>
      <vt:lpstr>PowerPoint Presentation</vt:lpstr>
      <vt:lpstr>DUE DATES</vt:lpstr>
      <vt:lpstr>PowerPoint Presentation</vt:lpstr>
      <vt:lpstr>grants.nih.gov/grants/funding/submissionschedule</vt:lpstr>
      <vt:lpstr>Submission Policy Page</vt:lpstr>
      <vt:lpstr>How to Do The Right Thing</vt:lpstr>
      <vt:lpstr>Grants Policy Resources</vt:lpstr>
      <vt:lpstr>Global Resources</vt:lpstr>
      <vt:lpstr>Who speaks acronymese?!</vt:lpstr>
      <vt:lpstr>How to Get the NIH Funding Facts</vt:lpstr>
      <vt:lpstr>Finding a RePORT</vt:lpstr>
      <vt:lpstr>Report Website</vt:lpstr>
      <vt:lpstr>Be Aware Of The Ever Changing NIH Environment</vt:lpstr>
      <vt:lpstr>Get Connected @ Grants.nih.gov</vt:lpstr>
      <vt:lpstr>Extramural Nexus and Rock Talk Blog</vt:lpstr>
      <vt:lpstr>Social Media grants.nih.gov/grants/social_media.htm</vt:lpstr>
      <vt:lpstr>All About Grants Podcast</vt:lpstr>
      <vt:lpstr>NIH Grants YouTube Channel</vt:lpstr>
      <vt:lpstr>Listservs &amp; RSS Feeds</vt:lpstr>
      <vt:lpstr> Who Do I Speak To? </vt:lpstr>
      <vt:lpstr>Finding the Right Staff Contacts</vt:lpstr>
      <vt:lpstr>NIH Home Page</vt:lpstr>
      <vt:lpstr>Institute, Center &amp; Office Information</vt:lpstr>
      <vt:lpstr>#10:  Final Advice</vt:lpstr>
      <vt:lpstr>Remember</vt:lpstr>
      <vt:lpstr>Make the most of Today</vt:lpstr>
      <vt:lpstr>QUESTIONS?</vt:lpstr>
      <vt:lpstr>DATA From RePORTER</vt:lpstr>
      <vt:lpstr>UB Number of Grants by Institute or Agency</vt:lpstr>
      <vt:lpstr>UB Number of Grants by Activity Code</vt:lpstr>
      <vt:lpstr>UB Funding by Institute</vt:lpstr>
      <vt:lpstr>UB Funding By Institute Compared to Total</vt:lpstr>
      <vt:lpstr>RPCI NUMBER OF GRANTS BY INSTITUTE</vt:lpstr>
      <vt:lpstr>Number of Grants by Activity Code</vt:lpstr>
      <vt:lpstr>NUMBER OF ACTIVITY CODES </vt:lpstr>
      <vt:lpstr>Funding by Institute</vt:lpstr>
      <vt:lpstr>Funding by Institute Compared to Total</vt:lpstr>
      <vt:lpstr>NICHD INFORMATION</vt:lpstr>
      <vt:lpstr>Maternal-Fetal Medicine Units (MFMU) Network </vt:lpstr>
      <vt:lpstr> Overview </vt:lpstr>
      <vt:lpstr>Overview</vt:lpstr>
      <vt:lpstr> Topic Areas </vt:lpstr>
      <vt:lpstr> Network Sites </vt:lpstr>
      <vt:lpstr> More Information </vt:lpstr>
      <vt:lpstr>PowerPoint Presentation</vt:lpstr>
      <vt:lpstr>QUESTIONS?</vt:lpstr>
      <vt:lpstr>Extramural TRAINING AND CAREER DEVELOPMENT</vt:lpstr>
      <vt:lpstr>   Funding: Extramural Training &amp; Career Development   The NICHD uses various mechanisms to provide funding support for training and career development activities at universities and other institutions.   </vt:lpstr>
      <vt:lpstr>INFORMATION</vt:lpstr>
      <vt:lpstr>Funding Opportunities &amp; Mechanisms </vt:lpstr>
      <vt:lpstr>RECENT NOTICES</vt:lpstr>
      <vt:lpstr>PowerPoint Presentation</vt:lpstr>
      <vt:lpstr>PowerPoint Presentation</vt:lpstr>
      <vt:lpstr> Supported Research Networks, Programs, &amp; Initiatives </vt:lpstr>
      <vt:lpstr>Supported Research Networks, Programs, &amp; Initiatives</vt:lpstr>
      <vt:lpstr>Supported Research Networks, Programs, &amp; Initiatives</vt:lpstr>
      <vt:lpstr>Supported Research Networks, Programs, &amp; Initiatives</vt:lpstr>
      <vt:lpstr>Supported Research Networks, Programs, &amp; Initiatives</vt:lpstr>
      <vt:lpstr>PowerPoint Presentation</vt:lpstr>
      <vt:lpstr>Sriram Neelamegham</vt:lpstr>
      <vt:lpstr>PowerPoint Presentation</vt:lpstr>
      <vt:lpstr>Sara Metcalf Associate Professor of Geography National Center for Geographic Information &amp; Analysis The State University of New York at Buffalo</vt:lpstr>
      <vt:lpstr>Funded NIH Research</vt:lpstr>
      <vt:lpstr>Integrating Social and Systems Science Approaches to Promote Oral Health Equity</vt:lpstr>
      <vt:lpstr>Some Advice</vt:lpstr>
      <vt:lpstr>PowerPoint Presentation</vt:lpstr>
      <vt:lpstr>PowerPoint Presentation</vt:lpstr>
      <vt:lpstr>National Institutes of Health</vt:lpstr>
      <vt:lpstr>PowerPoint Presentation</vt:lpstr>
      <vt:lpstr>PowerPoint Presentation</vt:lpstr>
      <vt:lpstr>PowerPoint Presentation</vt:lpstr>
      <vt:lpstr>Advice for Mapping Your Career With NIH</vt:lpstr>
      <vt:lpstr>PowerPoint Presentation</vt:lpstr>
      <vt:lpstr>PowerPoint Presentation</vt:lpstr>
      <vt:lpstr>PowerPoint Presentation</vt:lpstr>
      <vt:lpstr>National Research Service Award Policies</vt:lpstr>
      <vt:lpstr>Citizenship Requirements </vt:lpstr>
      <vt:lpstr>Degree Requirements</vt:lpstr>
      <vt:lpstr>NRSA Limitations</vt:lpstr>
      <vt:lpstr>Ruth L. Kirschstein National Research Service Awards</vt:lpstr>
      <vt:lpstr>NRSA Fellowships</vt:lpstr>
      <vt:lpstr>F30 and F31 Predoctoral  Fellowships</vt:lpstr>
      <vt:lpstr>F32 Postdoctoral Fellowships</vt:lpstr>
      <vt:lpstr>Individual Development Plan (IDP)</vt:lpstr>
      <vt:lpstr>Kirschstein-NRSA training grants and fellowships
 Pre- and Post-Doctoral full-time training positions awarded</vt:lpstr>
      <vt:lpstr>Kirschstein-NRSA pre-doctoral fellowships (F31s)
 Applications, awards, and success rates</vt:lpstr>
      <vt:lpstr>Kirschstein-NRSA post-doctoral fellowships (F32s)
 Applications, awards, and success rates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NIH Top 10 - Fundamentals of the NIH Grants Process - Regional Seminar 2014</dc:title>
  <dc:creator/>
  <cp:lastModifiedBy/>
  <cp:revision>1</cp:revision>
  <dcterms:created xsi:type="dcterms:W3CDTF">2014-04-29T18:34:53Z</dcterms:created>
  <dcterms:modified xsi:type="dcterms:W3CDTF">2015-08-27T17:25:54Z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0x0101004E06E598776B79408DE98D0C79F14201</vt:lpwstr>
  </property>
</Properties>
</file>