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8" r:id="rId2"/>
    <p:sldId id="259" r:id="rId3"/>
    <p:sldId id="273" r:id="rId4"/>
    <p:sldId id="274" r:id="rId5"/>
    <p:sldId id="285" r:id="rId6"/>
    <p:sldId id="275" r:id="rId7"/>
    <p:sldId id="276" r:id="rId8"/>
    <p:sldId id="277" r:id="rId9"/>
    <p:sldId id="278" r:id="rId10"/>
    <p:sldId id="279" r:id="rId11"/>
    <p:sldId id="280" r:id="rId12"/>
    <p:sldId id="281" r:id="rId13"/>
    <p:sldId id="282"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ddington, Andrew" initials="CA" lastIdx="5" clrIdx="0">
    <p:extLst>
      <p:ext uri="{19B8F6BF-5375-455C-9EA6-DF929625EA0E}">
        <p15:presenceInfo xmlns:p15="http://schemas.microsoft.com/office/powerpoint/2012/main" userId="S-1-5-21-1078081533-1004336348-839522115-469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94830"/>
  </p:normalViewPr>
  <p:slideViewPr>
    <p:cSldViewPr snapToGrid="0" snapToObjects="1" showGuides="1">
      <p:cViewPr varScale="1">
        <p:scale>
          <a:sx n="91" d="100"/>
          <a:sy n="91" d="100"/>
        </p:scale>
        <p:origin x="200"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9D73C-AF14-7643-8BC7-209F4FB10DDF}" type="datetimeFigureOut">
              <a:rPr lang="en-US" smtClean="0"/>
              <a:t>5/6/22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A25F9-16D3-E64A-8639-7B020C319E7B}" type="slidenum">
              <a:rPr lang="en-US" smtClean="0"/>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t>3</a:t>
            </a:fld>
            <a:endParaRPr lang="en-US" dirty="0"/>
          </a:p>
        </p:txBody>
      </p:sp>
    </p:spTree>
    <p:extLst>
      <p:ext uri="{BB962C8B-B14F-4D97-AF65-F5344CB8AC3E}">
        <p14:creationId xmlns:p14="http://schemas.microsoft.com/office/powerpoint/2010/main" val="1809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t>4</a:t>
            </a:fld>
            <a:endParaRPr lang="en-US" dirty="0"/>
          </a:p>
        </p:txBody>
      </p:sp>
    </p:spTree>
    <p:extLst>
      <p:ext uri="{BB962C8B-B14F-4D97-AF65-F5344CB8AC3E}">
        <p14:creationId xmlns:p14="http://schemas.microsoft.com/office/powerpoint/2010/main" val="279574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t>11</a:t>
            </a:fld>
            <a:endParaRPr lang="en-US" dirty="0"/>
          </a:p>
        </p:txBody>
      </p:sp>
    </p:spTree>
    <p:extLst>
      <p:ext uri="{BB962C8B-B14F-4D97-AF65-F5344CB8AC3E}">
        <p14:creationId xmlns:p14="http://schemas.microsoft.com/office/powerpoint/2010/main" val="1876636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400" y="6041226"/>
            <a:ext cx="4800600" cy="356029"/>
          </a:xfrm>
          <a:prstGeom prst="rect">
            <a:avLst/>
          </a:prstGeom>
        </p:spPr>
      </p:pic>
      <p:sp>
        <p:nvSpPr>
          <p:cNvPr id="4" name="Rectangle 3" descr="Alt=&quot;&quot;">
            <a:extLst>
              <a:ext uri="{FF2B5EF4-FFF2-40B4-BE49-F238E27FC236}">
                <a16:creationId xmlns:a16="http://schemas.microsoft.com/office/drawing/2014/main" id="{57CDF2D7-A24E-334A-B53C-E00109EAE611}"/>
              </a:ext>
            </a:extLst>
          </p:cNvPr>
          <p:cNvSpPr/>
          <p:nvPr userDrawn="1"/>
        </p:nvSpPr>
        <p:spPr>
          <a:xfrm>
            <a:off x="0" y="0"/>
            <a:ext cx="12192000" cy="996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Footer Placeholder 9">
            <a:extLst>
              <a:ext uri="{FF2B5EF4-FFF2-40B4-BE49-F238E27FC236}">
                <a16:creationId xmlns:a16="http://schemas.microsoft.com/office/drawing/2014/main" id="{2F90DAFF-101D-E948-A7EE-D57686CEB2DD}"/>
              </a:ext>
            </a:extLst>
          </p:cNvPr>
          <p:cNvSpPr>
            <a:spLocks noGrp="1"/>
          </p:cNvSpPr>
          <p:nvPr>
            <p:ph type="ftr" sz="quarter" idx="16"/>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54085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5" name="Footer Placeholder 4">
            <a:extLst>
              <a:ext uri="{FF2B5EF4-FFF2-40B4-BE49-F238E27FC236}">
                <a16:creationId xmlns:a16="http://schemas.microsoft.com/office/drawing/2014/main" id="{7D1C2F5B-0BEC-1B48-AF19-F70CBF88DDD2}"/>
              </a:ext>
            </a:extLst>
          </p:cNvPr>
          <p:cNvSpPr>
            <a:spLocks noGrp="1"/>
          </p:cNvSpPr>
          <p:nvPr>
            <p:ph type="ftr" sz="quarter" idx="14"/>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76045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Footer Placeholder 7">
            <a:extLst>
              <a:ext uri="{FF2B5EF4-FFF2-40B4-BE49-F238E27FC236}">
                <a16:creationId xmlns:a16="http://schemas.microsoft.com/office/drawing/2014/main" id="{EEFBFC18-7AE9-1C44-9039-61F804A6140A}"/>
              </a:ext>
            </a:extLst>
          </p:cNvPr>
          <p:cNvSpPr>
            <a:spLocks noGrp="1"/>
          </p:cNvSpPr>
          <p:nvPr>
            <p:ph type="ftr" sz="quarter" idx="17"/>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B Prid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3552092" y="935892"/>
            <a:ext cx="86487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hasCustomPrompt="1"/>
          </p:nvPr>
        </p:nvSpPr>
        <p:spPr>
          <a:xfrm>
            <a:off x="576355" y="2748359"/>
            <a:ext cx="2641630" cy="605294"/>
          </a:xfrm>
        </p:spPr>
        <p:txBody>
          <a:bodyPr anchor="ctr" anchorCtr="0"/>
          <a:lstStyle>
            <a:lvl1pPr>
              <a:lnSpc>
                <a:spcPts val="2000"/>
              </a:lnSpc>
              <a:defRPr sz="2100" b="1" cap="all" spc="-110" baseline="0">
                <a:solidFill>
                  <a:schemeClr val="bg1"/>
                </a:solidFill>
                <a:latin typeface="+mj-lt"/>
              </a:defRPr>
            </a:lvl1pPr>
          </a:lstStyle>
          <a:p>
            <a:r>
              <a:rPr lang="en-US" dirty="0"/>
              <a:t>CLICK TO EDIT Title of Pride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3573194"/>
            <a:ext cx="2722537" cy="2580471"/>
          </a:xfrm>
        </p:spPr>
        <p:txBody>
          <a:bodyPr/>
          <a:lstStyle>
            <a:lvl1pPr marL="0" indent="0">
              <a:lnSpc>
                <a:spcPct val="110000"/>
              </a:lnSpc>
              <a:spcBef>
                <a:spcPts val="0"/>
              </a:spcBef>
              <a:buNone/>
              <a:defRPr sz="1350">
                <a:solidFill>
                  <a:schemeClr val="bg1"/>
                </a:solidFill>
              </a:defRPr>
            </a:lvl1pPr>
            <a:lvl2pPr marL="502920" indent="0">
              <a:lnSpc>
                <a:spcPct val="110000"/>
              </a:lnSpc>
              <a:spcBef>
                <a:spcPts val="0"/>
              </a:spcBef>
              <a:buNone/>
              <a:defRPr sz="1350">
                <a:solidFill>
                  <a:schemeClr val="bg1"/>
                </a:solidFill>
              </a:defRPr>
            </a:lvl2pPr>
            <a:lvl3pPr marL="960120" indent="0">
              <a:lnSpc>
                <a:spcPct val="110000"/>
              </a:lnSpc>
              <a:spcBef>
                <a:spcPts val="0"/>
              </a:spcBef>
              <a:buNone/>
              <a:defRPr sz="1350">
                <a:solidFill>
                  <a:schemeClr val="bg1"/>
                </a:solidFill>
              </a:defRPr>
            </a:lvl3pPr>
            <a:lvl4pPr marL="1417320" indent="0">
              <a:lnSpc>
                <a:spcPct val="110000"/>
              </a:lnSpc>
              <a:spcBef>
                <a:spcPts val="0"/>
              </a:spcBef>
              <a:buNone/>
              <a:defRPr sz="1350">
                <a:solidFill>
                  <a:schemeClr val="bg1"/>
                </a:solidFill>
              </a:defRPr>
            </a:lvl4pPr>
            <a:lvl5pPr marL="1874520" indent="0">
              <a:lnSpc>
                <a:spcPct val="110000"/>
              </a:lnSpc>
              <a:spcBef>
                <a:spcPts val="0"/>
              </a:spcBef>
              <a:buNone/>
              <a:defRPr sz="13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B Prid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3552092" y="935892"/>
            <a:ext cx="86487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hasCustomPrompt="1"/>
          </p:nvPr>
        </p:nvSpPr>
        <p:spPr>
          <a:xfrm>
            <a:off x="576355" y="2734004"/>
            <a:ext cx="2746288" cy="383182"/>
          </a:xfrm>
        </p:spPr>
        <p:txBody>
          <a:bodyPr anchor="ctr" anchorCtr="0"/>
          <a:lstStyle>
            <a:lvl1pPr>
              <a:defRPr sz="2100" b="1" cap="all" spc="-110" baseline="0">
                <a:solidFill>
                  <a:schemeClr val="bg1"/>
                </a:solidFill>
                <a:latin typeface="+mj-lt"/>
              </a:defRPr>
            </a:lvl1p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3357294"/>
            <a:ext cx="2722537" cy="2580471"/>
          </a:xfrm>
        </p:spPr>
        <p:txBody>
          <a:bodyPr/>
          <a:lstStyle>
            <a:lvl1pPr marL="0" indent="0">
              <a:lnSpc>
                <a:spcPct val="110000"/>
              </a:lnSpc>
              <a:spcBef>
                <a:spcPts val="0"/>
              </a:spcBef>
              <a:buNone/>
              <a:defRPr sz="1350">
                <a:solidFill>
                  <a:schemeClr val="bg1"/>
                </a:solidFill>
              </a:defRPr>
            </a:lvl1pPr>
            <a:lvl2pPr marL="502920" indent="0">
              <a:lnSpc>
                <a:spcPct val="110000"/>
              </a:lnSpc>
              <a:spcBef>
                <a:spcPts val="0"/>
              </a:spcBef>
              <a:buNone/>
              <a:defRPr sz="1350">
                <a:solidFill>
                  <a:schemeClr val="bg1"/>
                </a:solidFill>
              </a:defRPr>
            </a:lvl2pPr>
            <a:lvl3pPr marL="960120" indent="0">
              <a:lnSpc>
                <a:spcPct val="110000"/>
              </a:lnSpc>
              <a:spcBef>
                <a:spcPts val="0"/>
              </a:spcBef>
              <a:buNone/>
              <a:defRPr sz="1350">
                <a:solidFill>
                  <a:schemeClr val="bg1"/>
                </a:solidFill>
              </a:defRPr>
            </a:lvl3pPr>
            <a:lvl4pPr marL="1417320" indent="0">
              <a:lnSpc>
                <a:spcPct val="110000"/>
              </a:lnSpc>
              <a:spcBef>
                <a:spcPts val="0"/>
              </a:spcBef>
              <a:buNone/>
              <a:defRPr sz="1350">
                <a:solidFill>
                  <a:schemeClr val="bg1"/>
                </a:solidFill>
              </a:defRPr>
            </a:lvl4pPr>
            <a:lvl5pPr marL="1874520" indent="0">
              <a:lnSpc>
                <a:spcPct val="110000"/>
              </a:lnSpc>
              <a:spcBef>
                <a:spcPts val="0"/>
              </a:spcBef>
              <a:buNone/>
              <a:defRPr sz="13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604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spc="-50"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spc="-50"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391486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E420E5-CF10-E744-8836-DA131F3DFECE}"/>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9124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4A51F46-BA21-2546-AE85-93B56EC06187}"/>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0832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C1A3F1F-FF47-0844-82BA-F475FCD0AAB6}"/>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4994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4BCA91F9-8796-3D42-B75E-9C7F7D9B7352}"/>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7484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
        <p:nvSpPr>
          <p:cNvPr id="4" name="Footer Placeholder 3">
            <a:extLst>
              <a:ext uri="{FF2B5EF4-FFF2-40B4-BE49-F238E27FC236}">
                <a16:creationId xmlns:a16="http://schemas.microsoft.com/office/drawing/2014/main" id="{19A2EBF7-C6C5-4541-B47E-7FB413A3DF8C}"/>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20925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3613847-6053-FF4A-A422-D886A866F53F}"/>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4251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5600" y="321146"/>
            <a:ext cx="4800600" cy="356029"/>
          </a:xfrm>
          <a:prstGeom prst="rect">
            <a:avLst/>
          </a:prstGeom>
        </p:spPr>
      </p:pic>
      <p:sp>
        <p:nvSpPr>
          <p:cNvPr id="5" name="Footer Placeholder 4">
            <a:extLst>
              <a:ext uri="{FF2B5EF4-FFF2-40B4-BE49-F238E27FC236}">
                <a16:creationId xmlns:a16="http://schemas.microsoft.com/office/drawing/2014/main" id="{0BD4790E-48FE-324B-A4AD-34E3A7792E59}"/>
              </a:ext>
            </a:extLst>
          </p:cNvPr>
          <p:cNvSpPr>
            <a:spLocks noGrp="1"/>
          </p:cNvSpPr>
          <p:nvPr>
            <p:ph type="ftr" sz="quarter" idx="3"/>
          </p:nvPr>
        </p:nvSpPr>
        <p:spPr>
          <a:xfrm>
            <a:off x="7574280" y="6319774"/>
            <a:ext cx="4114800" cy="365125"/>
          </a:xfrm>
          <a:prstGeom prst="rect">
            <a:avLst/>
          </a:prstGeom>
        </p:spPr>
        <p:txBody>
          <a:bodyPr vert="horz" lIns="91440" tIns="45720" rIns="91440" bIns="45720" rtlCol="0" anchor="ctr"/>
          <a:lstStyle>
            <a:lvl1pPr algn="r">
              <a:defRPr sz="1600">
                <a:solidFill>
                  <a:schemeClr val="tx1"/>
                </a:solidFill>
              </a:defRPr>
            </a:lvl1p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50" r:id="rId4"/>
    <p:sldLayoutId id="2147483664" r:id="rId5"/>
    <p:sldLayoutId id="2147483652" r:id="rId6"/>
    <p:sldLayoutId id="2147483653" r:id="rId7"/>
    <p:sldLayoutId id="2147483654" r:id="rId8"/>
    <p:sldLayoutId id="2147483655" r:id="rId9"/>
    <p:sldLayoutId id="2147483666" r:id="rId10"/>
    <p:sldLayoutId id="2147483660" r:id="rId11"/>
    <p:sldLayoutId id="2147483667" r:id="rId12"/>
    <p:sldLayoutId id="2147483665" r:id="rId13"/>
    <p:sldLayoutId id="2147483669" r:id="rId14"/>
  </p:sldLayoutIdLst>
  <p:hf hdr="0" dt="0"/>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a:extLst>
              <a:ext uri="{FF2B5EF4-FFF2-40B4-BE49-F238E27FC236}">
                <a16:creationId xmlns:a16="http://schemas.microsoft.com/office/drawing/2014/main" id="{B0882130-6200-324C-8A79-B506D34288AC}"/>
              </a:ext>
            </a:extLst>
          </p:cNvPr>
          <p:cNvSpPr>
            <a:spLocks noGrp="1"/>
          </p:cNvSpPr>
          <p:nvPr>
            <p:ph type="ctrTitle"/>
          </p:nvPr>
        </p:nvSpPr>
        <p:spPr>
          <a:xfrm>
            <a:off x="658368" y="1501813"/>
            <a:ext cx="6638544" cy="3044952"/>
          </a:xfrm>
        </p:spPr>
        <p:txBody>
          <a:bodyPr/>
          <a:lstStyle/>
          <a:p>
            <a:r>
              <a:rPr lang="en-US" sz="4300" dirty="0"/>
              <a:t>UB PRIDE POINTS</a:t>
            </a:r>
            <a:br>
              <a:rPr lang="en-US" sz="4300" dirty="0"/>
            </a:br>
            <a:r>
              <a:rPr lang="en-US" sz="2800" b="0" cap="none" dirty="0"/>
              <a:t>(Formal divider slide theme)</a:t>
            </a:r>
            <a:endParaRPr lang="en-US" sz="2800" b="0" dirty="0"/>
          </a:p>
        </p:txBody>
      </p:sp>
    </p:spTree>
    <p:extLst>
      <p:ext uri="{BB962C8B-B14F-4D97-AF65-F5344CB8AC3E}">
        <p14:creationId xmlns:p14="http://schemas.microsoft.com/office/powerpoint/2010/main" val="56518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A1A82851-2902-F948-9CC4-B65CAAFC4FEF}"/>
              </a:ext>
            </a:extLst>
          </p:cNvPr>
          <p:cNvSpPr>
            <a:spLocks noGrp="1"/>
          </p:cNvSpPr>
          <p:nvPr>
            <p:ph type="title"/>
          </p:nvPr>
        </p:nvSpPr>
        <p:spPr/>
        <p:txBody>
          <a:bodyPr/>
          <a:lstStyle/>
          <a:p>
            <a:r>
              <a:rPr lang="en-US"/>
              <a:t>local and global impact</a:t>
            </a:r>
            <a:endParaRPr lang="en-US" dirty="0"/>
          </a:p>
        </p:txBody>
      </p:sp>
      <p:sp>
        <p:nvSpPr>
          <p:cNvPr id="4" name="Content">
            <a:extLst>
              <a:ext uri="{FF2B5EF4-FFF2-40B4-BE49-F238E27FC236}">
                <a16:creationId xmlns:a16="http://schemas.microsoft.com/office/drawing/2014/main" id="{589EA080-9F85-7246-969C-96952E0F4E3B}"/>
              </a:ext>
            </a:extLst>
          </p:cNvPr>
          <p:cNvSpPr>
            <a:spLocks noGrp="1"/>
          </p:cNvSpPr>
          <p:nvPr>
            <p:ph idx="1"/>
          </p:nvPr>
        </p:nvSpPr>
        <p:spPr>
          <a:xfrm>
            <a:off x="566929" y="3573194"/>
            <a:ext cx="2436248" cy="2580471"/>
          </a:xfrm>
        </p:spPr>
        <p:txBody>
          <a:bodyPr/>
          <a:lstStyle/>
          <a:p>
            <a:r>
              <a:rPr lang="en-US" dirty="0"/>
              <a:t>New buildings, a stronger economy, vibrant food systems and healthier residents are all testament </a:t>
            </a:r>
            <a:br>
              <a:rPr lang="en-US" dirty="0"/>
            </a:br>
            <a:r>
              <a:rPr lang="en-US" dirty="0"/>
              <a:t>to UB’s impact on the community. And everything we learn here we share with the world.</a:t>
            </a:r>
          </a:p>
          <a:p>
            <a:endParaRPr lang="en-US" dirty="0"/>
          </a:p>
        </p:txBody>
      </p:sp>
      <p:pic>
        <p:nvPicPr>
          <p:cNvPr id="6" name="Picture" descr="Three people stand on a wooden structure. Two are chatting, while the other adjusts a cordless screwdriver.">
            <a:extLst>
              <a:ext uri="{FF2B5EF4-FFF2-40B4-BE49-F238E27FC236}">
                <a16:creationId xmlns:a16="http://schemas.microsoft.com/office/drawing/2014/main" id="{9D83B5EF-4A98-FE4D-BDB9-637653A8B79E}"/>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547696" y="950850"/>
            <a:ext cx="8648700" cy="5930900"/>
          </a:xfrm>
        </p:spPr>
      </p:pic>
    </p:spTree>
    <p:extLst>
      <p:ext uri="{BB962C8B-B14F-4D97-AF65-F5344CB8AC3E}">
        <p14:creationId xmlns:p14="http://schemas.microsoft.com/office/powerpoint/2010/main" val="202944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E01855BB-A988-F645-9A92-0C28FDC0A519}"/>
              </a:ext>
            </a:extLst>
          </p:cNvPr>
          <p:cNvSpPr>
            <a:spLocks noGrp="1"/>
          </p:cNvSpPr>
          <p:nvPr>
            <p:ph type="title"/>
          </p:nvPr>
        </p:nvSpPr>
        <p:spPr/>
        <p:txBody>
          <a:bodyPr/>
          <a:lstStyle/>
          <a:p>
            <a:r>
              <a:rPr lang="en-US" dirty="0"/>
              <a:t>THE FUTURE </a:t>
            </a:r>
            <a:br>
              <a:rPr lang="en-US" dirty="0"/>
            </a:br>
            <a:r>
              <a:rPr lang="en-US" dirty="0"/>
              <a:t>OF MEDICINE </a:t>
            </a:r>
          </a:p>
        </p:txBody>
      </p:sp>
      <p:sp>
        <p:nvSpPr>
          <p:cNvPr id="4" name="Content">
            <a:extLst>
              <a:ext uri="{FF2B5EF4-FFF2-40B4-BE49-F238E27FC236}">
                <a16:creationId xmlns:a16="http://schemas.microsoft.com/office/drawing/2014/main" id="{A61BEE1B-6C6F-0C4C-B840-3EFBEE293FD3}"/>
              </a:ext>
            </a:extLst>
          </p:cNvPr>
          <p:cNvSpPr>
            <a:spLocks noGrp="1"/>
          </p:cNvSpPr>
          <p:nvPr>
            <p:ph idx="1"/>
          </p:nvPr>
        </p:nvSpPr>
        <p:spPr/>
        <p:txBody>
          <a:bodyPr/>
          <a:lstStyle/>
          <a:p>
            <a:r>
              <a:rPr lang="en-US" dirty="0"/>
              <a:t>Located in a vibrant, state-of-the-art facility in Buffalo’s medical corridor, the Jacobs School of Medicine and Biomedical Sciences is bringing superior medical education and clinical care, along with pioneering research, to the Western New York community. </a:t>
            </a:r>
          </a:p>
          <a:p>
            <a:endParaRPr lang="en-US" dirty="0"/>
          </a:p>
        </p:txBody>
      </p:sp>
      <p:pic>
        <p:nvPicPr>
          <p:cNvPr id="6" name="Picture" descr="Multiple medical students look intently at something out of the frame in the gross anatomy lab.">
            <a:extLst>
              <a:ext uri="{FF2B5EF4-FFF2-40B4-BE49-F238E27FC236}">
                <a16:creationId xmlns:a16="http://schemas.microsoft.com/office/drawing/2014/main" id="{37407F33-9E58-CF4F-969F-BC3514E8E0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552092" y="948886"/>
            <a:ext cx="8648700" cy="5930900"/>
          </a:xfrm>
        </p:spPr>
      </p:pic>
    </p:spTree>
    <p:extLst>
      <p:ext uri="{BB962C8B-B14F-4D97-AF65-F5344CB8AC3E}">
        <p14:creationId xmlns:p14="http://schemas.microsoft.com/office/powerpoint/2010/main" val="145018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31580174-7531-5E40-9CE2-D6945724AA9F}"/>
              </a:ext>
            </a:extLst>
          </p:cNvPr>
          <p:cNvSpPr>
            <a:spLocks noGrp="1"/>
          </p:cNvSpPr>
          <p:nvPr>
            <p:ph type="title"/>
          </p:nvPr>
        </p:nvSpPr>
        <p:spPr/>
        <p:txBody>
          <a:bodyPr/>
          <a:lstStyle/>
          <a:p>
            <a:r>
              <a:rPr lang="en-US" dirty="0"/>
              <a:t>AN ENGINE </a:t>
            </a:r>
            <a:br>
              <a:rPr lang="en-US" dirty="0"/>
            </a:br>
            <a:r>
              <a:rPr lang="en-US" dirty="0"/>
              <a:t>FOR GROWTH </a:t>
            </a:r>
          </a:p>
        </p:txBody>
      </p:sp>
      <p:sp>
        <p:nvSpPr>
          <p:cNvPr id="4" name="Content">
            <a:extLst>
              <a:ext uri="{FF2B5EF4-FFF2-40B4-BE49-F238E27FC236}">
                <a16:creationId xmlns:a16="http://schemas.microsoft.com/office/drawing/2014/main" id="{1F3C9DFD-9493-D640-97ED-8BB6B12CD4B8}"/>
              </a:ext>
            </a:extLst>
          </p:cNvPr>
          <p:cNvSpPr>
            <a:spLocks noGrp="1"/>
          </p:cNvSpPr>
          <p:nvPr>
            <p:ph idx="1"/>
          </p:nvPr>
        </p:nvSpPr>
        <p:spPr/>
        <p:txBody>
          <a:bodyPr/>
          <a:lstStyle/>
          <a:p>
            <a:r>
              <a:rPr lang="en-US" dirty="0"/>
              <a:t>UB’s robust entrepreneurial support system, leveraging the talents of our faculty and students along with cutting-</a:t>
            </a:r>
          </a:p>
          <a:p>
            <a:r>
              <a:rPr lang="en-US" dirty="0"/>
              <a:t>edge equipment, research experts, wet labs and more, is </a:t>
            </a:r>
          </a:p>
          <a:p>
            <a:r>
              <a:rPr lang="en-US" dirty="0"/>
              <a:t>a driving force behind Buffalo’s economic resurgence. </a:t>
            </a:r>
          </a:p>
        </p:txBody>
      </p:sp>
      <p:pic>
        <p:nvPicPr>
          <p:cNvPr id="6" name="Picture" descr="Aerial view of the downtown medical corridor.">
            <a:extLst>
              <a:ext uri="{FF2B5EF4-FFF2-40B4-BE49-F238E27FC236}">
                <a16:creationId xmlns:a16="http://schemas.microsoft.com/office/drawing/2014/main" id="{4B6A3AE2-D696-AD4B-9351-E809940B16C3}"/>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636268" y="955919"/>
            <a:ext cx="8648700" cy="5930900"/>
          </a:xfrm>
        </p:spPr>
      </p:pic>
    </p:spTree>
    <p:extLst>
      <p:ext uri="{BB962C8B-B14F-4D97-AF65-F5344CB8AC3E}">
        <p14:creationId xmlns:p14="http://schemas.microsoft.com/office/powerpoint/2010/main" val="301899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A3F833B3-D332-1147-BE7A-D6F5BB88A0F4}"/>
              </a:ext>
            </a:extLst>
          </p:cNvPr>
          <p:cNvSpPr>
            <a:spLocks noGrp="1"/>
          </p:cNvSpPr>
          <p:nvPr>
            <p:ph type="title"/>
          </p:nvPr>
        </p:nvSpPr>
        <p:spPr/>
        <p:txBody>
          <a:bodyPr/>
          <a:lstStyle/>
          <a:p>
            <a:r>
              <a:rPr lang="en-US" dirty="0"/>
              <a:t>REACHING EVER HIGHER </a:t>
            </a:r>
          </a:p>
        </p:txBody>
      </p:sp>
      <p:sp>
        <p:nvSpPr>
          <p:cNvPr id="4" name="Content" descr="President Satish K. Tripathi">
            <a:extLst>
              <a:ext uri="{FF2B5EF4-FFF2-40B4-BE49-F238E27FC236}">
                <a16:creationId xmlns:a16="http://schemas.microsoft.com/office/drawing/2014/main" id="{4FB5132E-CDA1-7B4C-BA4A-1012C3C9F646}"/>
              </a:ext>
            </a:extLst>
          </p:cNvPr>
          <p:cNvSpPr>
            <a:spLocks noGrp="1"/>
          </p:cNvSpPr>
          <p:nvPr>
            <p:ph idx="1"/>
          </p:nvPr>
        </p:nvSpPr>
        <p:spPr>
          <a:xfrm>
            <a:off x="566929" y="3573194"/>
            <a:ext cx="2588648" cy="2580471"/>
          </a:xfrm>
        </p:spPr>
        <p:txBody>
          <a:bodyPr/>
          <a:lstStyle/>
          <a:p>
            <a:r>
              <a:rPr lang="en-US" dirty="0"/>
              <a:t>Under the leadership of our 15th president, Satish K. Tripathi, UB is realizing an ambitious vision to become one of the top 25 public universities in the nation.</a:t>
            </a:r>
          </a:p>
        </p:txBody>
      </p:sp>
      <p:pic>
        <p:nvPicPr>
          <p:cNvPr id="6" name="Picture" descr="UB president Satish K. Tripathi.">
            <a:extLst>
              <a:ext uri="{FF2B5EF4-FFF2-40B4-BE49-F238E27FC236}">
                <a16:creationId xmlns:a16="http://schemas.microsoft.com/office/drawing/2014/main" id="{EB396F4E-D453-1145-B7A2-759835467F4A}"/>
              </a:ext>
            </a:extLst>
          </p:cNvPr>
          <p:cNvPicPr>
            <a:picLocks noGrp="1" noChangeAspect="1"/>
          </p:cNvPicPr>
          <p:nvPr>
            <p:ph type="pic" idx="13"/>
          </p:nvPr>
        </p:nvPicPr>
        <p:blipFill>
          <a:blip r:embed="rId2"/>
          <a:srcRect/>
          <a:stretch>
            <a:fillRect/>
          </a:stretch>
        </p:blipFill>
        <p:spPr/>
      </p:pic>
    </p:spTree>
    <p:extLst>
      <p:ext uri="{BB962C8B-B14F-4D97-AF65-F5344CB8AC3E}">
        <p14:creationId xmlns:p14="http://schemas.microsoft.com/office/powerpoint/2010/main" val="86819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80BD4DBB-213E-F14D-8C09-54A863648F00}"/>
              </a:ext>
            </a:extLst>
          </p:cNvPr>
          <p:cNvSpPr>
            <a:spLocks noGrp="1"/>
          </p:cNvSpPr>
          <p:nvPr>
            <p:ph type="title"/>
          </p:nvPr>
        </p:nvSpPr>
        <p:spPr/>
        <p:txBody>
          <a:bodyPr/>
          <a:lstStyle/>
          <a:p>
            <a:r>
              <a:rPr lang="en-US" dirty="0"/>
              <a:t>Internationally Renowned</a:t>
            </a:r>
          </a:p>
        </p:txBody>
      </p:sp>
      <p:sp>
        <p:nvSpPr>
          <p:cNvPr id="4" name="Content">
            <a:extLst>
              <a:ext uri="{FF2B5EF4-FFF2-40B4-BE49-F238E27FC236}">
                <a16:creationId xmlns:a16="http://schemas.microsoft.com/office/drawing/2014/main" id="{602C31DC-8FFA-7847-A0C7-F563A63791CA}"/>
              </a:ext>
            </a:extLst>
          </p:cNvPr>
          <p:cNvSpPr>
            <a:spLocks noGrp="1"/>
          </p:cNvSpPr>
          <p:nvPr>
            <p:ph idx="1"/>
          </p:nvPr>
        </p:nvSpPr>
        <p:spPr/>
        <p:txBody>
          <a:bodyPr/>
          <a:lstStyle/>
          <a:p>
            <a:r>
              <a:rPr lang="en-US" dirty="0"/>
              <a:t>With approximately 6,000 students hailing from outside our borders, UB ranks among the top 30 U.S. universities in international enrollment.</a:t>
            </a:r>
          </a:p>
        </p:txBody>
      </p:sp>
      <p:pic>
        <p:nvPicPr>
          <p:cNvPr id="6" name="Picture" descr="Winners of the annual International Fiesta dance competition.">
            <a:extLst>
              <a:ext uri="{FF2B5EF4-FFF2-40B4-BE49-F238E27FC236}">
                <a16:creationId xmlns:a16="http://schemas.microsoft.com/office/drawing/2014/main" id="{B644B643-E9D6-E542-B1D9-088769F98AAF}"/>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552092" y="1020374"/>
            <a:ext cx="8648700" cy="5837626"/>
          </a:xfrm>
        </p:spPr>
      </p:pic>
    </p:spTree>
    <p:extLst>
      <p:ext uri="{BB962C8B-B14F-4D97-AF65-F5344CB8AC3E}">
        <p14:creationId xmlns:p14="http://schemas.microsoft.com/office/powerpoint/2010/main" val="345937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FC7FD839-6403-1E45-BD2C-768CD019B1C9}"/>
              </a:ext>
            </a:extLst>
          </p:cNvPr>
          <p:cNvSpPr>
            <a:spLocks noGrp="1"/>
          </p:cNvSpPr>
          <p:nvPr>
            <p:ph type="title"/>
          </p:nvPr>
        </p:nvSpPr>
        <p:spPr/>
        <p:txBody>
          <a:bodyPr/>
          <a:lstStyle/>
          <a:p>
            <a:r>
              <a:rPr lang="en-US"/>
              <a:t>ascendant in athletics</a:t>
            </a:r>
            <a:endParaRPr lang="en-US" dirty="0"/>
          </a:p>
        </p:txBody>
      </p:sp>
      <p:sp>
        <p:nvSpPr>
          <p:cNvPr id="4" name="Content">
            <a:extLst>
              <a:ext uri="{FF2B5EF4-FFF2-40B4-BE49-F238E27FC236}">
                <a16:creationId xmlns:a16="http://schemas.microsoft.com/office/drawing/2014/main" id="{B69C9AC1-6BE3-9B4A-9E63-ECD610F5BCA3}"/>
              </a:ext>
            </a:extLst>
          </p:cNvPr>
          <p:cNvSpPr>
            <a:spLocks noGrp="1"/>
          </p:cNvSpPr>
          <p:nvPr>
            <p:ph idx="1"/>
          </p:nvPr>
        </p:nvSpPr>
        <p:spPr>
          <a:xfrm>
            <a:off x="566928" y="3573194"/>
            <a:ext cx="2785872" cy="2580471"/>
          </a:xfrm>
        </p:spPr>
        <p:txBody>
          <a:bodyPr/>
          <a:lstStyle/>
          <a:p>
            <a:r>
              <a:rPr lang="en-US" dirty="0"/>
              <a:t>UB’s 16 Division I teams play at the highest level within the NCAA, with both men’s and women’s basketball making repeat appearances in the NCAA tournament in recent years, and the football team winning back-</a:t>
            </a:r>
            <a:br>
              <a:rPr lang="en-US" dirty="0"/>
            </a:br>
            <a:r>
              <a:rPr lang="en-US" dirty="0"/>
              <a:t>to-back bowl games.</a:t>
            </a:r>
          </a:p>
        </p:txBody>
      </p:sp>
      <p:pic>
        <p:nvPicPr>
          <p:cNvPr id="6" name="Picture" descr="Two UB Bull women's basketball players advance down the court.">
            <a:extLst>
              <a:ext uri="{FF2B5EF4-FFF2-40B4-BE49-F238E27FC236}">
                <a16:creationId xmlns:a16="http://schemas.microsoft.com/office/drawing/2014/main" id="{5845966C-457B-5F46-8FD2-D4C5FF6CE591}"/>
              </a:ext>
            </a:extLst>
          </p:cNvPr>
          <p:cNvPicPr>
            <a:picLocks noGrp="1" noChangeAspect="1"/>
          </p:cNvPicPr>
          <p:nvPr>
            <p:ph type="pic" idx="13"/>
          </p:nvPr>
        </p:nvPicPr>
        <p:blipFill>
          <a:blip r:embed="rId2"/>
          <a:srcRect/>
          <a:stretch/>
        </p:blipFill>
        <p:spPr>
          <a:xfrm>
            <a:off x="3543300" y="1097831"/>
            <a:ext cx="8648700" cy="5760169"/>
          </a:xfrm>
        </p:spPr>
      </p:pic>
    </p:spTree>
    <p:extLst>
      <p:ext uri="{BB962C8B-B14F-4D97-AF65-F5344CB8AC3E}">
        <p14:creationId xmlns:p14="http://schemas.microsoft.com/office/powerpoint/2010/main" val="74425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83470DE-70B7-3347-8AA2-0FB432032832}"/>
              </a:ext>
            </a:extLst>
          </p:cNvPr>
          <p:cNvSpPr>
            <a:spLocks noGrp="1"/>
          </p:cNvSpPr>
          <p:nvPr>
            <p:ph type="ctrTitle"/>
          </p:nvPr>
        </p:nvSpPr>
        <p:spPr>
          <a:xfrm>
            <a:off x="658368" y="1499617"/>
            <a:ext cx="6638544" cy="3044952"/>
          </a:xfrm>
        </p:spPr>
        <p:txBody>
          <a:bodyPr/>
          <a:lstStyle/>
          <a:p>
            <a:r>
              <a:rPr lang="en-US" sz="4300" dirty="0"/>
              <a:t>UB Pride Points</a:t>
            </a:r>
            <a:br>
              <a:rPr lang="en-US" sz="4300" dirty="0"/>
            </a:br>
            <a:r>
              <a:rPr lang="en-US" sz="2800" b="0" cap="none" dirty="0"/>
              <a:t>(Contemporary divider slide theme) </a:t>
            </a:r>
            <a:endParaRPr lang="en-US" sz="2800" b="0" dirty="0"/>
          </a:p>
        </p:txBody>
      </p:sp>
    </p:spTree>
    <p:extLst>
      <p:ext uri="{BB962C8B-B14F-4D97-AF65-F5344CB8AC3E}">
        <p14:creationId xmlns:p14="http://schemas.microsoft.com/office/powerpoint/2010/main" val="343920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43E6D1C-E262-634A-852B-74F0413B42F2}"/>
              </a:ext>
            </a:extLst>
          </p:cNvPr>
          <p:cNvSpPr>
            <a:spLocks noGrp="1"/>
          </p:cNvSpPr>
          <p:nvPr>
            <p:ph type="title"/>
          </p:nvPr>
        </p:nvSpPr>
        <p:spPr/>
        <p:txBody>
          <a:bodyPr/>
          <a:lstStyle/>
          <a:p>
            <a:r>
              <a:rPr lang="en-US" dirty="0"/>
              <a:t>An academic powerhouse</a:t>
            </a:r>
          </a:p>
        </p:txBody>
      </p:sp>
      <p:sp>
        <p:nvSpPr>
          <p:cNvPr id="4" name="Content">
            <a:extLst>
              <a:ext uri="{FF2B5EF4-FFF2-40B4-BE49-F238E27FC236}">
                <a16:creationId xmlns:a16="http://schemas.microsoft.com/office/drawing/2014/main" id="{BFD557CE-B146-EF4E-B708-ECA69BC90AC5}"/>
              </a:ext>
            </a:extLst>
          </p:cNvPr>
          <p:cNvSpPr>
            <a:spLocks noGrp="1"/>
          </p:cNvSpPr>
          <p:nvPr>
            <p:ph idx="1"/>
          </p:nvPr>
        </p:nvSpPr>
        <p:spPr/>
        <p:txBody>
          <a:bodyPr/>
          <a:lstStyle/>
          <a:p>
            <a:r>
              <a:rPr lang="en-US" dirty="0"/>
              <a:t>UB is both big—the largest and most comprehensive university </a:t>
            </a:r>
            <a:br>
              <a:rPr lang="en-US" dirty="0"/>
            </a:br>
            <a:r>
              <a:rPr lang="en-US" dirty="0"/>
              <a:t>in the State University of New York system—and bright, a flagship of SUNY and a longstanding member of the prestigious Association of American Universities.</a:t>
            </a:r>
          </a:p>
          <a:p>
            <a:endParaRPr lang="en-US" dirty="0"/>
          </a:p>
        </p:txBody>
      </p:sp>
      <p:pic>
        <p:nvPicPr>
          <p:cNvPr id="7" name="Picture" descr="Hayes Hall.">
            <a:extLst>
              <a:ext uri="{FF2B5EF4-FFF2-40B4-BE49-F238E27FC236}">
                <a16:creationId xmlns:a16="http://schemas.microsoft.com/office/drawing/2014/main" id="{95481BE0-5AAB-7541-814E-AEE94B7E5959}"/>
              </a:ext>
            </a:extLst>
          </p:cNvPr>
          <p:cNvPicPr>
            <a:picLocks noGrp="1" noChangeAspect="1"/>
          </p:cNvPicPr>
          <p:nvPr>
            <p:ph type="pic" idx="13"/>
          </p:nvPr>
        </p:nvPicPr>
        <p:blipFill>
          <a:blip r:embed="rId3"/>
          <a:srcRect/>
          <a:stretch>
            <a:fillRect/>
          </a:stretch>
        </p:blipFill>
        <p:spPr/>
      </p:pic>
    </p:spTree>
    <p:extLst>
      <p:ext uri="{BB962C8B-B14F-4D97-AF65-F5344CB8AC3E}">
        <p14:creationId xmlns:p14="http://schemas.microsoft.com/office/powerpoint/2010/main" val="193958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AC76E898-4CEB-354C-9CBD-059ABFA01745}"/>
              </a:ext>
            </a:extLst>
          </p:cNvPr>
          <p:cNvSpPr>
            <a:spLocks noGrp="1"/>
          </p:cNvSpPr>
          <p:nvPr>
            <p:ph type="title"/>
          </p:nvPr>
        </p:nvSpPr>
        <p:spPr/>
        <p:txBody>
          <a:bodyPr/>
          <a:lstStyle/>
          <a:p>
            <a:r>
              <a:rPr lang="en-US"/>
              <a:t>A Commanding Presence</a:t>
            </a:r>
            <a:endParaRPr lang="en-US" dirty="0"/>
          </a:p>
        </p:txBody>
      </p:sp>
      <p:sp>
        <p:nvSpPr>
          <p:cNvPr id="4" name="Content">
            <a:extLst>
              <a:ext uri="{FF2B5EF4-FFF2-40B4-BE49-F238E27FC236}">
                <a16:creationId xmlns:a16="http://schemas.microsoft.com/office/drawing/2014/main" id="{9A80C790-618B-AA41-B759-4235F80D9E79}"/>
              </a:ext>
            </a:extLst>
          </p:cNvPr>
          <p:cNvSpPr>
            <a:spLocks noGrp="1"/>
          </p:cNvSpPr>
          <p:nvPr>
            <p:ph idx="1"/>
          </p:nvPr>
        </p:nvSpPr>
        <p:spPr>
          <a:xfrm>
            <a:off x="566928" y="3573194"/>
            <a:ext cx="2775361" cy="2580471"/>
          </a:xfrm>
        </p:spPr>
        <p:txBody>
          <a:bodyPr/>
          <a:lstStyle/>
          <a:p>
            <a:r>
              <a:rPr lang="en-US" dirty="0"/>
              <a:t>Between UB’s three campuses—North, South and Downtown—the university encompasses nearly 1,200 combined acres and 200 buildings.</a:t>
            </a:r>
          </a:p>
        </p:txBody>
      </p:sp>
      <p:pic>
        <p:nvPicPr>
          <p:cNvPr id="6" name="Picture" descr="Aerial view of UB's North Campus.">
            <a:extLst>
              <a:ext uri="{FF2B5EF4-FFF2-40B4-BE49-F238E27FC236}">
                <a16:creationId xmlns:a16="http://schemas.microsoft.com/office/drawing/2014/main" id="{FC449C72-5E1F-C345-ACF7-5F0CD87DAAC7}"/>
              </a:ext>
            </a:extLst>
          </p:cNvPr>
          <p:cNvPicPr>
            <a:picLocks noGrp="1" noChangeAspect="1"/>
          </p:cNvPicPr>
          <p:nvPr>
            <p:ph type="pic" idx="13"/>
          </p:nvPr>
        </p:nvPicPr>
        <p:blipFill>
          <a:blip r:embed="rId3"/>
          <a:srcRect/>
          <a:stretch>
            <a:fillRect/>
          </a:stretch>
        </p:blipFill>
        <p:spPr/>
      </p:pic>
      <p:pic>
        <p:nvPicPr>
          <p:cNvPr id="5" name="Picture 4" descr="North campus building and Lake LaSalle.">
            <a:extLst>
              <a:ext uri="{FF2B5EF4-FFF2-40B4-BE49-F238E27FC236}">
                <a16:creationId xmlns:a16="http://schemas.microsoft.com/office/drawing/2014/main" id="{87E424FD-A1A0-B2B3-0656-373D313FAA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3"/>
          <a:stretch/>
        </p:blipFill>
        <p:spPr>
          <a:xfrm>
            <a:off x="3552092" y="920416"/>
            <a:ext cx="8639908" cy="5930900"/>
          </a:xfrm>
          <a:prstGeom prst="rect">
            <a:avLst/>
          </a:prstGeom>
        </p:spPr>
      </p:pic>
    </p:spTree>
    <p:extLst>
      <p:ext uri="{BB962C8B-B14F-4D97-AF65-F5344CB8AC3E}">
        <p14:creationId xmlns:p14="http://schemas.microsoft.com/office/powerpoint/2010/main" val="424372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AC76E898-4CEB-354C-9CBD-059ABFA01745}"/>
              </a:ext>
            </a:extLst>
          </p:cNvPr>
          <p:cNvSpPr>
            <a:spLocks noGrp="1"/>
          </p:cNvSpPr>
          <p:nvPr>
            <p:ph type="title"/>
          </p:nvPr>
        </p:nvSpPr>
        <p:spPr>
          <a:xfrm>
            <a:off x="576355" y="2748359"/>
            <a:ext cx="2641630" cy="605294"/>
          </a:xfrm>
        </p:spPr>
        <p:txBody>
          <a:bodyPr/>
          <a:lstStyle/>
          <a:p>
            <a:r>
              <a:rPr lang="en-US" dirty="0"/>
              <a:t>EXCEPTIONAL FACULTY</a:t>
            </a:r>
          </a:p>
        </p:txBody>
      </p:sp>
      <p:sp>
        <p:nvSpPr>
          <p:cNvPr id="4" name="Content">
            <a:extLst>
              <a:ext uri="{FF2B5EF4-FFF2-40B4-BE49-F238E27FC236}">
                <a16:creationId xmlns:a16="http://schemas.microsoft.com/office/drawing/2014/main" id="{9A80C790-618B-AA41-B759-4235F80D9E79}"/>
              </a:ext>
            </a:extLst>
          </p:cNvPr>
          <p:cNvSpPr>
            <a:spLocks noGrp="1"/>
          </p:cNvSpPr>
          <p:nvPr>
            <p:ph idx="1"/>
          </p:nvPr>
        </p:nvSpPr>
        <p:spPr>
          <a:xfrm>
            <a:off x="566929" y="3573194"/>
            <a:ext cx="2606578" cy="2580471"/>
          </a:xfrm>
        </p:spPr>
        <p:txBody>
          <a:bodyPr/>
          <a:lstStyle/>
          <a:p>
            <a:r>
              <a:rPr lang="en-US" dirty="0"/>
              <a:t>UB faculty have received prestigious awards and recognition, including the Nobel Prize, the MacArthur “genius grant,” the National Medal of Science, the Pulitzer Prize, the Grammy Award, and election </a:t>
            </a:r>
            <a:br>
              <a:rPr lang="en-US" dirty="0"/>
            </a:br>
            <a:r>
              <a:rPr lang="en-US" dirty="0"/>
              <a:t>to the National Academies and the National Inventors Hall </a:t>
            </a:r>
            <a:br>
              <a:rPr lang="en-US" dirty="0"/>
            </a:br>
            <a:r>
              <a:rPr lang="en-US" dirty="0"/>
              <a:t>of Fame.</a:t>
            </a:r>
          </a:p>
        </p:txBody>
      </p:sp>
      <p:pic>
        <p:nvPicPr>
          <p:cNvPr id="6" name="Picture Placeholder 5" descr="Researcher Diana Aga on the right points to a vile held by another researcher.">
            <a:extLst>
              <a:ext uri="{FF2B5EF4-FFF2-40B4-BE49-F238E27FC236}">
                <a16:creationId xmlns:a16="http://schemas.microsoft.com/office/drawing/2014/main" id="{A6493C86-6BC3-E92A-F6C7-78D6FB3B7E9A}"/>
              </a:ext>
            </a:extLst>
          </p:cNvPr>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537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B1D18819-1070-6141-8827-BDEBAC33B831}"/>
              </a:ext>
            </a:extLst>
          </p:cNvPr>
          <p:cNvSpPr>
            <a:spLocks noGrp="1"/>
          </p:cNvSpPr>
          <p:nvPr>
            <p:ph type="title"/>
          </p:nvPr>
        </p:nvSpPr>
        <p:spPr/>
        <p:txBody>
          <a:bodyPr/>
          <a:lstStyle/>
          <a:p>
            <a:r>
              <a:rPr lang="en-US"/>
              <a:t>the sky’s </a:t>
            </a:r>
            <a:br>
              <a:rPr lang="en-US"/>
            </a:br>
            <a:r>
              <a:rPr lang="en-US"/>
              <a:t>the limit</a:t>
            </a:r>
            <a:endParaRPr lang="en-US" dirty="0"/>
          </a:p>
        </p:txBody>
      </p:sp>
      <p:sp>
        <p:nvSpPr>
          <p:cNvPr id="4" name="Content">
            <a:extLst>
              <a:ext uri="{FF2B5EF4-FFF2-40B4-BE49-F238E27FC236}">
                <a16:creationId xmlns:a16="http://schemas.microsoft.com/office/drawing/2014/main" id="{9F0223B6-6901-AD49-A1F9-008562457A88}"/>
              </a:ext>
            </a:extLst>
          </p:cNvPr>
          <p:cNvSpPr>
            <a:spLocks noGrp="1"/>
          </p:cNvSpPr>
          <p:nvPr>
            <p:ph idx="1"/>
          </p:nvPr>
        </p:nvSpPr>
        <p:spPr>
          <a:xfrm>
            <a:off x="566928" y="3573194"/>
            <a:ext cx="2516931" cy="2580471"/>
          </a:xfrm>
        </p:spPr>
        <p:txBody>
          <a:bodyPr/>
          <a:lstStyle/>
          <a:p>
            <a:r>
              <a:rPr lang="en-US" dirty="0"/>
              <a:t>Every student can find their path at UB, with more than 140 undergraduate degree programs, more than 55 combined degree programs, and upward of 300 graduate, professional and certificate programs to choose from.</a:t>
            </a:r>
          </a:p>
        </p:txBody>
      </p:sp>
      <p:pic>
        <p:nvPicPr>
          <p:cNvPr id="6" name="Picture" descr="A student wearing commencement robes leaping into the air at Baird Point columns.">
            <a:extLst>
              <a:ext uri="{FF2B5EF4-FFF2-40B4-BE49-F238E27FC236}">
                <a16:creationId xmlns:a16="http://schemas.microsoft.com/office/drawing/2014/main" id="{118FA0AE-2D2C-9B49-BB26-32D356E759F6}"/>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474720" y="1017548"/>
            <a:ext cx="8726072" cy="5840452"/>
          </a:xfrm>
        </p:spPr>
      </p:pic>
    </p:spTree>
    <p:extLst>
      <p:ext uri="{BB962C8B-B14F-4D97-AF65-F5344CB8AC3E}">
        <p14:creationId xmlns:p14="http://schemas.microsoft.com/office/powerpoint/2010/main" val="48725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1EF74DDF-027D-6A40-BC39-62579AB4676C}"/>
              </a:ext>
            </a:extLst>
          </p:cNvPr>
          <p:cNvSpPr>
            <a:spLocks noGrp="1"/>
          </p:cNvSpPr>
          <p:nvPr>
            <p:ph type="title"/>
          </p:nvPr>
        </p:nvSpPr>
        <p:spPr/>
        <p:txBody>
          <a:bodyPr/>
          <a:lstStyle/>
          <a:p>
            <a:r>
              <a:rPr lang="en-US" dirty="0"/>
              <a:t>GREEN LEADERSHIP</a:t>
            </a:r>
          </a:p>
        </p:txBody>
      </p:sp>
      <p:sp>
        <p:nvSpPr>
          <p:cNvPr id="8" name="Content">
            <a:extLst>
              <a:ext uri="{FF2B5EF4-FFF2-40B4-BE49-F238E27FC236}">
                <a16:creationId xmlns:a16="http://schemas.microsoft.com/office/drawing/2014/main" id="{DDD4A52E-F2B7-344D-83C0-482A7D6D65A4}"/>
              </a:ext>
            </a:extLst>
          </p:cNvPr>
          <p:cNvSpPr>
            <a:spLocks noGrp="1"/>
          </p:cNvSpPr>
          <p:nvPr>
            <p:ph idx="1"/>
          </p:nvPr>
        </p:nvSpPr>
        <p:spPr/>
        <p:txBody>
          <a:bodyPr/>
          <a:lstStyle/>
          <a:p>
            <a:r>
              <a:rPr lang="en-US" dirty="0"/>
              <a:t>UB is getting national recognition for its ambitious climate action plan, landing at No. 5 on the EPA’s Green Power Partnership Top 30 College &amp; University </a:t>
            </a:r>
            <a:br>
              <a:rPr lang="en-US" dirty="0"/>
            </a:br>
            <a:r>
              <a:rPr lang="en-US" dirty="0"/>
              <a:t>list, and at No. 2 in the country for climate action in the Times Higher Education Impact Rankings.</a:t>
            </a:r>
          </a:p>
          <a:p>
            <a:endParaRPr lang="en-US" dirty="0"/>
          </a:p>
        </p:txBody>
      </p:sp>
      <p:pic>
        <p:nvPicPr>
          <p:cNvPr id="6" name="Picture" descr="Aerial view of the North Campus with a line of solar panels flanking a roadway in the foreground.">
            <a:extLst>
              <a:ext uri="{FF2B5EF4-FFF2-40B4-BE49-F238E27FC236}">
                <a16:creationId xmlns:a16="http://schemas.microsoft.com/office/drawing/2014/main" id="{1151AE67-718E-5C40-BFA4-7BC42F75AD3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560024" y="977462"/>
            <a:ext cx="8631976" cy="5880538"/>
          </a:xfrm>
        </p:spPr>
      </p:pic>
    </p:spTree>
    <p:extLst>
      <p:ext uri="{BB962C8B-B14F-4D97-AF65-F5344CB8AC3E}">
        <p14:creationId xmlns:p14="http://schemas.microsoft.com/office/powerpoint/2010/main" val="23470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0812CAE9-A594-D247-895B-6BC4FC72BF4A}"/>
              </a:ext>
            </a:extLst>
          </p:cNvPr>
          <p:cNvSpPr>
            <a:spLocks noGrp="1"/>
          </p:cNvSpPr>
          <p:nvPr>
            <p:ph type="title"/>
          </p:nvPr>
        </p:nvSpPr>
        <p:spPr/>
        <p:txBody>
          <a:bodyPr/>
          <a:lstStyle/>
          <a:p>
            <a:r>
              <a:rPr lang="en-US"/>
              <a:t>research that matters</a:t>
            </a:r>
            <a:endParaRPr lang="en-US" dirty="0"/>
          </a:p>
        </p:txBody>
      </p:sp>
      <p:sp>
        <p:nvSpPr>
          <p:cNvPr id="4" name="Content">
            <a:extLst>
              <a:ext uri="{FF2B5EF4-FFF2-40B4-BE49-F238E27FC236}">
                <a16:creationId xmlns:a16="http://schemas.microsoft.com/office/drawing/2014/main" id="{7C00E2FE-B9B2-5C4F-AF51-E0E88B7FF227}"/>
              </a:ext>
            </a:extLst>
          </p:cNvPr>
          <p:cNvSpPr>
            <a:spLocks noGrp="1"/>
          </p:cNvSpPr>
          <p:nvPr>
            <p:ph idx="1"/>
          </p:nvPr>
        </p:nvSpPr>
        <p:spPr>
          <a:xfrm>
            <a:off x="566928" y="3573194"/>
            <a:ext cx="2641631" cy="2580471"/>
          </a:xfrm>
        </p:spPr>
        <p:txBody>
          <a:bodyPr/>
          <a:lstStyle/>
          <a:p>
            <a:r>
              <a:rPr lang="en-US" dirty="0"/>
              <a:t>UB invests more than $420 </a:t>
            </a:r>
            <a:br>
              <a:rPr lang="en-US" dirty="0"/>
            </a:br>
            <a:r>
              <a:rPr lang="en-US" dirty="0"/>
              <a:t>million annually in research, making discoveries that </a:t>
            </a:r>
            <a:br>
              <a:rPr lang="en-US" dirty="0"/>
            </a:br>
            <a:r>
              <a:rPr lang="en-US" dirty="0"/>
              <a:t>lead to new cures, stronger materials, faster computers, smarter software and </a:t>
            </a:r>
            <a:br>
              <a:rPr lang="en-US" dirty="0"/>
            </a:br>
            <a:r>
              <a:rPr lang="en-US" dirty="0"/>
              <a:t>thousands of other </a:t>
            </a:r>
            <a:br>
              <a:rPr lang="en-US" dirty="0"/>
            </a:br>
            <a:r>
              <a:rPr lang="en-US" dirty="0"/>
              <a:t>improvements. </a:t>
            </a:r>
          </a:p>
        </p:txBody>
      </p:sp>
      <p:pic>
        <p:nvPicPr>
          <p:cNvPr id="6" name="Picture" descr="Two people look toward an experiment of a panel of lines of brightly colored lights in blue and purple. One person has their hands on top of a filled tube containing liquid.">
            <a:extLst>
              <a:ext uri="{FF2B5EF4-FFF2-40B4-BE49-F238E27FC236}">
                <a16:creationId xmlns:a16="http://schemas.microsoft.com/office/drawing/2014/main" id="{74BDF1E2-8737-3041-A96E-07BE1737B3A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552092" y="1053980"/>
            <a:ext cx="8648700" cy="5767588"/>
          </a:xfrm>
        </p:spPr>
      </p:pic>
    </p:spTree>
    <p:extLst>
      <p:ext uri="{BB962C8B-B14F-4D97-AF65-F5344CB8AC3E}">
        <p14:creationId xmlns:p14="http://schemas.microsoft.com/office/powerpoint/2010/main" val="174517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CF835F33-CC6B-EF49-A344-A552DDD8C910}"/>
              </a:ext>
            </a:extLst>
          </p:cNvPr>
          <p:cNvSpPr>
            <a:spLocks noGrp="1"/>
          </p:cNvSpPr>
          <p:nvPr>
            <p:ph type="title"/>
          </p:nvPr>
        </p:nvSpPr>
        <p:spPr/>
        <p:txBody>
          <a:bodyPr/>
          <a:lstStyle/>
          <a:p>
            <a:r>
              <a:rPr lang="en-US"/>
              <a:t>global reach</a:t>
            </a:r>
            <a:endParaRPr lang="en-US" dirty="0"/>
          </a:p>
        </p:txBody>
      </p:sp>
      <p:sp>
        <p:nvSpPr>
          <p:cNvPr id="8" name="Content">
            <a:extLst>
              <a:ext uri="{FF2B5EF4-FFF2-40B4-BE49-F238E27FC236}">
                <a16:creationId xmlns:a16="http://schemas.microsoft.com/office/drawing/2014/main" id="{101F27D7-F975-374D-BFFE-9E24DD13047D}"/>
              </a:ext>
            </a:extLst>
          </p:cNvPr>
          <p:cNvSpPr>
            <a:spLocks noGrp="1"/>
          </p:cNvSpPr>
          <p:nvPr>
            <p:ph idx="1"/>
          </p:nvPr>
        </p:nvSpPr>
        <p:spPr>
          <a:xfrm>
            <a:off x="566929" y="3357294"/>
            <a:ext cx="2481071" cy="2580471"/>
          </a:xfrm>
        </p:spPr>
        <p:txBody>
          <a:bodyPr/>
          <a:lstStyle/>
          <a:p>
            <a:r>
              <a:rPr lang="en-US" dirty="0"/>
              <a:t>From the host and executive producer of NPR’s “Fresh Air” to the CEO and co-founder </a:t>
            </a:r>
            <a:br>
              <a:rPr lang="en-US" dirty="0"/>
            </a:br>
            <a:r>
              <a:rPr lang="en-US" dirty="0"/>
              <a:t>of China’s leading search engine, nearly</a:t>
            </a:r>
            <a:r>
              <a:rPr lang="en-US" b="1" dirty="0"/>
              <a:t> </a:t>
            </a:r>
            <a:r>
              <a:rPr lang="en-US" dirty="0"/>
              <a:t>290,000 UB graduates are making a difference in every state </a:t>
            </a:r>
            <a:br>
              <a:rPr lang="en-US" dirty="0"/>
            </a:br>
            <a:r>
              <a:rPr lang="en-US" dirty="0"/>
              <a:t>and 150 countries around </a:t>
            </a:r>
          </a:p>
          <a:p>
            <a:r>
              <a:rPr lang="en-US" dirty="0"/>
              <a:t>the world.</a:t>
            </a:r>
          </a:p>
        </p:txBody>
      </p:sp>
      <p:pic>
        <p:nvPicPr>
          <p:cNvPr id="6" name="Picture" descr="NPR host Terry Gross recording in-studio.">
            <a:extLst>
              <a:ext uri="{FF2B5EF4-FFF2-40B4-BE49-F238E27FC236}">
                <a16:creationId xmlns:a16="http://schemas.microsoft.com/office/drawing/2014/main" id="{607165B5-FD46-3E43-A50C-9A60EAC6EAC4}"/>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3552092" y="935892"/>
            <a:ext cx="8639908" cy="5922108"/>
          </a:xfrm>
        </p:spPr>
      </p:pic>
    </p:spTree>
    <p:extLst>
      <p:ext uri="{BB962C8B-B14F-4D97-AF65-F5344CB8AC3E}">
        <p14:creationId xmlns:p14="http://schemas.microsoft.com/office/powerpoint/2010/main" val="4284913564"/>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557</Words>
  <Application>Microsoft Macintosh PowerPoint</Application>
  <PresentationFormat>Widescreen</PresentationFormat>
  <Paragraphs>34</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System Font Regular</vt:lpstr>
      <vt:lpstr>Office Theme</vt:lpstr>
      <vt:lpstr>UB PRIDE POINTS (Formal divider slide theme)</vt:lpstr>
      <vt:lpstr>UB Pride Points (Contemporary divider slide theme) </vt:lpstr>
      <vt:lpstr>An academic powerhouse</vt:lpstr>
      <vt:lpstr>A Commanding Presence</vt:lpstr>
      <vt:lpstr>EXCEPTIONAL FACULTY</vt:lpstr>
      <vt:lpstr>the sky’s  the limit</vt:lpstr>
      <vt:lpstr>GREEN LEADERSHIP</vt:lpstr>
      <vt:lpstr>research that matters</vt:lpstr>
      <vt:lpstr>global reach</vt:lpstr>
      <vt:lpstr>local and global impact</vt:lpstr>
      <vt:lpstr>THE FUTURE  OF MEDICINE </vt:lpstr>
      <vt:lpstr>AN ENGINE  FOR GROWTH </vt:lpstr>
      <vt:lpstr>REACHING EVER HIGHER </vt:lpstr>
      <vt:lpstr>Internationally Renowned</vt:lpstr>
      <vt:lpstr>ascendant in athletics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Rebecca Farnham</cp:lastModifiedBy>
  <cp:revision>134</cp:revision>
  <dcterms:created xsi:type="dcterms:W3CDTF">2019-04-04T19:20:28Z</dcterms:created>
  <dcterms:modified xsi:type="dcterms:W3CDTF">2022-05-06T19:52:45Z</dcterms:modified>
</cp:coreProperties>
</file>